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00" r:id="rId2"/>
    <p:sldId id="401"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20"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98" autoAdjust="0"/>
    <p:restoredTop sz="94660"/>
  </p:normalViewPr>
  <p:slideViewPr>
    <p:cSldViewPr>
      <p:cViewPr varScale="1">
        <p:scale>
          <a:sx n="60" d="100"/>
          <a:sy n="60" d="100"/>
        </p:scale>
        <p:origin x="1232"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DDC77-4531-400F-9705-075FD2642C75}" type="datetimeFigureOut">
              <a:rPr lang="tr-TR" smtClean="0"/>
              <a:t>24.04.2026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96B34-6A6A-4EDF-9680-5C37B8EEEC35}" type="slidenum">
              <a:rPr lang="tr-TR" smtClean="0"/>
              <a:t>‹#›</a:t>
            </a:fld>
            <a:endParaRPr lang="tr-TR"/>
          </a:p>
        </p:txBody>
      </p:sp>
    </p:spTree>
    <p:extLst>
      <p:ext uri="{BB962C8B-B14F-4D97-AF65-F5344CB8AC3E}">
        <p14:creationId xmlns:p14="http://schemas.microsoft.com/office/powerpoint/2010/main" val="38615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12</a:t>
            </a:fld>
            <a:endParaRPr lang="tr-TR"/>
          </a:p>
        </p:txBody>
      </p:sp>
    </p:spTree>
    <p:extLst>
      <p:ext uri="{BB962C8B-B14F-4D97-AF65-F5344CB8AC3E}">
        <p14:creationId xmlns:p14="http://schemas.microsoft.com/office/powerpoint/2010/main" val="97657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13</a:t>
            </a:fld>
            <a:endParaRPr lang="tr-TR"/>
          </a:p>
        </p:txBody>
      </p:sp>
    </p:spTree>
    <p:extLst>
      <p:ext uri="{BB962C8B-B14F-4D97-AF65-F5344CB8AC3E}">
        <p14:creationId xmlns:p14="http://schemas.microsoft.com/office/powerpoint/2010/main" val="67968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9C96B34-6A6A-4EDF-9680-5C37B8EEEC35}" type="slidenum">
              <a:rPr lang="tr-TR" smtClean="0"/>
              <a:t>16</a:t>
            </a:fld>
            <a:endParaRPr lang="tr-TR"/>
          </a:p>
        </p:txBody>
      </p:sp>
    </p:spTree>
    <p:extLst>
      <p:ext uri="{BB962C8B-B14F-4D97-AF65-F5344CB8AC3E}">
        <p14:creationId xmlns:p14="http://schemas.microsoft.com/office/powerpoint/2010/main" val="1098845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24.04.2026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24.04.2026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24.04.2026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24.04.2026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24.04.2026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24.04.2026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24.04.2026</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32723A58-30B1-42B5-9CEA-E8331356F161}"/>
              </a:ext>
            </a:extLst>
          </p:cNvPr>
          <p:cNvSpPr/>
          <p:nvPr/>
        </p:nvSpPr>
        <p:spPr>
          <a:xfrm>
            <a:off x="13753" y="138572"/>
            <a:ext cx="9121613" cy="10581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96264" y="2132856"/>
            <a:ext cx="8856984" cy="430954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tr-TR" sz="2400" dirty="0"/>
              <a:t>1- Hasta/yaralı ve kendi güvenliğini sağlar</a:t>
            </a:r>
          </a:p>
          <a:p>
            <a:pPr lvl="0" algn="just"/>
            <a:endParaRPr lang="tr-TR" sz="2400" dirty="0"/>
          </a:p>
          <a:p>
            <a:pPr marL="0" lvl="0" indent="0" algn="just">
              <a:buNone/>
            </a:pPr>
            <a:r>
              <a:rPr lang="tr-TR" sz="2400" dirty="0"/>
              <a:t>2- Gerekli ve mümkünse uygulama başlamadan önce bebeği güvenli bir alana taşır.</a:t>
            </a:r>
          </a:p>
          <a:p>
            <a:pPr lvl="0" algn="just"/>
            <a:endParaRPr lang="tr-TR" sz="2400" dirty="0"/>
          </a:p>
          <a:p>
            <a:pPr marL="0" lvl="0" indent="0" algn="just">
              <a:buNone/>
            </a:pPr>
            <a:r>
              <a:rPr lang="tr-TR" sz="2400" dirty="0"/>
              <a:t>3- Bebeğin gözleri ile takip etmesi ve sesli uyaran yönüne dönüp dönmediğini kontrol eder.</a:t>
            </a:r>
          </a:p>
        </p:txBody>
      </p:sp>
      <p:sp>
        <p:nvSpPr>
          <p:cNvPr id="5" name="Başlık 1"/>
          <p:cNvSpPr>
            <a:spLocks noGrp="1"/>
          </p:cNvSpPr>
          <p:nvPr>
            <p:ph type="title"/>
          </p:nvPr>
        </p:nvSpPr>
        <p:spPr>
          <a:xfrm>
            <a:off x="0" y="0"/>
            <a:ext cx="9144000" cy="1340768"/>
          </a:xfrm>
          <a:solidFill>
            <a:schemeClr val="accent1">
              <a:lumMod val="20000"/>
              <a:lumOff val="80000"/>
            </a:schemeClr>
          </a:solidFill>
        </p:spPr>
        <p:txBody>
          <a:bodyPr>
            <a:normAutofit/>
          </a:bodyPr>
          <a:lstStyle/>
          <a:p>
            <a:pPr algn="l"/>
            <a:r>
              <a:rPr lang="tr-TR" sz="3600" dirty="0">
                <a:solidFill>
                  <a:prstClr val="black"/>
                </a:solidFill>
              </a:rPr>
              <a:t> Bebeklerde Temel Yaşam Desteği ve</a:t>
            </a:r>
            <a:br>
              <a:rPr lang="tr-TR" sz="3600" dirty="0">
                <a:solidFill>
                  <a:prstClr val="black"/>
                </a:solidFill>
              </a:rPr>
            </a:br>
            <a:r>
              <a:rPr lang="tr-TR" sz="3600" dirty="0">
                <a:solidFill>
                  <a:prstClr val="black"/>
                </a:solidFill>
              </a:rPr>
              <a:t> </a:t>
            </a:r>
            <a:r>
              <a:rPr lang="tr-TR" sz="3600" dirty="0" err="1">
                <a:solidFill>
                  <a:prstClr val="black"/>
                </a:solidFill>
              </a:rPr>
              <a:t>OED’nin</a:t>
            </a:r>
            <a:r>
              <a:rPr lang="tr-TR" sz="3600" dirty="0">
                <a:solidFill>
                  <a:prstClr val="black"/>
                </a:solidFill>
              </a:rPr>
              <a:t> Birlikte Uygulanması</a:t>
            </a:r>
            <a:endParaRPr lang="tr-TR" sz="3600" i="1" dirty="0"/>
          </a:p>
        </p:txBody>
      </p:sp>
      <p:pic>
        <p:nvPicPr>
          <p:cNvPr id="7" name="Resim 6">
            <a:extLst>
              <a:ext uri="{FF2B5EF4-FFF2-40B4-BE49-F238E27FC236}">
                <a16:creationId xmlns:a16="http://schemas.microsoft.com/office/drawing/2014/main" id="{633E84EC-D717-4C82-B61E-9BCD5AD80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90364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6B78982B-79A9-4DED-92BF-B77FD7540365}"/>
              </a:ext>
            </a:extLst>
          </p:cNvPr>
          <p:cNvSpPr/>
          <p:nvPr/>
        </p:nvSpPr>
        <p:spPr>
          <a:xfrm>
            <a:off x="13753" y="190505"/>
            <a:ext cx="9121613" cy="977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9512" y="1700808"/>
            <a:ext cx="8955854" cy="439248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endParaRPr lang="tr-TR" sz="2400" b="1" dirty="0"/>
          </a:p>
          <a:p>
            <a:pPr marL="0" lvl="0" indent="0" algn="just">
              <a:buNone/>
            </a:pPr>
            <a:r>
              <a:rPr lang="tr-TR" sz="2400" b="1" dirty="0"/>
              <a:t>Yalnızca Göğüs Basısı;</a:t>
            </a:r>
            <a:endParaRPr lang="tr-TR" sz="2400" dirty="0"/>
          </a:p>
          <a:p>
            <a:pPr lvl="0" algn="just"/>
            <a:r>
              <a:rPr lang="tr-TR" sz="2400" dirty="0"/>
              <a:t>Dakikada 100-120 göğüs basısı olacak şekilde bir ritim sağlar ve bunu 2 (iki) dakika boyunca uygular.</a:t>
            </a:r>
          </a:p>
          <a:p>
            <a:pPr lvl="0" algn="just"/>
            <a:endParaRPr lang="tr-TR" sz="2400" dirty="0"/>
          </a:p>
          <a:p>
            <a:pPr marL="0" indent="0">
              <a:buNone/>
            </a:pPr>
            <a:r>
              <a:rPr lang="tr-TR" sz="2400" b="1" dirty="0"/>
              <a:t>Göğüs basısı ve solunum desteği birlikte;</a:t>
            </a:r>
            <a:endParaRPr lang="tr-TR" sz="2400" dirty="0"/>
          </a:p>
          <a:p>
            <a:pPr lvl="0" algn="just"/>
            <a:r>
              <a:rPr lang="tr-TR" sz="2400" dirty="0"/>
              <a:t>Bebekler için, tek ilk yardımcı, </a:t>
            </a:r>
            <a:r>
              <a:rPr lang="tr-TR" sz="2400" b="1" dirty="0"/>
              <a:t>30</a:t>
            </a:r>
            <a:r>
              <a:rPr lang="tr-TR" sz="2400" dirty="0"/>
              <a:t> göğüs basısı, </a:t>
            </a:r>
            <a:r>
              <a:rPr lang="tr-TR" sz="2400" b="1" dirty="0"/>
              <a:t>2 (iki</a:t>
            </a:r>
            <a:r>
              <a:rPr lang="tr-TR" sz="2400" dirty="0"/>
              <a:t>) solunum; iki veya daha fazla ilk yardımcı </a:t>
            </a:r>
            <a:r>
              <a:rPr lang="tr-TR" sz="2400" b="1" dirty="0"/>
              <a:t>15</a:t>
            </a:r>
            <a:r>
              <a:rPr lang="tr-TR" sz="2400" dirty="0"/>
              <a:t> göğüs basısı, </a:t>
            </a:r>
            <a:r>
              <a:rPr lang="tr-TR" sz="2400" b="1" dirty="0"/>
              <a:t>2 (iki)</a:t>
            </a:r>
            <a:r>
              <a:rPr lang="tr-TR" sz="2400" dirty="0"/>
              <a:t> solunum olacak şekilde uygulama yapar.</a:t>
            </a:r>
          </a:p>
          <a:p>
            <a:pPr lvl="0" algn="just"/>
            <a:endParaRPr lang="tr-TR" sz="2400" dirty="0"/>
          </a:p>
          <a:p>
            <a:pPr lvl="0" algn="just"/>
            <a:endParaRPr lang="tr-TR" sz="2400" dirty="0"/>
          </a:p>
        </p:txBody>
      </p:sp>
      <p:sp>
        <p:nvSpPr>
          <p:cNvPr id="5" name="Başlık 1"/>
          <p:cNvSpPr>
            <a:spLocks noGrp="1"/>
          </p:cNvSpPr>
          <p:nvPr>
            <p:ph type="title"/>
          </p:nvPr>
        </p:nvSpPr>
        <p:spPr>
          <a:xfrm>
            <a:off x="0" y="0"/>
            <a:ext cx="9144000" cy="1287262"/>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35D0DEF2-116F-44ED-ADD9-7B993FDE31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96527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6B78982B-79A9-4DED-92BF-B77FD7540365}"/>
              </a:ext>
            </a:extLst>
          </p:cNvPr>
          <p:cNvSpPr/>
          <p:nvPr/>
        </p:nvSpPr>
        <p:spPr>
          <a:xfrm>
            <a:off x="13753" y="188640"/>
            <a:ext cx="9121613"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07504" y="1454697"/>
            <a:ext cx="8590695" cy="526577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r>
              <a:rPr lang="tr-TR" sz="2400" b="1" dirty="0"/>
              <a:t>Göğüs basısı ve solunum desteği birlikte;</a:t>
            </a:r>
            <a:endParaRPr lang="tr-TR" sz="2400" dirty="0"/>
          </a:p>
          <a:p>
            <a:pPr lvl="0" algn="just"/>
            <a:endParaRPr lang="tr-TR" sz="2000" dirty="0"/>
          </a:p>
          <a:p>
            <a:pPr lvl="0" algn="just"/>
            <a:r>
              <a:rPr lang="tr-TR" sz="2400" dirty="0"/>
              <a:t>Uygulamayı iki dakika içinde 5 (beş) kez tekrarlandıktan sonra bebeği kontrol eder.</a:t>
            </a:r>
          </a:p>
          <a:p>
            <a:pPr lvl="0" algn="just"/>
            <a:endParaRPr lang="tr-TR" sz="2400" dirty="0"/>
          </a:p>
          <a:p>
            <a:pPr lvl="0" algn="just"/>
            <a:r>
              <a:rPr lang="tr-TR" sz="2400" dirty="0"/>
              <a:t>Göğüs basısı uygulanırken tek ilk yardımcı ise OED cihazı geldiğinde cihazını bağlar ve komutları takip eder. Eğer ikinci bir ilk yardımcı var ise kalp masajına ara vermeksizin ikinci ilk yardımcının OED cihazını hasta/yaralıya bağlamasına izin verir.</a:t>
            </a:r>
          </a:p>
          <a:p>
            <a:pPr lvl="0" algn="just"/>
            <a:r>
              <a:rPr lang="tr-TR" sz="2400" dirty="0"/>
              <a:t>OED sesli ve/veya görsel komutlarına uyar.</a:t>
            </a:r>
          </a:p>
        </p:txBody>
      </p:sp>
      <p:sp>
        <p:nvSpPr>
          <p:cNvPr id="5" name="Başlık 1"/>
          <p:cNvSpPr>
            <a:spLocks noGrp="1"/>
          </p:cNvSpPr>
          <p:nvPr>
            <p:ph type="title"/>
          </p:nvPr>
        </p:nvSpPr>
        <p:spPr>
          <a:xfrm>
            <a:off x="-1" y="0"/>
            <a:ext cx="9144001" cy="1331640"/>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35D0DEF2-116F-44ED-ADD9-7B993FDE31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97183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B4FE22BA-203C-4066-80ED-F764254A8DB5}"/>
              </a:ext>
            </a:extLst>
          </p:cNvPr>
          <p:cNvSpPr/>
          <p:nvPr/>
        </p:nvSpPr>
        <p:spPr>
          <a:xfrm>
            <a:off x="13753" y="215242"/>
            <a:ext cx="9121613" cy="11975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9512" y="1628018"/>
            <a:ext cx="8738852" cy="104489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b="1" dirty="0">
                <a:solidFill>
                  <a:prstClr val="black"/>
                </a:solidFill>
                <a:ea typeface="+mj-ea"/>
                <a:cs typeface="+mj-cs"/>
              </a:rPr>
              <a:t>7-Solunum Desteği Uygulanışı;</a:t>
            </a:r>
            <a:endParaRPr lang="tr-TR" sz="2400" b="1" dirty="0"/>
          </a:p>
          <a:p>
            <a:pPr marL="0" indent="0">
              <a:buNone/>
            </a:pPr>
            <a:r>
              <a:rPr lang="tr-TR" sz="2400" dirty="0"/>
              <a:t>Havayolu açıklığını (baş geri çene yukarı pozisyonu) sağlar.</a:t>
            </a:r>
          </a:p>
        </p:txBody>
      </p:sp>
      <p:sp>
        <p:nvSpPr>
          <p:cNvPr id="5" name="Başlık 1"/>
          <p:cNvSpPr>
            <a:spLocks noGrp="1"/>
          </p:cNvSpPr>
          <p:nvPr>
            <p:ph type="title"/>
          </p:nvPr>
        </p:nvSpPr>
        <p:spPr>
          <a:xfrm>
            <a:off x="8634" y="0"/>
            <a:ext cx="9135366" cy="1378240"/>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p>
        </p:txBody>
      </p:sp>
      <p:pic>
        <p:nvPicPr>
          <p:cNvPr id="9" name="Resim 8">
            <a:extLst>
              <a:ext uri="{FF2B5EF4-FFF2-40B4-BE49-F238E27FC236}">
                <a16:creationId xmlns:a16="http://schemas.microsoft.com/office/drawing/2014/main" id="{CF66F051-9903-4287-8F53-12BE6EACE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476985"/>
            <a:ext cx="1106004" cy="716220"/>
          </a:xfrm>
          <a:prstGeom prst="rect">
            <a:avLst/>
          </a:prstGeom>
        </p:spPr>
      </p:pic>
      <p:pic>
        <p:nvPicPr>
          <p:cNvPr id="2" name="Resim 1"/>
          <p:cNvPicPr>
            <a:picLocks noChangeAspect="1"/>
          </p:cNvPicPr>
          <p:nvPr/>
        </p:nvPicPr>
        <p:blipFill>
          <a:blip r:embed="rId4"/>
          <a:stretch>
            <a:fillRect/>
          </a:stretch>
        </p:blipFill>
        <p:spPr>
          <a:xfrm>
            <a:off x="2012584" y="2922694"/>
            <a:ext cx="4460416" cy="3338297"/>
          </a:xfrm>
          <a:prstGeom prst="rect">
            <a:avLst/>
          </a:prstGeom>
        </p:spPr>
      </p:pic>
    </p:spTree>
    <p:extLst>
      <p:ext uri="{BB962C8B-B14F-4D97-AF65-F5344CB8AC3E}">
        <p14:creationId xmlns:p14="http://schemas.microsoft.com/office/powerpoint/2010/main" val="376288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B4FE22BA-203C-4066-80ED-F764254A8DB5}"/>
              </a:ext>
            </a:extLst>
          </p:cNvPr>
          <p:cNvSpPr/>
          <p:nvPr/>
        </p:nvSpPr>
        <p:spPr>
          <a:xfrm>
            <a:off x="8634" y="215349"/>
            <a:ext cx="9126732" cy="9941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07504" y="1424820"/>
            <a:ext cx="6518694" cy="531654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tr-TR" sz="2400" b="1" dirty="0"/>
          </a:p>
          <a:p>
            <a:pPr marL="0" indent="0">
              <a:buNone/>
            </a:pPr>
            <a:r>
              <a:rPr lang="tr-TR" sz="2400" b="1" dirty="0"/>
              <a:t>Ağızdan ağıza ve buruna soluk verme yöntemi;</a:t>
            </a:r>
            <a:endParaRPr lang="tr-TR" sz="2400" dirty="0"/>
          </a:p>
          <a:p>
            <a:pPr lvl="0"/>
            <a:r>
              <a:rPr lang="tr-TR" sz="2400" dirty="0"/>
              <a:t>Küçük bebeklerde kullanır.</a:t>
            </a:r>
          </a:p>
          <a:p>
            <a:pPr marL="0" lvl="0" indent="0">
              <a:buNone/>
            </a:pPr>
            <a:endParaRPr lang="tr-TR" sz="1400" dirty="0"/>
          </a:p>
          <a:p>
            <a:pPr lvl="0"/>
            <a:r>
              <a:rPr lang="tr-TR" sz="2400" dirty="0"/>
              <a:t>Normal bir soluk alır, baş geri çene yukarı pozisyonunda iken bebeğin ağız ve burnuna ağzını yerleştirir ve göğüs kafesi yeterince kalkıncaya kadar bir saniye içerisinde üfler.</a:t>
            </a:r>
          </a:p>
          <a:p>
            <a:pPr lvl="0"/>
            <a:endParaRPr lang="tr-TR" sz="1800" dirty="0"/>
          </a:p>
          <a:p>
            <a:pPr lvl="0"/>
            <a:r>
              <a:rPr lang="tr-TR" sz="2400" dirty="0"/>
              <a:t>Nefesin boşalmasını bekler ve ardından ikinci solunum desteğini uygular.</a:t>
            </a:r>
          </a:p>
        </p:txBody>
      </p:sp>
      <p:sp>
        <p:nvSpPr>
          <p:cNvPr id="5" name="Başlık 1"/>
          <p:cNvSpPr>
            <a:spLocks noGrp="1"/>
          </p:cNvSpPr>
          <p:nvPr>
            <p:ph type="title"/>
          </p:nvPr>
        </p:nvSpPr>
        <p:spPr>
          <a:xfrm>
            <a:off x="0" y="1"/>
            <a:ext cx="9135366" cy="1268760"/>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2400" i="1" dirty="0">
              <a:latin typeface="+mn-lt"/>
            </a:endParaRPr>
          </a:p>
        </p:txBody>
      </p:sp>
      <p:pic>
        <p:nvPicPr>
          <p:cNvPr id="9" name="Resim 8">
            <a:extLst>
              <a:ext uri="{FF2B5EF4-FFF2-40B4-BE49-F238E27FC236}">
                <a16:creationId xmlns:a16="http://schemas.microsoft.com/office/drawing/2014/main" id="{CF66F051-9903-4287-8F53-12BE6EACE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053" y="276271"/>
            <a:ext cx="1106004" cy="716220"/>
          </a:xfrm>
          <a:prstGeom prst="rect">
            <a:avLst/>
          </a:prstGeom>
        </p:spPr>
      </p:pic>
      <p:pic>
        <p:nvPicPr>
          <p:cNvPr id="2" name="Resim 1"/>
          <p:cNvPicPr>
            <a:picLocks noChangeAspect="1"/>
          </p:cNvPicPr>
          <p:nvPr/>
        </p:nvPicPr>
        <p:blipFill>
          <a:blip r:embed="rId4"/>
          <a:stretch>
            <a:fillRect/>
          </a:stretch>
        </p:blipFill>
        <p:spPr>
          <a:xfrm>
            <a:off x="6273330" y="2580027"/>
            <a:ext cx="2763166" cy="2616809"/>
          </a:xfrm>
          <a:prstGeom prst="rect">
            <a:avLst/>
          </a:prstGeom>
        </p:spPr>
      </p:pic>
    </p:spTree>
    <p:extLst>
      <p:ext uri="{BB962C8B-B14F-4D97-AF65-F5344CB8AC3E}">
        <p14:creationId xmlns:p14="http://schemas.microsoft.com/office/powerpoint/2010/main" val="304715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026EB0-42B3-46A8-8FF2-C834D3B2F9C9}"/>
              </a:ext>
            </a:extLst>
          </p:cNvPr>
          <p:cNvSpPr/>
          <p:nvPr/>
        </p:nvSpPr>
        <p:spPr>
          <a:xfrm>
            <a:off x="13753" y="188640"/>
            <a:ext cx="9121613" cy="9959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07504" y="1373268"/>
            <a:ext cx="9027862" cy="548473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07000"/>
              </a:lnSpc>
              <a:spcAft>
                <a:spcPts val="800"/>
              </a:spcAft>
              <a:buNone/>
            </a:pPr>
            <a:r>
              <a:rPr lang="tr-TR" sz="2400" b="1" dirty="0">
                <a:ea typeface="Calibri" panose="020F0502020204030204" pitchFamily="34" charset="0"/>
                <a:cs typeface="Times New Roman" panose="02020603050405020304" pitchFamily="18" charset="0"/>
              </a:rPr>
              <a:t>8- Otomatik şok cihazına (OED) ulaşıldığında;</a:t>
            </a:r>
            <a:endParaRPr lang="tr-TR" sz="2400" b="1" dirty="0"/>
          </a:p>
          <a:p>
            <a:pPr marL="0" indent="0">
              <a:buNone/>
            </a:pPr>
            <a:r>
              <a:rPr lang="tr-TR" sz="2400" b="1" dirty="0" err="1"/>
              <a:t>Ped</a:t>
            </a:r>
            <a:r>
              <a:rPr lang="tr-TR" sz="2400" b="1" dirty="0"/>
              <a:t> seçimi yapar;</a:t>
            </a:r>
            <a:endParaRPr lang="tr-TR" sz="2400" dirty="0"/>
          </a:p>
          <a:p>
            <a:pPr lvl="0"/>
            <a:r>
              <a:rPr lang="tr-TR" sz="2200" dirty="0"/>
              <a:t>1-8 yaş arası çocuklar için çocuk (pediatrik) </a:t>
            </a:r>
            <a:r>
              <a:rPr lang="tr-TR" sz="2200" dirty="0" err="1"/>
              <a:t>pedleri</a:t>
            </a:r>
            <a:r>
              <a:rPr lang="tr-TR" sz="2200" dirty="0"/>
              <a:t> ve çocuk özelliği olan </a:t>
            </a:r>
            <a:r>
              <a:rPr lang="tr-TR" sz="2200" dirty="0" err="1"/>
              <a:t>OED’leri</a:t>
            </a:r>
            <a:r>
              <a:rPr lang="tr-TR" sz="2200" dirty="0"/>
              <a:t> kullanır. Ancak </a:t>
            </a:r>
            <a:r>
              <a:rPr lang="tr-TR" sz="2200" dirty="0" err="1"/>
              <a:t>OED’nin</a:t>
            </a:r>
            <a:r>
              <a:rPr lang="tr-TR" sz="2200" dirty="0"/>
              <a:t> çocuk </a:t>
            </a:r>
            <a:r>
              <a:rPr lang="tr-TR" sz="2200" dirty="0" err="1"/>
              <a:t>modu</a:t>
            </a:r>
            <a:r>
              <a:rPr lang="tr-TR" sz="2200" dirty="0"/>
              <a:t> veya çocuk </a:t>
            </a:r>
            <a:r>
              <a:rPr lang="tr-TR" sz="2200" dirty="0" err="1"/>
              <a:t>pedleri</a:t>
            </a:r>
            <a:r>
              <a:rPr lang="tr-TR" sz="2200" dirty="0"/>
              <a:t> yoksa, standart yetişkin OED ve </a:t>
            </a:r>
            <a:r>
              <a:rPr lang="tr-TR" sz="2200" dirty="0" err="1"/>
              <a:t>pedlerini</a:t>
            </a:r>
            <a:r>
              <a:rPr lang="tr-TR" sz="2200" dirty="0"/>
              <a:t> kullanır.</a:t>
            </a:r>
          </a:p>
          <a:p>
            <a:r>
              <a:rPr lang="tr-TR" sz="2200" dirty="0"/>
              <a:t> </a:t>
            </a:r>
            <a:r>
              <a:rPr lang="tr-TR" sz="2200" dirty="0" err="1"/>
              <a:t>OED’yi</a:t>
            </a:r>
            <a:r>
              <a:rPr lang="tr-TR" sz="2200" dirty="0"/>
              <a:t> bebeğin yanına uygun şekilde (yatay konumda) yerleştirir.</a:t>
            </a:r>
          </a:p>
          <a:p>
            <a:r>
              <a:rPr lang="tr-TR" sz="2200" dirty="0"/>
              <a:t>OED kapağı açıldığında otomatik olarak açılan bir model değil ise açma düğmesine basarak cihazı çalıştırır.</a:t>
            </a:r>
          </a:p>
          <a:p>
            <a:r>
              <a:rPr lang="tr-TR" sz="2200" dirty="0"/>
              <a:t>Cihazın yaptığı sesli ve/veya görsel komutları takip ederek </a:t>
            </a:r>
            <a:r>
              <a:rPr lang="tr-TR" sz="2200" dirty="0" err="1"/>
              <a:t>pedleri</a:t>
            </a:r>
            <a:r>
              <a:rPr lang="tr-TR" sz="2200" dirty="0"/>
              <a:t> paketinden çıkarır.</a:t>
            </a:r>
          </a:p>
          <a:p>
            <a:r>
              <a:rPr lang="tr-TR" sz="2200" dirty="0" err="1"/>
              <a:t>Pedler</a:t>
            </a:r>
            <a:r>
              <a:rPr lang="tr-TR" sz="2200" dirty="0"/>
              <a:t> </a:t>
            </a:r>
            <a:r>
              <a:rPr lang="tr-TR" sz="2200" dirty="0" err="1"/>
              <a:t>OED’ye</a:t>
            </a:r>
            <a:r>
              <a:rPr lang="tr-TR" sz="2200" dirty="0"/>
              <a:t> takılı değil ise takar.</a:t>
            </a:r>
          </a:p>
          <a:p>
            <a:r>
              <a:rPr lang="tr-TR" sz="2200" dirty="0" err="1"/>
              <a:t>Pedleri</a:t>
            </a:r>
            <a:r>
              <a:rPr lang="tr-TR" sz="2200" dirty="0"/>
              <a:t> göğsün neresine yerleştirilmesi gerektiğini gösteren şemaya uygun olarak çıplak göğse sıkıca yerleştirir.</a:t>
            </a:r>
          </a:p>
        </p:txBody>
      </p:sp>
      <p:sp>
        <p:nvSpPr>
          <p:cNvPr id="5" name="Başlık 1"/>
          <p:cNvSpPr>
            <a:spLocks noGrp="1"/>
          </p:cNvSpPr>
          <p:nvPr>
            <p:ph type="title"/>
          </p:nvPr>
        </p:nvSpPr>
        <p:spPr>
          <a:xfrm>
            <a:off x="0" y="0"/>
            <a:ext cx="9144000" cy="1184629"/>
          </a:xfrm>
          <a:solidFill>
            <a:schemeClr val="accent1">
              <a:lumMod val="20000"/>
              <a:lumOff val="80000"/>
            </a:schemeClr>
          </a:solidFill>
        </p:spPr>
        <p:txBody>
          <a:bodyPr>
            <a:noAutofit/>
          </a:bodyPr>
          <a:lstStyle/>
          <a:p>
            <a:pPr lvl="2"/>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CEAFD743-F94B-4ACF-A767-6F9A2CF26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234204"/>
            <a:ext cx="1106004" cy="716220"/>
          </a:xfrm>
          <a:prstGeom prst="rect">
            <a:avLst/>
          </a:prstGeom>
        </p:spPr>
      </p:pic>
    </p:spTree>
    <p:extLst>
      <p:ext uri="{BB962C8B-B14F-4D97-AF65-F5344CB8AC3E}">
        <p14:creationId xmlns:p14="http://schemas.microsoft.com/office/powerpoint/2010/main" val="219202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026EB0-42B3-46A8-8FF2-C834D3B2F9C9}"/>
              </a:ext>
            </a:extLst>
          </p:cNvPr>
          <p:cNvSpPr/>
          <p:nvPr/>
        </p:nvSpPr>
        <p:spPr>
          <a:xfrm>
            <a:off x="13753" y="188640"/>
            <a:ext cx="9121613" cy="9959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206374" y="2060848"/>
            <a:ext cx="8928992" cy="4932009"/>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sz="2400" b="1" dirty="0"/>
              <a:t>Çocuk 8 (sekiz) yaşın altında ve </a:t>
            </a:r>
            <a:r>
              <a:rPr lang="tr-TR" sz="2400" b="1" dirty="0" err="1"/>
              <a:t>pedler</a:t>
            </a:r>
            <a:r>
              <a:rPr lang="tr-TR" sz="2400" b="1" dirty="0"/>
              <a:t> çok büyükse, birbirine değme riski varsa;</a:t>
            </a:r>
            <a:r>
              <a:rPr lang="tr-TR" sz="2400" dirty="0"/>
              <a:t> ön-arka pozisyonu kullanır. </a:t>
            </a:r>
            <a:r>
              <a:rPr lang="tr-TR" sz="2400" dirty="0" err="1"/>
              <a:t>Pedlerden</a:t>
            </a:r>
            <a:r>
              <a:rPr lang="tr-TR" sz="2400" dirty="0"/>
              <a:t> birini üst arkaya (kürek kemikleri arasına) diğer </a:t>
            </a:r>
            <a:r>
              <a:rPr lang="tr-TR" sz="2400" dirty="0" err="1"/>
              <a:t>pedi</a:t>
            </a:r>
            <a:r>
              <a:rPr lang="tr-TR" sz="2400" dirty="0"/>
              <a:t> ise göğsün ön kısmına yerleştirir (mümkünse hafifçe sola).</a:t>
            </a:r>
          </a:p>
          <a:p>
            <a:endParaRPr lang="tr-TR" sz="2400" dirty="0"/>
          </a:p>
          <a:p>
            <a:r>
              <a:rPr lang="tr-TR" sz="2400" b="1" dirty="0"/>
              <a:t>İki ilk yardımcı var ise; </a:t>
            </a:r>
            <a:r>
              <a:rPr lang="tr-TR" sz="2400" dirty="0"/>
              <a:t>birisi göğse </a:t>
            </a:r>
            <a:r>
              <a:rPr lang="tr-TR" sz="2400" dirty="0" err="1"/>
              <a:t>pedleri</a:t>
            </a:r>
            <a:r>
              <a:rPr lang="tr-TR" sz="2400" dirty="0"/>
              <a:t> yerleştirirken diğeri Temel Yaşam Desteğine devam eder.</a:t>
            </a:r>
          </a:p>
        </p:txBody>
      </p:sp>
      <p:sp>
        <p:nvSpPr>
          <p:cNvPr id="5" name="Başlık 1"/>
          <p:cNvSpPr>
            <a:spLocks noGrp="1"/>
          </p:cNvSpPr>
          <p:nvPr>
            <p:ph type="title"/>
          </p:nvPr>
        </p:nvSpPr>
        <p:spPr>
          <a:xfrm>
            <a:off x="0" y="0"/>
            <a:ext cx="9144000" cy="1184628"/>
          </a:xfrm>
          <a:solidFill>
            <a:schemeClr val="accent1">
              <a:lumMod val="20000"/>
              <a:lumOff val="80000"/>
            </a:schemeClr>
          </a:solidFill>
        </p:spPr>
        <p:txBody>
          <a:bodyPr>
            <a:normAutofit fontScale="90000"/>
          </a:bodyPr>
          <a:lstStyle/>
          <a:p>
            <a:pPr lvl="0" algn="l">
              <a:lnSpc>
                <a:spcPct val="107000"/>
              </a:lnSpc>
              <a:spcAft>
                <a:spcPts val="800"/>
              </a:spcAft>
            </a:pPr>
            <a:br>
              <a:rPr lang="tr-TR" sz="4000" dirty="0">
                <a:latin typeface="Calibri" panose="020F0502020204030204" pitchFamily="34" charset="0"/>
                <a:ea typeface="Calibri" panose="020F0502020204030204" pitchFamily="34" charset="0"/>
                <a:cs typeface="Times New Roman" panose="02020603050405020304" pitchFamily="18" charset="0"/>
              </a:rPr>
            </a:br>
            <a:br>
              <a:rPr lang="tr-TR" sz="4000" dirty="0">
                <a:latin typeface="Calibri" panose="020F0502020204030204" pitchFamily="34" charset="0"/>
                <a:ea typeface="Calibri" panose="020F0502020204030204" pitchFamily="34" charset="0"/>
                <a:cs typeface="Times New Roman" panose="02020603050405020304" pitchFamily="18" charset="0"/>
              </a:rPr>
            </a:br>
            <a:r>
              <a:rPr lang="tr-TR" sz="4000" dirty="0">
                <a:latin typeface="Calibri" panose="020F0502020204030204" pitchFamily="34" charset="0"/>
                <a:ea typeface="Calibri" panose="020F0502020204030204" pitchFamily="34" charset="0"/>
                <a:cs typeface="Times New Roman" panose="02020603050405020304" pitchFamily="18" charset="0"/>
              </a:rPr>
              <a:t> </a:t>
            </a:r>
            <a:r>
              <a:rPr lang="tr-TR" sz="4000" dirty="0">
                <a:solidFill>
                  <a:prstClr val="black"/>
                </a:solidFill>
              </a:rPr>
              <a:t>Bebeklerde Temel Yaşam Desteği ve </a:t>
            </a:r>
            <a:br>
              <a:rPr lang="tr-TR" sz="4000" dirty="0">
                <a:solidFill>
                  <a:prstClr val="black"/>
                </a:solidFill>
              </a:rPr>
            </a:br>
            <a:r>
              <a:rPr lang="tr-TR" sz="4000" dirty="0">
                <a:solidFill>
                  <a:prstClr val="black"/>
                </a:solidFill>
              </a:rPr>
              <a:t> </a:t>
            </a:r>
            <a:r>
              <a:rPr lang="tr-TR" sz="4000" dirty="0" err="1">
                <a:solidFill>
                  <a:prstClr val="black"/>
                </a:solidFill>
              </a:rPr>
              <a:t>OED’nin</a:t>
            </a:r>
            <a:r>
              <a:rPr lang="tr-TR" sz="4000" dirty="0">
                <a:solidFill>
                  <a:prstClr val="black"/>
                </a:solidFill>
              </a:rPr>
              <a:t> Birlikte Uygulanması</a:t>
            </a:r>
            <a:br>
              <a:rPr lang="tr-TR" sz="7200" i="1" dirty="0"/>
            </a:br>
            <a:endParaRPr lang="tr-TR" sz="7200" i="1" dirty="0">
              <a:latin typeface="+mn-lt"/>
            </a:endParaRPr>
          </a:p>
        </p:txBody>
      </p:sp>
      <p:pic>
        <p:nvPicPr>
          <p:cNvPr id="7" name="Resim 6">
            <a:extLst>
              <a:ext uri="{FF2B5EF4-FFF2-40B4-BE49-F238E27FC236}">
                <a16:creationId xmlns:a16="http://schemas.microsoft.com/office/drawing/2014/main" id="{CEAFD743-F94B-4ACF-A767-6F9A2CF26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328524"/>
            <a:ext cx="1106004" cy="716220"/>
          </a:xfrm>
          <a:prstGeom prst="rect">
            <a:avLst/>
          </a:prstGeom>
        </p:spPr>
      </p:pic>
    </p:spTree>
    <p:extLst>
      <p:ext uri="{BB962C8B-B14F-4D97-AF65-F5344CB8AC3E}">
        <p14:creationId xmlns:p14="http://schemas.microsoft.com/office/powerpoint/2010/main" val="359217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026EB0-42B3-46A8-8FF2-C834D3B2F9C9}"/>
              </a:ext>
            </a:extLst>
          </p:cNvPr>
          <p:cNvSpPr/>
          <p:nvPr/>
        </p:nvSpPr>
        <p:spPr>
          <a:xfrm>
            <a:off x="13753" y="274638"/>
            <a:ext cx="9121613" cy="8501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323528" y="2132856"/>
            <a:ext cx="8352928" cy="3994535"/>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endParaRPr lang="tr-TR" sz="2400" dirty="0"/>
          </a:p>
          <a:p>
            <a:r>
              <a:rPr lang="tr-TR" sz="2400" dirty="0" err="1"/>
              <a:t>Pedlerin</a:t>
            </a:r>
            <a:r>
              <a:rPr lang="tr-TR" sz="2400" dirty="0"/>
              <a:t> bebeğin göğsünde birbirine değmediğinden emin olur.</a:t>
            </a:r>
          </a:p>
          <a:p>
            <a:pPr marL="0" indent="0">
              <a:buNone/>
            </a:pPr>
            <a:endParaRPr lang="tr-TR" sz="2400" dirty="0"/>
          </a:p>
          <a:p>
            <a:pPr algn="just">
              <a:lnSpc>
                <a:spcPct val="107000"/>
              </a:lnSpc>
              <a:spcAft>
                <a:spcPts val="800"/>
              </a:spcAft>
            </a:pPr>
            <a:r>
              <a:rPr lang="tr-TR" sz="2400" dirty="0"/>
              <a:t>OED kalp ritmini analiz ederken, bebeğe dokunmaz ve çevredekileri de bebeğe dokunmamaları için yüksek sesle uyarır (cihazın sesli yönlendirmesi bunu size söyler).</a:t>
            </a:r>
            <a:r>
              <a:rPr lang="tr-TR" sz="2400" dirty="0">
                <a:ea typeface="Calibri" panose="020F0502020204030204" pitchFamily="34" charset="0"/>
                <a:cs typeface="Times New Roman" panose="02020603050405020304" pitchFamily="18" charset="0"/>
              </a:rPr>
              <a:t> </a:t>
            </a:r>
          </a:p>
          <a:p>
            <a:pPr marL="0" indent="0">
              <a:buNone/>
            </a:pPr>
            <a:endParaRPr lang="tr-TR" sz="2400" dirty="0"/>
          </a:p>
        </p:txBody>
      </p:sp>
      <p:sp>
        <p:nvSpPr>
          <p:cNvPr id="5" name="Başlık 1"/>
          <p:cNvSpPr>
            <a:spLocks noGrp="1"/>
          </p:cNvSpPr>
          <p:nvPr>
            <p:ph type="title"/>
          </p:nvPr>
        </p:nvSpPr>
        <p:spPr>
          <a:xfrm>
            <a:off x="8633" y="-1"/>
            <a:ext cx="9135367" cy="1285851"/>
          </a:xfrm>
          <a:solidFill>
            <a:schemeClr val="accent1">
              <a:lumMod val="20000"/>
              <a:lumOff val="80000"/>
            </a:schemeClr>
          </a:solidFill>
        </p:spPr>
        <p:txBody>
          <a:bodyPr>
            <a:noAutofit/>
          </a:bodyPr>
          <a:lstStyle/>
          <a:p>
            <a:pPr lvl="2"/>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CEAFD743-F94B-4ACF-A767-6F9A2CF260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341581"/>
            <a:ext cx="1106004" cy="716220"/>
          </a:xfrm>
          <a:prstGeom prst="rect">
            <a:avLst/>
          </a:prstGeom>
        </p:spPr>
      </p:pic>
    </p:spTree>
    <p:extLst>
      <p:ext uri="{BB962C8B-B14F-4D97-AF65-F5344CB8AC3E}">
        <p14:creationId xmlns:p14="http://schemas.microsoft.com/office/powerpoint/2010/main" val="241316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026EB0-42B3-46A8-8FF2-C834D3B2F9C9}"/>
              </a:ext>
            </a:extLst>
          </p:cNvPr>
          <p:cNvSpPr/>
          <p:nvPr/>
        </p:nvSpPr>
        <p:spPr>
          <a:xfrm>
            <a:off x="13753" y="274638"/>
            <a:ext cx="9121613" cy="9221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251520" y="2276872"/>
            <a:ext cx="8208912" cy="4034844"/>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07000"/>
              </a:lnSpc>
              <a:spcAft>
                <a:spcPts val="800"/>
              </a:spcAft>
              <a:buNone/>
            </a:pPr>
            <a:r>
              <a:rPr lang="tr-TR" sz="2400" b="1" dirty="0">
                <a:ea typeface="Calibri" panose="020F0502020204030204" pitchFamily="34" charset="0"/>
                <a:cs typeface="Times New Roman" panose="02020603050405020304" pitchFamily="18" charset="0"/>
              </a:rPr>
              <a:t>Şok verilecekse;</a:t>
            </a:r>
            <a:endParaRPr lang="tr-TR" sz="2400" dirty="0">
              <a:ea typeface="Calibri" panose="020F0502020204030204" pitchFamily="34" charset="0"/>
              <a:cs typeface="Times New Roman" panose="02020603050405020304" pitchFamily="18" charset="0"/>
            </a:endParaRPr>
          </a:p>
          <a:p>
            <a:pPr lvl="0" algn="just">
              <a:lnSpc>
                <a:spcPct val="107000"/>
              </a:lnSpc>
            </a:pPr>
            <a:r>
              <a:rPr lang="tr-TR" sz="2400" dirty="0">
                <a:ea typeface="Calibri" panose="020F0502020204030204" pitchFamily="34" charset="0"/>
                <a:cs typeface="Times New Roman" panose="02020603050405020304" pitchFamily="18" charset="0"/>
              </a:rPr>
              <a:t>Bebeğe dokunmaz ve kimsenin de dokunmasına izin vermez.</a:t>
            </a:r>
          </a:p>
          <a:p>
            <a:pPr lvl="0" algn="just">
              <a:lnSpc>
                <a:spcPct val="107000"/>
              </a:lnSpc>
            </a:pPr>
            <a:r>
              <a:rPr lang="tr-TR" sz="2400" dirty="0">
                <a:ea typeface="Calibri" panose="020F0502020204030204" pitchFamily="34" charset="0"/>
                <a:cs typeface="Times New Roman" panose="02020603050405020304" pitchFamily="18" charset="0"/>
              </a:rPr>
              <a:t>Cihazın yönlendirmelerini takip eder (OED tam otomatik ise şoku kendisi verir, yarı otomatik ise cihaz düğmeye basmanızı ister).</a:t>
            </a:r>
          </a:p>
          <a:p>
            <a:pPr lvl="0" algn="just">
              <a:lnSpc>
                <a:spcPct val="107000"/>
              </a:lnSpc>
              <a:spcAft>
                <a:spcPts val="800"/>
              </a:spcAft>
            </a:pPr>
            <a:r>
              <a:rPr lang="tr-TR" sz="2400" dirty="0">
                <a:ea typeface="Calibri" panose="020F0502020204030204" pitchFamily="34" charset="0"/>
                <a:cs typeface="Times New Roman" panose="02020603050405020304" pitchFamily="18" charset="0"/>
              </a:rPr>
              <a:t>Şok sonrası “Temel Yaşam Desteğine” başlar.</a:t>
            </a:r>
          </a:p>
          <a:p>
            <a:pPr lvl="0" algn="just"/>
            <a:endParaRPr lang="tr-TR" sz="2800" dirty="0"/>
          </a:p>
        </p:txBody>
      </p:sp>
      <p:sp>
        <p:nvSpPr>
          <p:cNvPr id="5" name="Başlık 1"/>
          <p:cNvSpPr>
            <a:spLocks noGrp="1"/>
          </p:cNvSpPr>
          <p:nvPr>
            <p:ph type="title"/>
          </p:nvPr>
        </p:nvSpPr>
        <p:spPr>
          <a:xfrm>
            <a:off x="8634" y="0"/>
            <a:ext cx="9135366" cy="1196752"/>
          </a:xfrm>
          <a:solidFill>
            <a:schemeClr val="accent1">
              <a:lumMod val="20000"/>
              <a:lumOff val="80000"/>
            </a:schemeClr>
          </a:solidFill>
        </p:spPr>
        <p:txBody>
          <a:bodyPr>
            <a:normAutofit fontScale="90000"/>
          </a:bodyPr>
          <a:lstStyle/>
          <a:p>
            <a:pPr lvl="2"/>
            <a:br>
              <a:rPr lang="tr-TR" sz="3100" b="1" kern="1200" dirty="0">
                <a:solidFill>
                  <a:prstClr val="black"/>
                </a:solidFill>
                <a:latin typeface="Calibri"/>
                <a:ea typeface="+mj-ea"/>
                <a:cs typeface="+mj-cs"/>
              </a:rPr>
            </a:br>
            <a:r>
              <a:rPr lang="tr-TR" sz="3100" b="1" kern="1200" dirty="0">
                <a:solidFill>
                  <a:prstClr val="black"/>
                </a:solidFill>
                <a:latin typeface="Calibri"/>
                <a:ea typeface="+mj-ea"/>
                <a:cs typeface="+mj-cs"/>
              </a:rPr>
              <a:t> </a:t>
            </a:r>
            <a:r>
              <a:rPr lang="tr-TR" sz="4000" kern="1200" dirty="0">
                <a:solidFill>
                  <a:prstClr val="black"/>
                </a:solidFill>
                <a:latin typeface="Calibri"/>
                <a:ea typeface="+mj-ea"/>
                <a:cs typeface="+mj-cs"/>
              </a:rPr>
              <a:t>Bebeklerde Temel Yaşam Desteği ve </a:t>
            </a:r>
            <a:br>
              <a:rPr lang="tr-TR" sz="4000" kern="1200" dirty="0">
                <a:solidFill>
                  <a:prstClr val="black"/>
                </a:solidFill>
                <a:latin typeface="Calibri"/>
                <a:ea typeface="+mj-ea"/>
                <a:cs typeface="+mj-cs"/>
              </a:rPr>
            </a:br>
            <a:r>
              <a:rPr lang="tr-TR" sz="4000" kern="1200" dirty="0">
                <a:solidFill>
                  <a:prstClr val="black"/>
                </a:solidFill>
                <a:latin typeface="Calibri"/>
                <a:ea typeface="+mj-ea"/>
                <a:cs typeface="+mj-cs"/>
              </a:rPr>
              <a:t> </a:t>
            </a:r>
            <a:r>
              <a:rPr lang="tr-TR" sz="4000" kern="1200" dirty="0" err="1">
                <a:solidFill>
                  <a:prstClr val="black"/>
                </a:solidFill>
                <a:latin typeface="Calibri"/>
                <a:ea typeface="+mj-ea"/>
                <a:cs typeface="+mj-cs"/>
              </a:rPr>
              <a:t>OED’nin</a:t>
            </a:r>
            <a:r>
              <a:rPr lang="tr-TR" sz="4000" kern="1200" dirty="0">
                <a:solidFill>
                  <a:prstClr val="black"/>
                </a:solidFill>
                <a:latin typeface="Calibri"/>
                <a:ea typeface="+mj-ea"/>
                <a:cs typeface="+mj-cs"/>
              </a:rPr>
              <a:t> Birlikte Uygulanması</a:t>
            </a:r>
            <a:br>
              <a:rPr lang="tr-TR" sz="2400" i="1" dirty="0"/>
            </a:br>
            <a:endParaRPr lang="tr-TR" sz="2400" i="1" dirty="0">
              <a:latin typeface="+mn-lt"/>
            </a:endParaRPr>
          </a:p>
        </p:txBody>
      </p:sp>
      <p:pic>
        <p:nvPicPr>
          <p:cNvPr id="7" name="Resim 6">
            <a:extLst>
              <a:ext uri="{FF2B5EF4-FFF2-40B4-BE49-F238E27FC236}">
                <a16:creationId xmlns:a16="http://schemas.microsoft.com/office/drawing/2014/main" id="{CEAFD743-F94B-4ACF-A767-6F9A2CF26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4767" y="274638"/>
            <a:ext cx="1106004" cy="716220"/>
          </a:xfrm>
          <a:prstGeom prst="rect">
            <a:avLst/>
          </a:prstGeom>
        </p:spPr>
      </p:pic>
    </p:spTree>
    <p:extLst>
      <p:ext uri="{BB962C8B-B14F-4D97-AF65-F5344CB8AC3E}">
        <p14:creationId xmlns:p14="http://schemas.microsoft.com/office/powerpoint/2010/main" val="3435277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026EB0-42B3-46A8-8FF2-C834D3B2F9C9}"/>
              </a:ext>
            </a:extLst>
          </p:cNvPr>
          <p:cNvSpPr/>
          <p:nvPr/>
        </p:nvSpPr>
        <p:spPr>
          <a:xfrm>
            <a:off x="1" y="274638"/>
            <a:ext cx="9135366" cy="10570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9511" y="1412777"/>
            <a:ext cx="8955855" cy="532859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07000"/>
              </a:lnSpc>
              <a:spcAft>
                <a:spcPts val="800"/>
              </a:spcAft>
              <a:buNone/>
            </a:pPr>
            <a:r>
              <a:rPr lang="tr-TR" sz="2200" b="1" dirty="0">
                <a:ea typeface="Calibri" panose="020F0502020204030204" pitchFamily="34" charset="0"/>
                <a:cs typeface="Times New Roman" panose="02020603050405020304" pitchFamily="18" charset="0"/>
              </a:rPr>
              <a:t>Şok gerekli değil ise;</a:t>
            </a:r>
            <a:endParaRPr lang="tr-TR" sz="2200" dirty="0">
              <a:ea typeface="Calibri" panose="020F0502020204030204" pitchFamily="34" charset="0"/>
              <a:cs typeface="Times New Roman" panose="02020603050405020304" pitchFamily="18" charset="0"/>
            </a:endParaRPr>
          </a:p>
          <a:p>
            <a:pPr lvl="0" algn="just">
              <a:lnSpc>
                <a:spcPct val="107000"/>
              </a:lnSpc>
            </a:pPr>
            <a:r>
              <a:rPr lang="tr-TR" sz="2200" dirty="0">
                <a:ea typeface="Calibri" panose="020F0502020204030204" pitchFamily="34" charset="0"/>
                <a:cs typeface="Times New Roman" panose="02020603050405020304" pitchFamily="18" charset="0"/>
              </a:rPr>
              <a:t>Cihazın yönlendirmelerini takip eder.</a:t>
            </a:r>
          </a:p>
          <a:p>
            <a:pPr lvl="0" algn="just">
              <a:lnSpc>
                <a:spcPct val="107000"/>
              </a:lnSpc>
            </a:pPr>
            <a:r>
              <a:rPr lang="tr-TR" sz="2200" dirty="0">
                <a:ea typeface="Calibri" panose="020F0502020204030204" pitchFamily="34" charset="0"/>
                <a:cs typeface="Times New Roman" panose="02020603050405020304" pitchFamily="18" charset="0"/>
              </a:rPr>
              <a:t>Temel Yaşam Desteğine başlanır.</a:t>
            </a:r>
          </a:p>
          <a:p>
            <a:pPr marL="0" lvl="0" indent="0" algn="just">
              <a:lnSpc>
                <a:spcPct val="107000"/>
              </a:lnSpc>
              <a:buNone/>
            </a:pPr>
            <a:r>
              <a:rPr lang="tr-TR" sz="2200" b="1" dirty="0">
                <a:ea typeface="Calibri" panose="020F0502020204030204" pitchFamily="34" charset="0"/>
                <a:cs typeface="Times New Roman" panose="02020603050405020304" pitchFamily="18" charset="0"/>
              </a:rPr>
              <a:t>Temel yaşam desteğine ;</a:t>
            </a:r>
          </a:p>
          <a:p>
            <a:pPr lvl="0" algn="just">
              <a:lnSpc>
                <a:spcPct val="107000"/>
              </a:lnSpc>
            </a:pPr>
            <a:r>
              <a:rPr lang="tr-TR" sz="2200" dirty="0">
                <a:ea typeface="Calibri" panose="020F0502020204030204" pitchFamily="34" charset="0"/>
                <a:cs typeface="Times New Roman" panose="02020603050405020304" pitchFamily="18" charset="0"/>
              </a:rPr>
              <a:t>Bebek düzelinceye, ilk yardımcı tükeninceye veya sağlık ekipleri  olay yerine gelinceye kadar devam edilir.</a:t>
            </a:r>
          </a:p>
          <a:p>
            <a:pPr marL="0" lvl="0" indent="0" algn="just">
              <a:lnSpc>
                <a:spcPct val="107000"/>
              </a:lnSpc>
              <a:buNone/>
            </a:pPr>
            <a:r>
              <a:rPr lang="tr-TR" sz="2200" dirty="0">
                <a:ea typeface="Calibri" panose="020F0502020204030204" pitchFamily="34" charset="0"/>
                <a:cs typeface="Times New Roman" panose="02020603050405020304" pitchFamily="18" charset="0"/>
              </a:rPr>
              <a:t>9- OED ve Temel Yaşam Desteği uygulamasından sonra yaşam belirtisi (hareket, öksürük veya normal soluk alıp verme, gözlerin açılması gibi) gösteren hasta/yaralıya derlenme pozisyonu verir.</a:t>
            </a:r>
          </a:p>
          <a:p>
            <a:pPr marL="0" indent="0" algn="just">
              <a:lnSpc>
                <a:spcPct val="107000"/>
              </a:lnSpc>
              <a:spcAft>
                <a:spcPts val="800"/>
              </a:spcAft>
              <a:buNone/>
            </a:pPr>
            <a:r>
              <a:rPr lang="tr-TR" sz="2200" dirty="0">
                <a:ea typeface="Calibri" panose="020F0502020204030204" pitchFamily="34" charset="0"/>
                <a:cs typeface="Times New Roman" panose="02020603050405020304" pitchFamily="18" charset="0"/>
              </a:rPr>
              <a:t>10- Kesinlikle cihazı kapatmaz ve </a:t>
            </a:r>
            <a:r>
              <a:rPr lang="tr-TR" sz="2200" dirty="0" err="1">
                <a:ea typeface="Calibri" panose="020F0502020204030204" pitchFamily="34" charset="0"/>
                <a:cs typeface="Times New Roman" panose="02020603050405020304" pitchFamily="18" charset="0"/>
              </a:rPr>
              <a:t>pedleri</a:t>
            </a:r>
            <a:r>
              <a:rPr lang="tr-TR" sz="2200" dirty="0">
                <a:ea typeface="Calibri" panose="020F0502020204030204" pitchFamily="34" charset="0"/>
                <a:cs typeface="Times New Roman" panose="02020603050405020304" pitchFamily="18" charset="0"/>
              </a:rPr>
              <a:t> çıkarmaz.</a:t>
            </a:r>
          </a:p>
          <a:p>
            <a:pPr marL="0" indent="0" algn="just">
              <a:lnSpc>
                <a:spcPct val="107000"/>
              </a:lnSpc>
              <a:spcAft>
                <a:spcPts val="800"/>
              </a:spcAft>
              <a:buNone/>
            </a:pPr>
            <a:r>
              <a:rPr lang="tr-TR" sz="2400" b="1" dirty="0">
                <a:solidFill>
                  <a:srgbClr val="FF0000"/>
                </a:solidFill>
                <a:ea typeface="Calibri" panose="020F0502020204030204" pitchFamily="34" charset="0"/>
                <a:cs typeface="Times New Roman" panose="02020603050405020304" pitchFamily="18" charset="0"/>
              </a:rPr>
              <a:t>                                             DİKKAT!!!</a:t>
            </a:r>
          </a:p>
          <a:p>
            <a:pPr marL="0" indent="0" algn="just">
              <a:lnSpc>
                <a:spcPct val="107000"/>
              </a:lnSpc>
              <a:spcAft>
                <a:spcPts val="800"/>
              </a:spcAft>
              <a:buNone/>
            </a:pPr>
            <a:r>
              <a:rPr lang="tr-TR" sz="2400" b="1" dirty="0">
                <a:solidFill>
                  <a:srgbClr val="000000"/>
                </a:solidFill>
                <a:ea typeface="Calibri" panose="020F0502020204030204" pitchFamily="34" charset="0"/>
                <a:cs typeface="Times New Roman" panose="02020603050405020304" pitchFamily="18" charset="0"/>
              </a:rPr>
              <a:t> OED cihazına ulaşılamayan durumlarda sadece TYD uygulanır.</a:t>
            </a:r>
            <a:endParaRPr lang="tr-TR" sz="2400" b="1" dirty="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tr-T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Başlık 1"/>
          <p:cNvSpPr>
            <a:spLocks noGrp="1"/>
          </p:cNvSpPr>
          <p:nvPr>
            <p:ph type="title"/>
          </p:nvPr>
        </p:nvSpPr>
        <p:spPr>
          <a:xfrm>
            <a:off x="0" y="0"/>
            <a:ext cx="9144000" cy="1331640"/>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CEAFD743-F94B-4ACF-A767-6F9A2CF26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307710"/>
            <a:ext cx="1106004" cy="716220"/>
          </a:xfrm>
          <a:prstGeom prst="rect">
            <a:avLst/>
          </a:prstGeom>
        </p:spPr>
      </p:pic>
    </p:spTree>
    <p:extLst>
      <p:ext uri="{BB962C8B-B14F-4D97-AF65-F5344CB8AC3E}">
        <p14:creationId xmlns:p14="http://schemas.microsoft.com/office/powerpoint/2010/main" val="155557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DA9D52-DD2E-4CCD-ADFF-79FB7383D7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212038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73DDBAEE-42DB-498E-93D1-C0E3F2581005}"/>
              </a:ext>
            </a:extLst>
          </p:cNvPr>
          <p:cNvSpPr/>
          <p:nvPr/>
        </p:nvSpPr>
        <p:spPr>
          <a:xfrm>
            <a:off x="0" y="133208"/>
            <a:ext cx="9144000" cy="9195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9512" y="1257952"/>
            <a:ext cx="8964488" cy="541140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endParaRPr lang="tr-TR" sz="2400" b="1" dirty="0"/>
          </a:p>
          <a:p>
            <a:pPr marL="0" lvl="0" indent="0" algn="just">
              <a:buNone/>
            </a:pPr>
            <a:r>
              <a:rPr lang="tr-TR" sz="2400" b="1" dirty="0"/>
              <a:t>4- Bebek yanıtlı (bilinci yerinde) ise;</a:t>
            </a:r>
          </a:p>
          <a:p>
            <a:pPr marL="0" lvl="0" indent="0" algn="just">
              <a:buNone/>
            </a:pPr>
            <a:endParaRPr lang="tr-TR" sz="2400" dirty="0"/>
          </a:p>
          <a:p>
            <a:pPr lvl="0" algn="just"/>
            <a:r>
              <a:rPr lang="tr-TR" sz="2400" dirty="0"/>
              <a:t>Bebekler ayına uygun agulama yapabiliyorsa, göz takibi ve ses takibi varsa 112 acil yardım numarasını arar veya aratır.</a:t>
            </a:r>
          </a:p>
          <a:p>
            <a:pPr lvl="0" algn="just"/>
            <a:r>
              <a:rPr lang="tr-TR" sz="2400" dirty="0"/>
              <a:t>Arama sırasında telefonun hoparlörünü açarak telefondaki sağlık görevlisinin direktiflerini dinler.</a:t>
            </a:r>
          </a:p>
          <a:p>
            <a:pPr lvl="0" algn="just"/>
            <a:r>
              <a:rPr lang="tr-TR" sz="2400" dirty="0"/>
              <a:t>Bebeğin yanına diz çöker.</a:t>
            </a:r>
          </a:p>
          <a:p>
            <a:pPr lvl="0" algn="just"/>
            <a:r>
              <a:rPr lang="tr-TR" sz="2400" dirty="0"/>
              <a:t>Bebeğin boyun ve göğsünü saran sıkı giysileri gevşetir.</a:t>
            </a:r>
          </a:p>
          <a:p>
            <a:pPr lvl="0" algn="just"/>
            <a:r>
              <a:rPr lang="tr-TR" sz="2400" dirty="0"/>
              <a:t>Sağlık ekibi gelinceye kadar tehlike yaratmadığı müddetçe bebeği bulunduğu pozisyonda bırakır ve düzenli aralıkla kontrol eder.</a:t>
            </a:r>
          </a:p>
          <a:p>
            <a:pPr marL="0" lvl="0" indent="0" algn="just">
              <a:buNone/>
            </a:pPr>
            <a:endParaRPr lang="tr-TR" sz="2000" dirty="0"/>
          </a:p>
        </p:txBody>
      </p:sp>
      <p:sp>
        <p:nvSpPr>
          <p:cNvPr id="5" name="Başlık 1"/>
          <p:cNvSpPr>
            <a:spLocks noGrp="1"/>
          </p:cNvSpPr>
          <p:nvPr>
            <p:ph type="title"/>
          </p:nvPr>
        </p:nvSpPr>
        <p:spPr>
          <a:xfrm>
            <a:off x="0" y="-34286"/>
            <a:ext cx="9144000" cy="1124744"/>
          </a:xfrm>
          <a:solidFill>
            <a:schemeClr val="accent1">
              <a:lumMod val="20000"/>
              <a:lumOff val="80000"/>
            </a:schemeClr>
          </a:solidFill>
        </p:spPr>
        <p:txBody>
          <a:bodyPr>
            <a:noAutofit/>
          </a:bodyPr>
          <a:lstStyle/>
          <a:p>
            <a:pPr lvl="2" algn="l" rtl="0">
              <a:spcBef>
                <a:spcPct val="0"/>
              </a:spcBef>
            </a:pPr>
            <a:r>
              <a:rPr lang="tr-TR" sz="3600" kern="1200" dirty="0">
                <a:solidFill>
                  <a:prstClr val="black"/>
                </a:solidFill>
                <a:latin typeface="+mj-lt"/>
                <a:ea typeface="+mj-ea"/>
                <a:cs typeface="+mj-cs"/>
              </a:rPr>
              <a:t> Bebeklerde Temel Yaşam Desteği ve</a:t>
            </a:r>
            <a:br>
              <a:rPr lang="tr-TR" sz="3600" kern="1200" dirty="0">
                <a:solidFill>
                  <a:prstClr val="black"/>
                </a:solidFill>
                <a:latin typeface="+mj-lt"/>
                <a:ea typeface="+mj-ea"/>
                <a:cs typeface="+mj-cs"/>
              </a:rPr>
            </a:br>
            <a:r>
              <a:rPr lang="tr-TR" sz="3600" kern="1200" dirty="0">
                <a:solidFill>
                  <a:prstClr val="black"/>
                </a:solidFill>
                <a:latin typeface="+mj-lt"/>
                <a:ea typeface="+mj-ea"/>
                <a:cs typeface="+mj-cs"/>
              </a:rPr>
              <a:t> </a:t>
            </a:r>
            <a:r>
              <a:rPr lang="tr-TR" sz="3600" kern="1200" dirty="0" err="1">
                <a:solidFill>
                  <a:prstClr val="black"/>
                </a:solidFill>
                <a:latin typeface="+mj-lt"/>
                <a:ea typeface="+mj-ea"/>
                <a:cs typeface="+mj-cs"/>
              </a:rPr>
              <a:t>OED’nin</a:t>
            </a:r>
            <a:r>
              <a:rPr lang="tr-TR" sz="3600" kern="1200" dirty="0">
                <a:solidFill>
                  <a:prstClr val="black"/>
                </a:solidFill>
                <a:latin typeface="+mj-lt"/>
                <a:ea typeface="+mj-ea"/>
                <a:cs typeface="+mj-cs"/>
              </a:rPr>
              <a:t> Birlikte Uygulanması</a:t>
            </a:r>
            <a:endParaRPr lang="tr-TR" sz="3600" i="1" dirty="0">
              <a:latin typeface="+mj-lt"/>
            </a:endParaRPr>
          </a:p>
        </p:txBody>
      </p:sp>
      <p:pic>
        <p:nvPicPr>
          <p:cNvPr id="8" name="Resim 7">
            <a:extLst>
              <a:ext uri="{FF2B5EF4-FFF2-40B4-BE49-F238E27FC236}">
                <a16:creationId xmlns:a16="http://schemas.microsoft.com/office/drawing/2014/main" id="{C360CFDD-596D-40C5-AFCE-AA26365558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88640"/>
            <a:ext cx="1106004" cy="716220"/>
          </a:xfrm>
          <a:prstGeom prst="rect">
            <a:avLst/>
          </a:prstGeom>
        </p:spPr>
      </p:pic>
    </p:spTree>
    <p:extLst>
      <p:ext uri="{BB962C8B-B14F-4D97-AF65-F5344CB8AC3E}">
        <p14:creationId xmlns:p14="http://schemas.microsoft.com/office/powerpoint/2010/main" val="175539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7AD0E0-A645-480F-A1CD-E9A4384829DC}"/>
              </a:ext>
            </a:extLst>
          </p:cNvPr>
          <p:cNvSpPr/>
          <p:nvPr/>
        </p:nvSpPr>
        <p:spPr>
          <a:xfrm>
            <a:off x="13753" y="188640"/>
            <a:ext cx="9121613" cy="10801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9512" y="1268760"/>
            <a:ext cx="9001000" cy="5472608"/>
          </a:xfrm>
          <a:prstGeom prst="rect">
            <a:avLst/>
          </a:prstGeom>
          <a:solidFill>
            <a:schemeClr val="bg1"/>
          </a:solidFill>
          <a:ln>
            <a:solidFill>
              <a:schemeClr val="bg1"/>
            </a:solid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endParaRPr lang="tr-TR" sz="9600" b="1" dirty="0"/>
          </a:p>
          <a:p>
            <a:pPr marL="0" lvl="0" indent="0" algn="just">
              <a:buNone/>
            </a:pPr>
            <a:r>
              <a:rPr lang="tr-TR" sz="9600" b="1" dirty="0"/>
              <a:t>Bebek yanıtsız (bilinci yerinde değil) ise;</a:t>
            </a:r>
          </a:p>
          <a:p>
            <a:pPr marL="0" lvl="0" indent="0" algn="just">
              <a:buNone/>
            </a:pPr>
            <a:endParaRPr lang="tr-TR" sz="9600" b="1" dirty="0"/>
          </a:p>
          <a:p>
            <a:pPr marL="0" lvl="0" indent="0" algn="just">
              <a:buNone/>
            </a:pPr>
            <a:r>
              <a:rPr lang="tr-TR" sz="9600" b="1" u="sng" dirty="0"/>
              <a:t>Tek başınıza iseniz;</a:t>
            </a:r>
            <a:endParaRPr lang="tr-TR" sz="9600" dirty="0"/>
          </a:p>
          <a:p>
            <a:pPr lvl="0" algn="just"/>
            <a:r>
              <a:rPr lang="tr-TR" sz="9600" dirty="0"/>
              <a:t>Hemen etrafına seslenir ve yardım ister.</a:t>
            </a:r>
          </a:p>
          <a:p>
            <a:pPr lvl="0" algn="just"/>
            <a:r>
              <a:rPr lang="tr-TR" sz="9600" dirty="0"/>
              <a:t>Yardım çağrısına karşılık veren birisi olursa 112 acil yardım numarasını aramasını ve OED cihazını getirmesini ister.</a:t>
            </a:r>
          </a:p>
          <a:p>
            <a:pPr lvl="0" algn="just"/>
            <a:r>
              <a:rPr lang="tr-TR" sz="9600" dirty="0"/>
              <a:t>Yardım çağrısına karşılık veren birisi yoksa 112 acil yardım numarasını kendisi arar.</a:t>
            </a:r>
          </a:p>
          <a:p>
            <a:pPr lvl="0" algn="just"/>
            <a:r>
              <a:rPr lang="tr-TR" sz="9600" dirty="0"/>
              <a:t>Arama sırasında telefonun hoparlörünü açar ve telefondaki sağlık görevlisinin direktiflerini dinler.</a:t>
            </a:r>
          </a:p>
          <a:p>
            <a:pPr lvl="0" algn="just"/>
            <a:r>
              <a:rPr lang="tr-TR" sz="9600" dirty="0"/>
              <a:t>Yardım çağırma ve ilk yardım basamaklarını eş zamanlı olarak yürütür.</a:t>
            </a:r>
          </a:p>
        </p:txBody>
      </p:sp>
      <p:sp>
        <p:nvSpPr>
          <p:cNvPr id="5" name="Başlık 1"/>
          <p:cNvSpPr>
            <a:spLocks noGrp="1"/>
          </p:cNvSpPr>
          <p:nvPr>
            <p:ph type="title"/>
          </p:nvPr>
        </p:nvSpPr>
        <p:spPr>
          <a:xfrm>
            <a:off x="8878" y="0"/>
            <a:ext cx="9135121" cy="1268760"/>
          </a:xfrm>
          <a:solidFill>
            <a:schemeClr val="accent1">
              <a:lumMod val="20000"/>
              <a:lumOff val="80000"/>
            </a:schemeClr>
          </a:solidFill>
        </p:spPr>
        <p:txBody>
          <a:bodyPr>
            <a:noAutofit/>
          </a:bodyPr>
          <a:lstStyle/>
          <a:p>
            <a:pPr lvl="2" algn="l" rtl="0">
              <a:spcBef>
                <a:spcPct val="0"/>
              </a:spcBef>
            </a:pPr>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EDF8E685-D0A0-4125-9F85-E8EEE7370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6857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AE9EC48-883B-44FF-A8EE-8BCCA871BF08}"/>
              </a:ext>
            </a:extLst>
          </p:cNvPr>
          <p:cNvSpPr/>
          <p:nvPr/>
        </p:nvSpPr>
        <p:spPr>
          <a:xfrm>
            <a:off x="13753" y="116632"/>
            <a:ext cx="9121613" cy="10801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67544" y="2132856"/>
            <a:ext cx="7992888" cy="4104456"/>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tr-TR" sz="2400" b="1" dirty="0"/>
              <a:t>Bebek yanıtsız (bilinci yerinde değil) ise;</a:t>
            </a:r>
            <a:endParaRPr lang="tr-TR" sz="2400" dirty="0"/>
          </a:p>
          <a:p>
            <a:pPr marL="0" lvl="0" indent="0" algn="just">
              <a:buNone/>
            </a:pPr>
            <a:r>
              <a:rPr lang="tr-TR" sz="2400" b="1" dirty="0">
                <a:solidFill>
                  <a:schemeClr val="tx1">
                    <a:lumMod val="95000"/>
                    <a:lumOff val="5000"/>
                  </a:schemeClr>
                </a:solidFill>
              </a:rPr>
              <a:t>İki veya daha fazla ilk yardımcı varsa;</a:t>
            </a:r>
          </a:p>
          <a:p>
            <a:pPr marL="457200" lvl="1" indent="0" algn="just">
              <a:buNone/>
            </a:pPr>
            <a:endParaRPr lang="tr-TR" sz="2000" dirty="0"/>
          </a:p>
          <a:p>
            <a:pPr lvl="0" algn="just"/>
            <a:r>
              <a:rPr lang="tr-TR" sz="2400" dirty="0"/>
              <a:t>İlk yardımcılardan biri bebeğe yardım eder, ikincisi 112 acil yardım numarasını arar ve OED cihazını getirir.</a:t>
            </a:r>
          </a:p>
        </p:txBody>
      </p:sp>
      <p:sp>
        <p:nvSpPr>
          <p:cNvPr id="5" name="Başlık 1"/>
          <p:cNvSpPr>
            <a:spLocks noGrp="1"/>
          </p:cNvSpPr>
          <p:nvPr>
            <p:ph type="title"/>
          </p:nvPr>
        </p:nvSpPr>
        <p:spPr>
          <a:xfrm>
            <a:off x="0" y="0"/>
            <a:ext cx="9144000" cy="1196752"/>
          </a:xfrm>
          <a:solidFill>
            <a:schemeClr val="accent1">
              <a:lumMod val="20000"/>
              <a:lumOff val="80000"/>
            </a:schemeClr>
          </a:solidFill>
        </p:spPr>
        <p:txBody>
          <a:bodyPr>
            <a:normAutofit/>
          </a:bodyPr>
          <a:lstStyle/>
          <a:p>
            <a:pPr lvl="2" algn="l" rtl="0">
              <a:spcBef>
                <a:spcPct val="0"/>
              </a:spcBef>
            </a:pPr>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81454846-9174-4DEB-84DF-F635992A23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298582"/>
            <a:ext cx="1106004" cy="716220"/>
          </a:xfrm>
          <a:prstGeom prst="rect">
            <a:avLst/>
          </a:prstGeom>
        </p:spPr>
      </p:pic>
    </p:spTree>
    <p:extLst>
      <p:ext uri="{BB962C8B-B14F-4D97-AF65-F5344CB8AC3E}">
        <p14:creationId xmlns:p14="http://schemas.microsoft.com/office/powerpoint/2010/main" val="153195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4E1AAA1-97C3-4C1A-B0C2-FA51C4EAA4A9}"/>
              </a:ext>
            </a:extLst>
          </p:cNvPr>
          <p:cNvSpPr/>
          <p:nvPr/>
        </p:nvSpPr>
        <p:spPr>
          <a:xfrm>
            <a:off x="13753" y="260648"/>
            <a:ext cx="9121613" cy="9941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79512" y="1700808"/>
            <a:ext cx="5760640" cy="4824536"/>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b="1" dirty="0"/>
              <a:t>5- Hava yolu ve solunumun değerlendirilmesi;</a:t>
            </a:r>
          </a:p>
          <a:p>
            <a:pPr algn="just"/>
            <a:r>
              <a:rPr lang="tr-TR" sz="2400" dirty="0"/>
              <a:t>Bebeğin ağız içini kontrol eder.</a:t>
            </a:r>
          </a:p>
          <a:p>
            <a:pPr algn="just"/>
            <a:endParaRPr lang="tr-TR" sz="2400" dirty="0"/>
          </a:p>
          <a:p>
            <a:pPr algn="just"/>
            <a:r>
              <a:rPr lang="tr-TR" sz="2400" dirty="0"/>
              <a:t>Hava yolu açıklığını sağlar. Aynı anda “10 saniye” süreyi aşmayacak şekilde solunum kontrolü yapar.</a:t>
            </a:r>
          </a:p>
          <a:p>
            <a:pPr algn="just"/>
            <a:endParaRPr lang="tr-TR" sz="2400" dirty="0"/>
          </a:p>
          <a:p>
            <a:pPr algn="just"/>
            <a:r>
              <a:rPr lang="tr-TR" sz="2400" dirty="0"/>
              <a:t>Solunum kontrolü için bebek nefes alıp almadığını ve göğüs kafesinin hareket edip etmediğini kontrol eder.</a:t>
            </a:r>
          </a:p>
          <a:p>
            <a:pPr marL="0" indent="0">
              <a:buNone/>
            </a:pPr>
            <a:endParaRPr lang="tr-TR" sz="2400" dirty="0"/>
          </a:p>
        </p:txBody>
      </p:sp>
      <p:sp>
        <p:nvSpPr>
          <p:cNvPr id="5" name="Başlık 1"/>
          <p:cNvSpPr>
            <a:spLocks noGrp="1"/>
          </p:cNvSpPr>
          <p:nvPr>
            <p:ph type="title"/>
          </p:nvPr>
        </p:nvSpPr>
        <p:spPr>
          <a:xfrm>
            <a:off x="0" y="0"/>
            <a:ext cx="9144000" cy="1268760"/>
          </a:xfrm>
          <a:solidFill>
            <a:schemeClr val="accent1">
              <a:lumMod val="20000"/>
              <a:lumOff val="80000"/>
            </a:schemeClr>
          </a:solidFill>
        </p:spPr>
        <p:txBody>
          <a:bodyPr>
            <a:normAutofit/>
          </a:bodyPr>
          <a:lstStyle/>
          <a:p>
            <a:pPr lvl="2" algn="l" rtl="0">
              <a:spcBef>
                <a:spcPct val="0"/>
              </a:spcBef>
            </a:pPr>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8ACB1D52-E949-456D-83EC-3F41088EF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3270" y="400417"/>
            <a:ext cx="1106004" cy="716220"/>
          </a:xfrm>
          <a:prstGeom prst="rect">
            <a:avLst/>
          </a:prstGeom>
        </p:spPr>
      </p:pic>
      <p:pic>
        <p:nvPicPr>
          <p:cNvPr id="2" name="Resim 1"/>
          <p:cNvPicPr>
            <a:picLocks noChangeAspect="1"/>
          </p:cNvPicPr>
          <p:nvPr/>
        </p:nvPicPr>
        <p:blipFill>
          <a:blip r:embed="rId3"/>
          <a:stretch>
            <a:fillRect/>
          </a:stretch>
        </p:blipFill>
        <p:spPr>
          <a:xfrm>
            <a:off x="6206034" y="2780928"/>
            <a:ext cx="2713240" cy="2554628"/>
          </a:xfrm>
          <a:prstGeom prst="rect">
            <a:avLst/>
          </a:prstGeom>
        </p:spPr>
      </p:pic>
    </p:spTree>
    <p:extLst>
      <p:ext uri="{BB962C8B-B14F-4D97-AF65-F5344CB8AC3E}">
        <p14:creationId xmlns:p14="http://schemas.microsoft.com/office/powerpoint/2010/main" val="246865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C45717B7-031F-4719-B5C9-49195D742DA8}"/>
              </a:ext>
            </a:extLst>
          </p:cNvPr>
          <p:cNvSpPr/>
          <p:nvPr/>
        </p:nvSpPr>
        <p:spPr>
          <a:xfrm>
            <a:off x="13753" y="274638"/>
            <a:ext cx="9121613" cy="951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84105" y="1916832"/>
            <a:ext cx="4489408" cy="453650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Solunum varsa:</a:t>
            </a:r>
            <a:r>
              <a:rPr lang="tr-TR" sz="2400" dirty="0"/>
              <a:t> Bebeği derlenme pozisyonuna getirir ve 112 acil yardım numarası hala aranmamışsa arar ya da aratır.</a:t>
            </a:r>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r>
              <a:rPr lang="tr-TR" sz="2400" dirty="0"/>
              <a:t> </a:t>
            </a:r>
            <a:r>
              <a:rPr lang="tr-TR" sz="2400" b="1" dirty="0"/>
              <a:t>Solunum yoksa:</a:t>
            </a:r>
            <a:r>
              <a:rPr lang="tr-TR" sz="2400" dirty="0"/>
              <a:t> Temel Yaşam Desteğine başlar</a:t>
            </a:r>
          </a:p>
          <a:p>
            <a:pPr marL="0" indent="0" algn="just">
              <a:buNone/>
            </a:pPr>
            <a:r>
              <a:rPr lang="tr-TR" sz="2400" dirty="0"/>
              <a:t> </a:t>
            </a:r>
          </a:p>
        </p:txBody>
      </p:sp>
      <p:sp>
        <p:nvSpPr>
          <p:cNvPr id="6" name="Başlık 1"/>
          <p:cNvSpPr>
            <a:spLocks noGrp="1"/>
          </p:cNvSpPr>
          <p:nvPr>
            <p:ph type="title"/>
          </p:nvPr>
        </p:nvSpPr>
        <p:spPr>
          <a:xfrm>
            <a:off x="8634" y="0"/>
            <a:ext cx="9135366" cy="1273198"/>
          </a:xfrm>
          <a:solidFill>
            <a:schemeClr val="accent1">
              <a:lumMod val="20000"/>
              <a:lumOff val="80000"/>
            </a:schemeClr>
          </a:solidFill>
        </p:spPr>
        <p:txBody>
          <a:bodyPr>
            <a:normAutofit/>
          </a:bodyPr>
          <a:lstStyle/>
          <a:p>
            <a:pPr lvl="2" algn="l" rtl="0">
              <a:spcBef>
                <a:spcPct val="0"/>
              </a:spcBef>
            </a:pPr>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8" name="Resim 7">
            <a:extLst>
              <a:ext uri="{FF2B5EF4-FFF2-40B4-BE49-F238E27FC236}">
                <a16:creationId xmlns:a16="http://schemas.microsoft.com/office/drawing/2014/main" id="{D9A0DBE1-316A-4C8D-8F32-D2B47D69D7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3" name="Sağ Ayraç 2"/>
          <p:cNvSpPr/>
          <p:nvPr/>
        </p:nvSpPr>
        <p:spPr>
          <a:xfrm>
            <a:off x="4485433" y="4653136"/>
            <a:ext cx="1224136" cy="1008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Sağ Ayraç 4"/>
          <p:cNvSpPr/>
          <p:nvPr/>
        </p:nvSpPr>
        <p:spPr>
          <a:xfrm>
            <a:off x="4574559" y="1784770"/>
            <a:ext cx="1149569" cy="12450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9" name="Resim 8"/>
          <p:cNvPicPr>
            <a:picLocks noChangeAspect="1"/>
          </p:cNvPicPr>
          <p:nvPr/>
        </p:nvPicPr>
        <p:blipFill>
          <a:blip r:embed="rId3"/>
          <a:stretch>
            <a:fillRect/>
          </a:stretch>
        </p:blipFill>
        <p:spPr>
          <a:xfrm>
            <a:off x="5508103" y="1801835"/>
            <a:ext cx="3433321" cy="1655578"/>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2316" y="4090727"/>
            <a:ext cx="3429107" cy="2160000"/>
          </a:xfrm>
          <a:prstGeom prst="rect">
            <a:avLst/>
          </a:prstGeom>
        </p:spPr>
      </p:pic>
    </p:spTree>
    <p:extLst>
      <p:ext uri="{BB962C8B-B14F-4D97-AF65-F5344CB8AC3E}">
        <p14:creationId xmlns:p14="http://schemas.microsoft.com/office/powerpoint/2010/main" val="34060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A86FB621-6160-438F-AD19-22987CB82603}"/>
              </a:ext>
            </a:extLst>
          </p:cNvPr>
          <p:cNvSpPr/>
          <p:nvPr/>
        </p:nvSpPr>
        <p:spPr>
          <a:xfrm>
            <a:off x="13753" y="188640"/>
            <a:ext cx="9121613"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39440" y="1628800"/>
            <a:ext cx="8865119" cy="4685951"/>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b="1" dirty="0"/>
              <a:t>6- Göğüs basısı ve uygulanışı;</a:t>
            </a:r>
          </a:p>
          <a:p>
            <a:pPr marL="0" indent="0">
              <a:buNone/>
            </a:pPr>
            <a:r>
              <a:rPr lang="tr-TR" sz="2400" b="1" dirty="0"/>
              <a:t>Göğüs basısı yerinin tespiti;</a:t>
            </a:r>
            <a:endParaRPr lang="tr-TR" sz="2400" dirty="0"/>
          </a:p>
          <a:p>
            <a:pPr marL="0" indent="0" algn="just">
              <a:buNone/>
            </a:pPr>
            <a:r>
              <a:rPr lang="tr-TR" sz="2400" b="1" dirty="0"/>
              <a:t>İki başparmak kullanılarak göğüs basısı tekniği; </a:t>
            </a:r>
            <a:r>
              <a:rPr lang="tr-TR" sz="2400" dirty="0"/>
              <a:t>(iki ilk yardımcı varlığında önerilen tekniktir);</a:t>
            </a:r>
          </a:p>
          <a:p>
            <a:pPr lvl="0" algn="just"/>
            <a:r>
              <a:rPr lang="tr-TR" sz="2400" dirty="0"/>
              <a:t>İki meme çizgisi arasından çizilen hayali çizginin ortasına, iman tahtası üzerine başparmaklarını yerleştirir.</a:t>
            </a:r>
          </a:p>
          <a:p>
            <a:pPr algn="just"/>
            <a:r>
              <a:rPr lang="tr-TR" sz="2400" dirty="0"/>
              <a:t>Ellerini bebeğin gövdesine sarar. </a:t>
            </a:r>
          </a:p>
        </p:txBody>
      </p:sp>
      <p:sp>
        <p:nvSpPr>
          <p:cNvPr id="5" name="Başlık 1"/>
          <p:cNvSpPr>
            <a:spLocks noGrp="1"/>
          </p:cNvSpPr>
          <p:nvPr>
            <p:ph type="title"/>
          </p:nvPr>
        </p:nvSpPr>
        <p:spPr>
          <a:xfrm>
            <a:off x="8634" y="0"/>
            <a:ext cx="9135366" cy="1331640"/>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8" name="Resim 7">
            <a:extLst>
              <a:ext uri="{FF2B5EF4-FFF2-40B4-BE49-F238E27FC236}">
                <a16:creationId xmlns:a16="http://schemas.microsoft.com/office/drawing/2014/main" id="{D534BD20-8560-4CC7-8464-54B7BDCB1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3" name="Resim 2"/>
          <p:cNvPicPr>
            <a:picLocks noChangeAspect="1"/>
          </p:cNvPicPr>
          <p:nvPr/>
        </p:nvPicPr>
        <p:blipFill>
          <a:blip r:embed="rId3"/>
          <a:stretch>
            <a:fillRect/>
          </a:stretch>
        </p:blipFill>
        <p:spPr>
          <a:xfrm>
            <a:off x="5868144" y="4832403"/>
            <a:ext cx="2265108" cy="1584776"/>
          </a:xfrm>
          <a:prstGeom prst="rect">
            <a:avLst/>
          </a:prstGeom>
        </p:spPr>
      </p:pic>
    </p:spTree>
    <p:extLst>
      <p:ext uri="{BB962C8B-B14F-4D97-AF65-F5344CB8AC3E}">
        <p14:creationId xmlns:p14="http://schemas.microsoft.com/office/powerpoint/2010/main" val="164766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A86FB621-6160-438F-AD19-22987CB82603}"/>
              </a:ext>
            </a:extLst>
          </p:cNvPr>
          <p:cNvSpPr/>
          <p:nvPr/>
        </p:nvSpPr>
        <p:spPr>
          <a:xfrm>
            <a:off x="13753" y="291728"/>
            <a:ext cx="9121613" cy="9050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07504" y="1196751"/>
            <a:ext cx="9027861" cy="2664297"/>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algn="just"/>
            <a:r>
              <a:rPr lang="tr-TR" sz="2400" b="1" dirty="0"/>
              <a:t>İki parmak kullanılarak göğüs basısı tekniği ; </a:t>
            </a:r>
            <a:r>
              <a:rPr lang="tr-TR" sz="2400" dirty="0"/>
              <a:t>Tek kurtarıcının hem solunum hem göğüs basısı yapması gerektiği durumlarda tercih edilen tekniktir.</a:t>
            </a:r>
          </a:p>
          <a:p>
            <a:pPr lvl="0" algn="just"/>
            <a:r>
              <a:rPr lang="tr-TR" sz="2400" dirty="0"/>
              <a:t>İki meme çizgisi arasından çizilen hayali çizginin ortasına, iman tahtası üzerine işaret ve orta parmaklarını yan yana yerleştirir.</a:t>
            </a:r>
          </a:p>
          <a:p>
            <a:pPr marL="0" lvl="0" indent="0" algn="just">
              <a:buNone/>
            </a:pPr>
            <a:endParaRPr lang="tr-TR" sz="2400" dirty="0"/>
          </a:p>
        </p:txBody>
      </p:sp>
      <p:sp>
        <p:nvSpPr>
          <p:cNvPr id="5" name="Başlık 1"/>
          <p:cNvSpPr>
            <a:spLocks noGrp="1"/>
          </p:cNvSpPr>
          <p:nvPr>
            <p:ph type="title"/>
          </p:nvPr>
        </p:nvSpPr>
        <p:spPr>
          <a:xfrm>
            <a:off x="-1" y="-8878"/>
            <a:ext cx="9144001" cy="1205629"/>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8" name="Resim 7">
            <a:extLst>
              <a:ext uri="{FF2B5EF4-FFF2-40B4-BE49-F238E27FC236}">
                <a16:creationId xmlns:a16="http://schemas.microsoft.com/office/drawing/2014/main" id="{D534BD20-8560-4CC7-8464-54B7BDCB1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2" name="Resim 1"/>
          <p:cNvPicPr>
            <a:picLocks noChangeAspect="1"/>
          </p:cNvPicPr>
          <p:nvPr/>
        </p:nvPicPr>
        <p:blipFill>
          <a:blip r:embed="rId3"/>
          <a:stretch>
            <a:fillRect/>
          </a:stretch>
        </p:blipFill>
        <p:spPr>
          <a:xfrm>
            <a:off x="2987824" y="4112994"/>
            <a:ext cx="2915108" cy="2184679"/>
          </a:xfrm>
          <a:prstGeom prst="rect">
            <a:avLst/>
          </a:prstGeom>
        </p:spPr>
      </p:pic>
    </p:spTree>
    <p:extLst>
      <p:ext uri="{BB962C8B-B14F-4D97-AF65-F5344CB8AC3E}">
        <p14:creationId xmlns:p14="http://schemas.microsoft.com/office/powerpoint/2010/main" val="372678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0F7385C1-4AC5-400C-9D94-DB33BB48AA73}"/>
              </a:ext>
            </a:extLst>
          </p:cNvPr>
          <p:cNvSpPr/>
          <p:nvPr/>
        </p:nvSpPr>
        <p:spPr>
          <a:xfrm>
            <a:off x="13753" y="188640"/>
            <a:ext cx="9121613" cy="10801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12623" y="1556792"/>
            <a:ext cx="8828802" cy="489508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tr-TR" sz="2400" b="1" dirty="0"/>
              <a:t>Göğüs Basısı tekniği;</a:t>
            </a:r>
          </a:p>
          <a:p>
            <a:pPr lvl="0" algn="just"/>
            <a:r>
              <a:rPr lang="tr-TR" sz="2400" dirty="0"/>
              <a:t>Göğüs basısı esnasında iman tahtası üzerine aşağı ve dik bir şekilde kuvvet uygular.</a:t>
            </a:r>
          </a:p>
          <a:p>
            <a:pPr lvl="0" algn="just"/>
            <a:r>
              <a:rPr lang="tr-TR" sz="2400" dirty="0"/>
              <a:t>Göğüs basısı sırasında iman tahtasının alt ucunda yer alan çıkıntıdan uzak durur.</a:t>
            </a:r>
          </a:p>
          <a:p>
            <a:pPr lvl="0" algn="just"/>
            <a:r>
              <a:rPr lang="tr-TR" sz="2400" dirty="0"/>
              <a:t>Bası derinliğini iman tahtası bebekler için 4 cm çökecek şekilde ya da göğüs ön arka çapının 1/3 oranında çöktürülmesi şekilde ayarlar. </a:t>
            </a:r>
          </a:p>
          <a:p>
            <a:pPr lvl="0" algn="just"/>
            <a:r>
              <a:rPr lang="tr-TR" sz="2400" dirty="0"/>
              <a:t>Her bası sonrası ellerini iman tahtasından ayırmaksızın göğüs kafesinin eski haline dönmesine izin verir.</a:t>
            </a:r>
            <a:endParaRPr lang="tr-TR" sz="1800" dirty="0"/>
          </a:p>
          <a:p>
            <a:pPr algn="just"/>
            <a:r>
              <a:rPr lang="tr-TR" sz="2400" dirty="0"/>
              <a:t>Göğüs basıları arası kesinti yapmaz. Zorunlu hallerde yapılacak kesintilerde süre olarak 10 saniyeyi aşmaz.</a:t>
            </a:r>
          </a:p>
        </p:txBody>
      </p:sp>
      <p:sp>
        <p:nvSpPr>
          <p:cNvPr id="5" name="Başlık 1"/>
          <p:cNvSpPr>
            <a:spLocks noGrp="1"/>
          </p:cNvSpPr>
          <p:nvPr>
            <p:ph type="title"/>
          </p:nvPr>
        </p:nvSpPr>
        <p:spPr>
          <a:xfrm>
            <a:off x="8634" y="0"/>
            <a:ext cx="9135366" cy="1253216"/>
          </a:xfrm>
          <a:solidFill>
            <a:schemeClr val="accent1">
              <a:lumMod val="20000"/>
              <a:lumOff val="80000"/>
            </a:schemeClr>
          </a:solidFill>
        </p:spPr>
        <p:txBody>
          <a:bodyPr>
            <a:normAutofit/>
          </a:bodyPr>
          <a:lstStyle/>
          <a:p>
            <a:pPr lvl="2"/>
            <a:r>
              <a:rPr lang="tr-TR" sz="3600" kern="1200" dirty="0">
                <a:solidFill>
                  <a:prstClr val="black"/>
                </a:solidFill>
                <a:latin typeface="Calibri"/>
                <a:ea typeface="+mj-ea"/>
                <a:cs typeface="+mj-cs"/>
              </a:rPr>
              <a:t> Bebeklerde Temel Yaşam Desteği ve </a:t>
            </a:r>
            <a:br>
              <a:rPr lang="tr-TR" sz="3600" kern="1200" dirty="0">
                <a:solidFill>
                  <a:prstClr val="black"/>
                </a:solidFill>
                <a:latin typeface="Calibri"/>
                <a:ea typeface="+mj-ea"/>
                <a:cs typeface="+mj-cs"/>
              </a:rPr>
            </a:br>
            <a:r>
              <a:rPr lang="tr-TR" sz="3600" kern="1200" dirty="0">
                <a:solidFill>
                  <a:prstClr val="black"/>
                </a:solidFill>
                <a:latin typeface="Calibri"/>
                <a:ea typeface="+mj-ea"/>
                <a:cs typeface="+mj-cs"/>
              </a:rPr>
              <a:t> </a:t>
            </a:r>
            <a:r>
              <a:rPr lang="tr-TR" sz="3600" kern="1200" dirty="0" err="1">
                <a:solidFill>
                  <a:prstClr val="black"/>
                </a:solidFill>
                <a:latin typeface="Calibri"/>
                <a:ea typeface="+mj-ea"/>
                <a:cs typeface="+mj-cs"/>
              </a:rPr>
              <a:t>OED’nin</a:t>
            </a:r>
            <a:r>
              <a:rPr lang="tr-TR" sz="3600" kern="1200" dirty="0">
                <a:solidFill>
                  <a:prstClr val="black"/>
                </a:solidFill>
                <a:latin typeface="Calibri"/>
                <a:ea typeface="+mj-ea"/>
                <a:cs typeface="+mj-cs"/>
              </a:rPr>
              <a:t> Birlikte Uygulanması</a:t>
            </a:r>
            <a:endParaRPr lang="tr-TR" sz="3600" i="1" dirty="0">
              <a:latin typeface="+mn-lt"/>
            </a:endParaRPr>
          </a:p>
        </p:txBody>
      </p:sp>
      <p:pic>
        <p:nvPicPr>
          <p:cNvPr id="7" name="Resim 6">
            <a:extLst>
              <a:ext uri="{FF2B5EF4-FFF2-40B4-BE49-F238E27FC236}">
                <a16:creationId xmlns:a16="http://schemas.microsoft.com/office/drawing/2014/main" id="{33397D8C-8860-4E39-A091-38149CE054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24635006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2503</TotalTime>
  <Words>1200</Words>
  <Application>Microsoft Office PowerPoint</Application>
  <PresentationFormat>Ekran Gösterisi (4:3)</PresentationFormat>
  <Paragraphs>123</Paragraphs>
  <Slides>19</Slides>
  <Notes>3</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vt:i4>
      </vt:variant>
    </vt:vector>
  </HeadingPairs>
  <TitlesOfParts>
    <vt:vector size="22" baseType="lpstr">
      <vt:lpstr>Arial</vt:lpstr>
      <vt:lpstr>Calibri</vt:lpstr>
      <vt:lpstr>Ofis Teması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vt:lpstr>
      <vt:lpstr>   Bebeklerde Temel Yaşam Desteği ve   OED’nin Birlikte Uygulanması </vt:lpstr>
      <vt:lpstr> Bebeklerde Temel Yaşam Desteği ve   OED’nin Birlikte Uygulanması</vt:lpstr>
      <vt:lpstr>  Bebeklerde Temel Yaşam Desteği ve   OED’nin Birlikte Uygulanması </vt:lpstr>
      <vt:lpstr> Bebeklerde Temel Yaşam Desteği ve   OED’nin Birlikte Uygulanması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Murat ÖZKAN</cp:lastModifiedBy>
  <cp:revision>383</cp:revision>
  <dcterms:created xsi:type="dcterms:W3CDTF">2020-12-16T20:56:57Z</dcterms:created>
  <dcterms:modified xsi:type="dcterms:W3CDTF">2026-04-24T17:54:00Z</dcterms:modified>
</cp:coreProperties>
</file>