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72" r:id="rId2"/>
    <p:sldId id="424" r:id="rId3"/>
    <p:sldId id="374" r:id="rId4"/>
    <p:sldId id="376" r:id="rId5"/>
    <p:sldId id="377" r:id="rId6"/>
    <p:sldId id="378" r:id="rId7"/>
    <p:sldId id="379" r:id="rId8"/>
    <p:sldId id="380" r:id="rId9"/>
    <p:sldId id="382" r:id="rId10"/>
    <p:sldId id="422" r:id="rId11"/>
    <p:sldId id="384" r:id="rId12"/>
    <p:sldId id="385" r:id="rId13"/>
    <p:sldId id="423"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42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8" autoAdjust="0"/>
    <p:restoredTop sz="94660"/>
  </p:normalViewPr>
  <p:slideViewPr>
    <p:cSldViewPr>
      <p:cViewPr varScale="1">
        <p:scale>
          <a:sx n="60" d="100"/>
          <a:sy n="60" d="100"/>
        </p:scale>
        <p:origin x="1232"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DC77-4531-400F-9705-075FD2642C75}" type="datetimeFigureOut">
              <a:rPr lang="tr-TR" smtClean="0"/>
              <a:t>24.04.2026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96B34-6A6A-4EDF-9680-5C37B8EEEC35}" type="slidenum">
              <a:rPr lang="tr-TR" smtClean="0"/>
              <a:t>‹#›</a:t>
            </a:fld>
            <a:endParaRPr lang="tr-TR"/>
          </a:p>
        </p:txBody>
      </p:sp>
    </p:spTree>
    <p:extLst>
      <p:ext uri="{BB962C8B-B14F-4D97-AF65-F5344CB8AC3E}">
        <p14:creationId xmlns:p14="http://schemas.microsoft.com/office/powerpoint/2010/main" val="38615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16</a:t>
            </a:fld>
            <a:endParaRPr lang="tr-TR"/>
          </a:p>
        </p:txBody>
      </p:sp>
    </p:spTree>
    <p:extLst>
      <p:ext uri="{BB962C8B-B14F-4D97-AF65-F5344CB8AC3E}">
        <p14:creationId xmlns:p14="http://schemas.microsoft.com/office/powerpoint/2010/main" val="287756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17</a:t>
            </a:fld>
            <a:endParaRPr lang="tr-TR"/>
          </a:p>
        </p:txBody>
      </p:sp>
    </p:spTree>
    <p:extLst>
      <p:ext uri="{BB962C8B-B14F-4D97-AF65-F5344CB8AC3E}">
        <p14:creationId xmlns:p14="http://schemas.microsoft.com/office/powerpoint/2010/main" val="759149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24.04.2026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24.04.2026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24.04.2026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24.04.2026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24.04.2026</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44BDA53-C449-4099-8151-33EAC5C9C619}"/>
              </a:ext>
            </a:extLst>
          </p:cNvPr>
          <p:cNvSpPr/>
          <p:nvPr/>
        </p:nvSpPr>
        <p:spPr>
          <a:xfrm>
            <a:off x="0" y="0"/>
            <a:ext cx="9144000" cy="1484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136096" y="0"/>
            <a:ext cx="9044416" cy="1484784"/>
          </a:xfrm>
        </p:spPr>
        <p:txBody>
          <a:bodyPr>
            <a:noAutofit/>
          </a:bodyPr>
          <a:lstStyle/>
          <a:p>
            <a:pPr algn="l"/>
            <a:r>
              <a:rPr lang="tr-TR" sz="3600" dirty="0">
                <a:solidFill>
                  <a:prstClr val="black"/>
                </a:solidFill>
              </a:rPr>
              <a:t>  </a:t>
            </a:r>
            <a:br>
              <a:rPr lang="tr-TR" sz="3600" dirty="0">
                <a:solidFill>
                  <a:prstClr val="black"/>
                </a:solidFill>
              </a:rPr>
            </a:br>
            <a:br>
              <a:rPr lang="tr-TR" sz="3600" dirty="0">
                <a:solidFill>
                  <a:prstClr val="black"/>
                </a:solidFill>
              </a:rPr>
            </a:br>
            <a:r>
              <a:rPr lang="tr-TR" sz="3600" dirty="0">
                <a:solidFill>
                  <a:prstClr val="black"/>
                </a:solidFill>
              </a:rPr>
              <a:t> </a:t>
            </a:r>
            <a:br>
              <a:rPr lang="tr-TR" sz="3600" dirty="0">
                <a:solidFill>
                  <a:prstClr val="black"/>
                </a:solidFill>
              </a:rPr>
            </a:br>
            <a:r>
              <a:rPr lang="tr-TR" sz="3600" dirty="0">
                <a:solidFill>
                  <a:prstClr val="black"/>
                </a:solidFill>
              </a:rPr>
              <a:t>Çocuklarda Temel Yaşam Desteği ve </a:t>
            </a:r>
            <a:br>
              <a:rPr lang="tr-TR" sz="3600" dirty="0">
                <a:solidFill>
                  <a:prstClr val="black"/>
                </a:solidFill>
              </a:rPr>
            </a:br>
            <a:r>
              <a:rPr lang="tr-TR" sz="3600" dirty="0" err="1">
                <a:solidFill>
                  <a:prstClr val="black"/>
                </a:solidFill>
              </a:rPr>
              <a:t>OED’nin</a:t>
            </a:r>
            <a:r>
              <a:rPr lang="tr-TR" sz="3600" dirty="0">
                <a:solidFill>
                  <a:prstClr val="black"/>
                </a:solidFill>
              </a:rPr>
              <a:t> Birlikte Uygulanması </a:t>
            </a:r>
            <a:br>
              <a:rPr lang="tr-TR" sz="3200" dirty="0">
                <a:solidFill>
                  <a:prstClr val="black"/>
                </a:solidFill>
              </a:rPr>
            </a:br>
            <a:r>
              <a:rPr lang="tr-TR" sz="2400" dirty="0">
                <a:solidFill>
                  <a:prstClr val="black"/>
                </a:solidFill>
              </a:rPr>
              <a:t>Genel Bilgiler</a:t>
            </a:r>
            <a:br>
              <a:rPr lang="tr-TR" sz="3200" dirty="0">
                <a:solidFill>
                  <a:prstClr val="black"/>
                </a:solidFill>
              </a:rPr>
            </a:br>
            <a:r>
              <a:rPr lang="tr-TR" sz="3200" dirty="0">
                <a:solidFill>
                  <a:prstClr val="black"/>
                </a:solidFill>
              </a:rPr>
              <a:t>  </a:t>
            </a:r>
            <a:br>
              <a:rPr lang="tr-TR" sz="4800" b="1" dirty="0"/>
            </a:br>
            <a:br>
              <a:rPr lang="tr-TR" sz="3600" dirty="0">
                <a:solidFill>
                  <a:prstClr val="black"/>
                </a:solidFill>
              </a:rPr>
            </a:br>
            <a:endParaRPr lang="tr-TR" sz="3600" dirty="0"/>
          </a:p>
        </p:txBody>
      </p:sp>
      <p:sp>
        <p:nvSpPr>
          <p:cNvPr id="4" name="İçerik Yer Tutucusu 2"/>
          <p:cNvSpPr txBox="1">
            <a:spLocks/>
          </p:cNvSpPr>
          <p:nvPr/>
        </p:nvSpPr>
        <p:spPr>
          <a:xfrm>
            <a:off x="251520" y="1885654"/>
            <a:ext cx="8695436" cy="3847601"/>
          </a:xfrm>
          <a:prstGeom prst="rect">
            <a:avLst/>
          </a:prstGeom>
          <a:solidFill>
            <a:schemeClr val="bg1"/>
          </a:solidFill>
          <a:ln>
            <a:solidFill>
              <a:schemeClr val="bg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800" dirty="0"/>
              <a:t>Temel Yaşam Desteği uygulamasının amacı, toplumda, hastane öncesi alanda ve hastanede kalbi durmak üzere olan, kalbi durmuş ve müdahalesi yapılmış çocukların erken dönemde tanınması ve tedavi edilmesidir.</a:t>
            </a:r>
          </a:p>
          <a:p>
            <a:pPr marL="0" indent="0">
              <a:buNone/>
            </a:pPr>
            <a:endParaRPr lang="tr-TR" sz="2800" dirty="0"/>
          </a:p>
          <a:p>
            <a:pPr algn="just"/>
            <a:r>
              <a:rPr lang="tr-TR" sz="2800" dirty="0"/>
              <a:t>Çocuklar için Temel Yaşam Desteği belirli bir sıra ile yapılması gerekir. Bu konu başlığında bu sıra dikkate alınarak çocuklar için Temel Yaşam Desteğinde yer alan güvenlik, yanıtın değerlendirilmesi ve 112 acil yardım numarasının aranması, hava yolu ve solunumun değerlendirilmesi, göğüs basısı ve uygulanışı, solunum desteği uygulanışı ve Temel Yaşam Desteğinin sonlandırılması konuları anlatılacaktır.</a:t>
            </a:r>
          </a:p>
        </p:txBody>
      </p:sp>
      <p:pic>
        <p:nvPicPr>
          <p:cNvPr id="6" name="Resim 5">
            <a:extLst>
              <a:ext uri="{FF2B5EF4-FFF2-40B4-BE49-F238E27FC236}">
                <a16:creationId xmlns:a16="http://schemas.microsoft.com/office/drawing/2014/main" id="{352F46C4-AB52-48D0-9C3D-E89D14947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400871"/>
            <a:ext cx="1106004" cy="716220"/>
          </a:xfrm>
          <a:prstGeom prst="rect">
            <a:avLst/>
          </a:prstGeom>
        </p:spPr>
      </p:pic>
    </p:spTree>
    <p:extLst>
      <p:ext uri="{BB962C8B-B14F-4D97-AF65-F5344CB8AC3E}">
        <p14:creationId xmlns:p14="http://schemas.microsoft.com/office/powerpoint/2010/main" val="179042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86FB621-6160-438F-AD19-22987CB82603}"/>
              </a:ext>
            </a:extLst>
          </p:cNvPr>
          <p:cNvSpPr/>
          <p:nvPr/>
        </p:nvSpPr>
        <p:spPr>
          <a:xfrm>
            <a:off x="1" y="0"/>
            <a:ext cx="9135366" cy="1196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600" y="1340768"/>
            <a:ext cx="6282592" cy="54006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tr-TR" sz="2400" b="1" dirty="0">
                <a:solidFill>
                  <a:prstClr val="black"/>
                </a:solidFill>
              </a:rPr>
              <a:t>6-Göğüs basısı uygulanışı;</a:t>
            </a:r>
            <a:endParaRPr lang="tr-TR" sz="2400" b="1" dirty="0"/>
          </a:p>
          <a:p>
            <a:pPr marL="0" indent="0" algn="just">
              <a:buNone/>
            </a:pPr>
            <a:r>
              <a:rPr lang="tr-TR" sz="2400" dirty="0"/>
              <a:t>Göğüs basısı yerinin tespiti;</a:t>
            </a:r>
          </a:p>
          <a:p>
            <a:pPr lvl="0" algn="just"/>
            <a:r>
              <a:rPr lang="tr-TR" sz="2400" dirty="0"/>
              <a:t>Her iki elin işaret parmakları ile iman tahtasının alt ve üst ucunu tespit eder.</a:t>
            </a:r>
          </a:p>
          <a:p>
            <a:pPr lvl="0" algn="just">
              <a:lnSpc>
                <a:spcPct val="107000"/>
              </a:lnSpc>
            </a:pPr>
            <a:r>
              <a:rPr lang="tr-TR" sz="2400" dirty="0"/>
              <a:t>İşaret parmaklarını dikkate alarak başparmakları ile iman tahtasını iki eşit parçaya böler.</a:t>
            </a:r>
            <a:r>
              <a:rPr lang="tr-TR" sz="2400" dirty="0">
                <a:ea typeface="Calibri" panose="020F0502020204030204" pitchFamily="34" charset="0"/>
                <a:cs typeface="Times New Roman" panose="02020603050405020304" pitchFamily="18" charset="0"/>
              </a:rPr>
              <a:t> </a:t>
            </a:r>
          </a:p>
          <a:p>
            <a:pPr lvl="0" algn="just">
              <a:lnSpc>
                <a:spcPct val="107000"/>
              </a:lnSpc>
            </a:pPr>
            <a:r>
              <a:rPr lang="tr-TR" sz="2400" dirty="0">
                <a:ea typeface="Calibri" panose="020F0502020204030204" pitchFamily="34" charset="0"/>
                <a:cs typeface="Times New Roman" panose="02020603050405020304" pitchFamily="18" charset="0"/>
              </a:rPr>
              <a:t>Göğüs basısı için çocuğun durumuna göre 1 veya 2 el tekniğinden uygun olanına karar verir.</a:t>
            </a:r>
          </a:p>
          <a:p>
            <a:pPr lvl="0" algn="just">
              <a:lnSpc>
                <a:spcPct val="107000"/>
              </a:lnSpc>
            </a:pPr>
            <a:r>
              <a:rPr lang="tr-TR" sz="2400" dirty="0">
                <a:ea typeface="Calibri" panose="020F0502020204030204" pitchFamily="34" charset="0"/>
                <a:cs typeface="Times New Roman" panose="02020603050405020304" pitchFamily="18" charset="0"/>
              </a:rPr>
              <a:t>Elin topuğunu iman tahtasının ½ alt yarısına iman tahtasının alt ucundaki çıkıntıdan uzak duracak şekilde yerleştirir.</a:t>
            </a:r>
          </a:p>
          <a:p>
            <a:pPr lvl="0" algn="just"/>
            <a:endParaRPr lang="tr-TR" sz="2400" dirty="0"/>
          </a:p>
        </p:txBody>
      </p:sp>
      <p:sp>
        <p:nvSpPr>
          <p:cNvPr id="5" name="Başlık 1"/>
          <p:cNvSpPr>
            <a:spLocks noGrp="1"/>
          </p:cNvSpPr>
          <p:nvPr>
            <p:ph type="title"/>
          </p:nvPr>
        </p:nvSpPr>
        <p:spPr>
          <a:xfrm>
            <a:off x="0" y="1"/>
            <a:ext cx="9144000" cy="1124744"/>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8" name="Resim 7">
            <a:extLst>
              <a:ext uri="{FF2B5EF4-FFF2-40B4-BE49-F238E27FC236}">
                <a16:creationId xmlns:a16="http://schemas.microsoft.com/office/drawing/2014/main" id="{D534BD20-8560-4CC7-8464-54B7BDCB1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2" name="Resim 1"/>
          <p:cNvPicPr>
            <a:picLocks noChangeAspect="1"/>
          </p:cNvPicPr>
          <p:nvPr/>
        </p:nvPicPr>
        <p:blipFill>
          <a:blip r:embed="rId3"/>
          <a:stretch>
            <a:fillRect/>
          </a:stretch>
        </p:blipFill>
        <p:spPr>
          <a:xfrm>
            <a:off x="6660232" y="2852936"/>
            <a:ext cx="2466168" cy="1933481"/>
          </a:xfrm>
          <a:prstGeom prst="rect">
            <a:avLst/>
          </a:prstGeom>
        </p:spPr>
      </p:pic>
    </p:spTree>
    <p:extLst>
      <p:ext uri="{BB962C8B-B14F-4D97-AF65-F5344CB8AC3E}">
        <p14:creationId xmlns:p14="http://schemas.microsoft.com/office/powerpoint/2010/main" val="123167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86FB621-6160-438F-AD19-22987CB82603}"/>
              </a:ext>
            </a:extLst>
          </p:cNvPr>
          <p:cNvSpPr/>
          <p:nvPr/>
        </p:nvSpPr>
        <p:spPr>
          <a:xfrm>
            <a:off x="13753" y="274638"/>
            <a:ext cx="9121613" cy="7780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196752"/>
            <a:ext cx="8833922" cy="326758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07000"/>
              </a:lnSpc>
            </a:pPr>
            <a:r>
              <a:rPr lang="tr-TR" sz="2400" dirty="0">
                <a:ea typeface="Calibri" panose="020F0502020204030204" pitchFamily="34" charset="0"/>
                <a:cs typeface="Times New Roman" panose="02020603050405020304" pitchFamily="18" charset="0"/>
              </a:rPr>
              <a:t>Avuç içi ve parmaklarını göğüs kafesi ile temas ettirmez.</a:t>
            </a:r>
          </a:p>
          <a:p>
            <a:pPr lvl="0" algn="just">
              <a:lnSpc>
                <a:spcPct val="107000"/>
              </a:lnSpc>
            </a:pPr>
            <a:r>
              <a:rPr lang="tr-TR" sz="2400" dirty="0">
                <a:ea typeface="Calibri" panose="020F0502020204030204" pitchFamily="34" charset="0"/>
                <a:cs typeface="Times New Roman" panose="02020603050405020304" pitchFamily="18" charset="0"/>
              </a:rPr>
              <a:t>Elinin iman tahtasının tam üzerinde olduğundan emin olur.</a:t>
            </a:r>
          </a:p>
          <a:p>
            <a:pPr lvl="0" algn="just">
              <a:lnSpc>
                <a:spcPct val="107000"/>
              </a:lnSpc>
            </a:pPr>
            <a:r>
              <a:rPr lang="tr-TR" sz="2400" dirty="0">
                <a:ea typeface="Calibri" panose="020F0502020204030204" pitchFamily="34" charset="0"/>
                <a:cs typeface="Times New Roman" panose="02020603050405020304" pitchFamily="18" charset="0"/>
              </a:rPr>
              <a:t>Çift el kullanacaksa diğer eli alttaki elin üzerine gelecek şekilde yerleştirir ve parmaklarını kilitler.</a:t>
            </a:r>
          </a:p>
          <a:p>
            <a:pPr lvl="0" algn="just">
              <a:lnSpc>
                <a:spcPct val="107000"/>
              </a:lnSpc>
              <a:spcAft>
                <a:spcPts val="800"/>
              </a:spcAft>
            </a:pPr>
            <a:r>
              <a:rPr lang="tr-TR" sz="2400" dirty="0">
                <a:ea typeface="Calibri" panose="020F0502020204030204" pitchFamily="34" charset="0"/>
                <a:cs typeface="Times New Roman" panose="02020603050405020304" pitchFamily="18" charset="0"/>
              </a:rPr>
              <a:t>Dirseklerini bükmez ve dik tutar.</a:t>
            </a:r>
          </a:p>
          <a:p>
            <a:r>
              <a:rPr lang="tr-TR" sz="2400" dirty="0">
                <a:ea typeface="Calibri" panose="020F0502020204030204" pitchFamily="34" charset="0"/>
              </a:rPr>
              <a:t>Gövde ile kol/kollar arasında 90 derecelik bir açı oluşturur.</a:t>
            </a:r>
            <a:endParaRPr lang="tr-TR" sz="2400" b="1" dirty="0">
              <a:ea typeface="Calibri" panose="020F0502020204030204" pitchFamily="34" charset="0"/>
              <a:cs typeface="Times New Roman" panose="02020603050405020304" pitchFamily="18" charset="0"/>
            </a:endParaRPr>
          </a:p>
        </p:txBody>
      </p:sp>
      <p:sp>
        <p:nvSpPr>
          <p:cNvPr id="5" name="Başlık 1"/>
          <p:cNvSpPr>
            <a:spLocks noGrp="1"/>
          </p:cNvSpPr>
          <p:nvPr>
            <p:ph type="title"/>
          </p:nvPr>
        </p:nvSpPr>
        <p:spPr>
          <a:xfrm>
            <a:off x="0" y="0"/>
            <a:ext cx="9144000" cy="1052736"/>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8" name="Resim 7">
            <a:extLst>
              <a:ext uri="{FF2B5EF4-FFF2-40B4-BE49-F238E27FC236}">
                <a16:creationId xmlns:a16="http://schemas.microsoft.com/office/drawing/2014/main" id="{D534BD20-8560-4CC7-8464-54B7BDCB1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2" y="229850"/>
            <a:ext cx="1106004" cy="716220"/>
          </a:xfrm>
          <a:prstGeom prst="rect">
            <a:avLst/>
          </a:prstGeom>
        </p:spPr>
      </p:pic>
      <p:pic>
        <p:nvPicPr>
          <p:cNvPr id="10" name="Resim 9">
            <a:extLst>
              <a:ext uri="{FF2B5EF4-FFF2-40B4-BE49-F238E27FC236}">
                <a16:creationId xmlns:a16="http://schemas.microsoft.com/office/drawing/2014/main" id="{82450BBD-8A68-476D-AE4E-9A4045DC2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509120"/>
            <a:ext cx="2740749" cy="1923602"/>
          </a:xfrm>
          <a:prstGeom prst="rect">
            <a:avLst/>
          </a:prstGeom>
        </p:spPr>
      </p:pic>
      <p:pic>
        <p:nvPicPr>
          <p:cNvPr id="11" name="Resim 10">
            <a:extLst>
              <a:ext uri="{FF2B5EF4-FFF2-40B4-BE49-F238E27FC236}">
                <a16:creationId xmlns:a16="http://schemas.microsoft.com/office/drawing/2014/main" id="{EE689025-52C2-4691-9192-5009936E52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509120"/>
            <a:ext cx="2694252" cy="1923602"/>
          </a:xfrm>
          <a:prstGeom prst="rect">
            <a:avLst/>
          </a:prstGeom>
        </p:spPr>
      </p:pic>
    </p:spTree>
    <p:extLst>
      <p:ext uri="{BB962C8B-B14F-4D97-AF65-F5344CB8AC3E}">
        <p14:creationId xmlns:p14="http://schemas.microsoft.com/office/powerpoint/2010/main" val="94200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F7385C1-4AC5-400C-9D94-DB33BB48AA73}"/>
              </a:ext>
            </a:extLst>
          </p:cNvPr>
          <p:cNvSpPr/>
          <p:nvPr/>
        </p:nvSpPr>
        <p:spPr>
          <a:xfrm>
            <a:off x="13753" y="274638"/>
            <a:ext cx="9121613" cy="9099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543398"/>
            <a:ext cx="5832648" cy="476592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Göğüs Basısı tekniği;</a:t>
            </a:r>
          </a:p>
          <a:p>
            <a:pPr lvl="0" algn="just"/>
            <a:endParaRPr lang="tr-TR" sz="2000" dirty="0"/>
          </a:p>
          <a:p>
            <a:pPr lvl="0" algn="just">
              <a:lnSpc>
                <a:spcPct val="107000"/>
              </a:lnSpc>
            </a:pPr>
            <a:r>
              <a:rPr lang="tr-TR" sz="2400" dirty="0">
                <a:ea typeface="Calibri" panose="020F0502020204030204" pitchFamily="34" charset="0"/>
                <a:cs typeface="Times New Roman" panose="02020603050405020304" pitchFamily="18" charset="0"/>
              </a:rPr>
              <a:t>Göğüs basısı esnasında iman tahtası üzerine aşağı ve dik bir şekilde kuvvet uygular.</a:t>
            </a:r>
          </a:p>
          <a:p>
            <a:pPr lvl="0" algn="just">
              <a:lnSpc>
                <a:spcPct val="107000"/>
              </a:lnSpc>
            </a:pPr>
            <a:r>
              <a:rPr lang="tr-TR" sz="2400" dirty="0">
                <a:ea typeface="Calibri" panose="020F0502020204030204" pitchFamily="34" charset="0"/>
                <a:cs typeface="Times New Roman" panose="02020603050405020304" pitchFamily="18" charset="0"/>
              </a:rPr>
              <a:t>Göğüs basısı sırasında iman tahtasının alt ucunda yer alan çıkıntıdan uzak durur.</a:t>
            </a:r>
          </a:p>
          <a:p>
            <a:pPr lvl="0" algn="just">
              <a:lnSpc>
                <a:spcPct val="107000"/>
              </a:lnSpc>
              <a:spcAft>
                <a:spcPts val="800"/>
              </a:spcAft>
            </a:pPr>
            <a:r>
              <a:rPr lang="tr-TR" sz="2400" dirty="0">
                <a:ea typeface="Calibri" panose="020F0502020204030204" pitchFamily="34" charset="0"/>
                <a:cs typeface="Times New Roman" panose="02020603050405020304" pitchFamily="18" charset="0"/>
              </a:rPr>
              <a:t>Bası derinliğini iman tahtası çocuklar için 5 cm ve ergenler için en az 5 cm ve en fazla 6 cm çökecek şekilde ya da göğüs ön arka çapının 1/3 oranında çöktürülmesi şekilde ayarlar.</a:t>
            </a:r>
          </a:p>
          <a:p>
            <a:pPr lvl="0" algn="just"/>
            <a:endParaRPr lang="tr-TR" sz="2000" dirty="0"/>
          </a:p>
        </p:txBody>
      </p:sp>
      <p:sp>
        <p:nvSpPr>
          <p:cNvPr id="5" name="Başlık 1"/>
          <p:cNvSpPr>
            <a:spLocks noGrp="1"/>
          </p:cNvSpPr>
          <p:nvPr>
            <p:ph type="title"/>
          </p:nvPr>
        </p:nvSpPr>
        <p:spPr>
          <a:xfrm>
            <a:off x="0" y="0"/>
            <a:ext cx="9144000" cy="126876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33397D8C-8860-4E39-A091-38149CE05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2" name="Resim 1"/>
          <p:cNvPicPr>
            <a:picLocks noChangeAspect="1"/>
          </p:cNvPicPr>
          <p:nvPr/>
        </p:nvPicPr>
        <p:blipFill>
          <a:blip r:embed="rId3"/>
          <a:stretch>
            <a:fillRect/>
          </a:stretch>
        </p:blipFill>
        <p:spPr>
          <a:xfrm>
            <a:off x="6106814" y="2394115"/>
            <a:ext cx="2834611" cy="2648176"/>
          </a:xfrm>
          <a:prstGeom prst="rect">
            <a:avLst/>
          </a:prstGeom>
        </p:spPr>
      </p:pic>
    </p:spTree>
    <p:extLst>
      <p:ext uri="{BB962C8B-B14F-4D97-AF65-F5344CB8AC3E}">
        <p14:creationId xmlns:p14="http://schemas.microsoft.com/office/powerpoint/2010/main" val="105608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F7385C1-4AC5-400C-9D94-DB33BB48AA73}"/>
              </a:ext>
            </a:extLst>
          </p:cNvPr>
          <p:cNvSpPr/>
          <p:nvPr/>
        </p:nvSpPr>
        <p:spPr>
          <a:xfrm>
            <a:off x="13753" y="274638"/>
            <a:ext cx="9121613" cy="9099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340768"/>
            <a:ext cx="5684734" cy="496855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endParaRPr lang="tr-TR" sz="2400" b="1" dirty="0"/>
          </a:p>
          <a:p>
            <a:pPr marL="0" lvl="0" indent="0" algn="just">
              <a:buNone/>
            </a:pPr>
            <a:r>
              <a:rPr lang="tr-TR" sz="2400" b="1" dirty="0"/>
              <a:t>Göğüs Basısı tekniği;</a:t>
            </a:r>
          </a:p>
          <a:p>
            <a:pPr lvl="0" algn="just"/>
            <a:endParaRPr lang="tr-TR" sz="600" dirty="0"/>
          </a:p>
          <a:p>
            <a:pPr lvl="0" algn="just">
              <a:lnSpc>
                <a:spcPct val="107000"/>
              </a:lnSpc>
            </a:pPr>
            <a:r>
              <a:rPr lang="tr-TR" sz="2400" dirty="0"/>
              <a:t>Her bası sonrası ellerini iman tahtasından ayırmaksızın göğüs kafesinin eski haline dönmesine izin verir.</a:t>
            </a:r>
            <a:r>
              <a:rPr lang="tr-TR" sz="2400" dirty="0">
                <a:ea typeface="Calibri" panose="020F0502020204030204" pitchFamily="34" charset="0"/>
                <a:cs typeface="Times New Roman" panose="02020603050405020304" pitchFamily="18" charset="0"/>
              </a:rPr>
              <a:t> </a:t>
            </a:r>
          </a:p>
          <a:p>
            <a:pPr lvl="0" algn="just">
              <a:lnSpc>
                <a:spcPct val="107000"/>
              </a:lnSpc>
            </a:pPr>
            <a:r>
              <a:rPr lang="tr-TR" sz="2400" dirty="0">
                <a:ea typeface="Calibri" panose="020F0502020204030204" pitchFamily="34" charset="0"/>
                <a:cs typeface="Times New Roman" panose="02020603050405020304" pitchFamily="18" charset="0"/>
              </a:rPr>
              <a:t>Göğüs basısı sırasında ellerin göğüs kafesinden hiçbir şekilde ayrılmamasına, sağa veya sola doğru yer değiştirmemesine dikkat eder.</a:t>
            </a:r>
          </a:p>
          <a:p>
            <a:pPr lvl="0" algn="just">
              <a:lnSpc>
                <a:spcPct val="107000"/>
              </a:lnSpc>
              <a:spcAft>
                <a:spcPts val="800"/>
              </a:spcAft>
            </a:pPr>
            <a:r>
              <a:rPr lang="tr-TR" sz="2400" dirty="0">
                <a:ea typeface="Calibri" panose="020F0502020204030204" pitchFamily="34" charset="0"/>
                <a:cs typeface="Times New Roman" panose="02020603050405020304" pitchFamily="18" charset="0"/>
              </a:rPr>
              <a:t>Göğüs basıları arası kesinti yapmaz. Zorunlu hallerde yapılacak kesintilerde süre olarak 10 saniyeyi aşmaz.</a:t>
            </a:r>
          </a:p>
          <a:p>
            <a:pPr lvl="0" algn="just"/>
            <a:endParaRPr lang="tr-TR" sz="2000" dirty="0"/>
          </a:p>
        </p:txBody>
      </p:sp>
      <p:sp>
        <p:nvSpPr>
          <p:cNvPr id="5" name="Başlık 1"/>
          <p:cNvSpPr>
            <a:spLocks noGrp="1"/>
          </p:cNvSpPr>
          <p:nvPr>
            <p:ph type="title"/>
          </p:nvPr>
        </p:nvSpPr>
        <p:spPr>
          <a:xfrm>
            <a:off x="0" y="0"/>
            <a:ext cx="9144000" cy="1268760"/>
          </a:xfrm>
          <a:solidFill>
            <a:schemeClr val="accent1">
              <a:lumMod val="20000"/>
              <a:lumOff val="80000"/>
            </a:schemeClr>
          </a:solidFill>
        </p:spPr>
        <p:txBody>
          <a:bodyPr>
            <a:normAutofit/>
          </a:bodyPr>
          <a:lstStyle/>
          <a:p>
            <a:pPr lvl="2"/>
            <a:r>
              <a:rPr lang="tr-TR" sz="2800" b="1" kern="1200" dirty="0">
                <a:solidFill>
                  <a:prstClr val="black"/>
                </a:solidFill>
                <a:latin typeface="Calibri"/>
                <a:ea typeface="+mj-ea"/>
                <a:cs typeface="+mj-cs"/>
              </a:rPr>
              <a:t>  </a:t>
            </a:r>
            <a:r>
              <a:rPr lang="tr-TR" sz="3600" kern="1200" dirty="0">
                <a:solidFill>
                  <a:prstClr val="black"/>
                </a:solidFill>
                <a:latin typeface="Calibri"/>
                <a:ea typeface="+mj-ea"/>
                <a:cs typeface="+mj-cs"/>
              </a:rPr>
              <a:t>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33397D8C-8860-4E39-A091-38149CE05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2" name="Resim 1"/>
          <p:cNvPicPr>
            <a:picLocks noChangeAspect="1"/>
          </p:cNvPicPr>
          <p:nvPr/>
        </p:nvPicPr>
        <p:blipFill>
          <a:blip r:embed="rId3"/>
          <a:stretch>
            <a:fillRect/>
          </a:stretch>
        </p:blipFill>
        <p:spPr>
          <a:xfrm>
            <a:off x="6316714" y="2497785"/>
            <a:ext cx="2719782" cy="2659407"/>
          </a:xfrm>
          <a:prstGeom prst="rect">
            <a:avLst/>
          </a:prstGeom>
        </p:spPr>
      </p:pic>
    </p:spTree>
    <p:extLst>
      <p:ext uri="{BB962C8B-B14F-4D97-AF65-F5344CB8AC3E}">
        <p14:creationId xmlns:p14="http://schemas.microsoft.com/office/powerpoint/2010/main" val="125225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B78982B-79A9-4DED-92BF-B77FD7540365}"/>
              </a:ext>
            </a:extLst>
          </p:cNvPr>
          <p:cNvSpPr/>
          <p:nvPr/>
        </p:nvSpPr>
        <p:spPr>
          <a:xfrm>
            <a:off x="13753" y="215242"/>
            <a:ext cx="9121613" cy="9095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91334" y="1339986"/>
            <a:ext cx="8761914" cy="5041343"/>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solidFill>
                  <a:prstClr val="black"/>
                </a:solidFill>
                <a:ea typeface="+mj-ea"/>
                <a:cs typeface="+mj-cs"/>
              </a:rPr>
              <a:t>Göğüs Basısı Hızı;</a:t>
            </a:r>
            <a:endParaRPr lang="tr-TR" sz="2400" b="1" dirty="0"/>
          </a:p>
          <a:p>
            <a:pPr marL="0" lvl="0" indent="0" algn="just">
              <a:buNone/>
            </a:pPr>
            <a:r>
              <a:rPr lang="tr-TR" sz="2400" b="1" dirty="0"/>
              <a:t>Yalnızca Göğüs Basısı;</a:t>
            </a:r>
          </a:p>
          <a:p>
            <a:pPr lvl="0" algn="just"/>
            <a:r>
              <a:rPr lang="tr-TR" sz="2400" dirty="0"/>
              <a:t>Dakikada 100-120 göğüs basısı olacak şekilde bir ritim sağlar ve bunu 2 (iki) dakika boyunca uygular.</a:t>
            </a:r>
          </a:p>
          <a:p>
            <a:pPr marL="0" lvl="0" indent="0" algn="just">
              <a:buNone/>
            </a:pPr>
            <a:endParaRPr lang="tr-TR" sz="2400" dirty="0"/>
          </a:p>
          <a:p>
            <a:pPr lvl="0" algn="just"/>
            <a:r>
              <a:rPr lang="tr-TR" sz="2400" dirty="0"/>
              <a:t>Göğüs basısı uygulanırken tek ilk yardımcı ise OED cihazı geldiğinde cihazını bağlar ve komutları takip eder. Eğer ikinci bir ilk yardımcı var ise kalp masajına ara vermeksizin ikinci ilk yardımcının OED cihazını hasta/yaralıya bağlamasına izin verir.</a:t>
            </a:r>
          </a:p>
          <a:p>
            <a:pPr lvl="0" algn="just"/>
            <a:endParaRPr lang="tr-TR" sz="2400" dirty="0"/>
          </a:p>
          <a:p>
            <a:pPr lvl="0" algn="just"/>
            <a:r>
              <a:rPr lang="tr-TR" sz="2400" dirty="0"/>
              <a:t>OED sesli ve/veya görsel komutlarına uyar.</a:t>
            </a:r>
          </a:p>
        </p:txBody>
      </p:sp>
      <p:sp>
        <p:nvSpPr>
          <p:cNvPr id="5" name="Başlık 1"/>
          <p:cNvSpPr>
            <a:spLocks noGrp="1"/>
          </p:cNvSpPr>
          <p:nvPr>
            <p:ph type="title"/>
          </p:nvPr>
        </p:nvSpPr>
        <p:spPr>
          <a:xfrm>
            <a:off x="0" y="0"/>
            <a:ext cx="9144000" cy="1124744"/>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35D0DEF2-116F-44ED-ADD9-7B993FDE3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298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B78982B-79A9-4DED-92BF-B77FD7540365}"/>
              </a:ext>
            </a:extLst>
          </p:cNvPr>
          <p:cNvSpPr/>
          <p:nvPr/>
        </p:nvSpPr>
        <p:spPr>
          <a:xfrm>
            <a:off x="13753" y="274638"/>
            <a:ext cx="9121613" cy="9941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302942"/>
            <a:ext cx="6336704" cy="536641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400" b="1" dirty="0"/>
          </a:p>
          <a:p>
            <a:pPr marL="0" indent="0">
              <a:buNone/>
            </a:pPr>
            <a:r>
              <a:rPr lang="tr-TR" sz="2400" b="1" dirty="0"/>
              <a:t>Göğüs basısı ve solunum desteği birlikte;</a:t>
            </a:r>
          </a:p>
          <a:p>
            <a:pPr lvl="0" algn="just"/>
            <a:r>
              <a:rPr lang="tr-TR" sz="2400" dirty="0"/>
              <a:t>Çocuklar için, tek ilk yardımcı, 30 göğüs basısı, 2 (iki) solunum; iki veya daha fazla ilk yardımcı 15 göğüs basısı, 2 (iki) solunum olacak şekilde uygulama yapar.</a:t>
            </a:r>
          </a:p>
          <a:p>
            <a:pPr lvl="0" algn="just"/>
            <a:r>
              <a:rPr lang="tr-TR" sz="2400" dirty="0"/>
              <a:t>Uygulamayı iki dakika içinde 5 (beş) kez tekrarlandıktan sonra çocuğu kontrol eder.</a:t>
            </a:r>
          </a:p>
          <a:p>
            <a:pPr lvl="0" algn="just"/>
            <a:r>
              <a:rPr lang="tr-TR" sz="2400" dirty="0"/>
              <a:t>Göğüs basısı uygulanırken OED cihazı gelirse kalp masajına ara vermeksizin ikinci bir ilk yardımcının OED cihazını hasta/yaralıya bağlamasına izin verir.</a:t>
            </a:r>
          </a:p>
          <a:p>
            <a:pPr lvl="0" algn="just"/>
            <a:r>
              <a:rPr lang="tr-TR" sz="2400" dirty="0"/>
              <a:t>OED sesli ve/veya görsel komutlarına uyar.</a:t>
            </a:r>
          </a:p>
        </p:txBody>
      </p:sp>
      <p:sp>
        <p:nvSpPr>
          <p:cNvPr id="5" name="Başlık 1"/>
          <p:cNvSpPr>
            <a:spLocks noGrp="1"/>
          </p:cNvSpPr>
          <p:nvPr>
            <p:ph type="title"/>
          </p:nvPr>
        </p:nvSpPr>
        <p:spPr>
          <a:xfrm>
            <a:off x="0" y="0"/>
            <a:ext cx="9144000" cy="1285851"/>
          </a:xfrm>
          <a:solidFill>
            <a:schemeClr val="accent1">
              <a:lumMod val="20000"/>
              <a:lumOff val="80000"/>
            </a:schemeClr>
          </a:solidFill>
        </p:spPr>
        <p:txBody>
          <a:bodyPr>
            <a:normAutofit/>
          </a:bodyPr>
          <a:lstStyle/>
          <a:p>
            <a:pPr lvl="2"/>
            <a:r>
              <a:rPr lang="tr-TR" sz="3600" kern="1200" dirty="0">
                <a:solidFill>
                  <a:prstClr val="black"/>
                </a:solidFill>
                <a:latin typeface="+mj-lt"/>
                <a:ea typeface="+mj-ea"/>
                <a:cs typeface="+mj-cs"/>
              </a:rPr>
              <a:t>  Çocuklarda Temel Yaşam Desteği ve </a:t>
            </a:r>
            <a:br>
              <a:rPr lang="tr-TR" sz="3600" kern="1200" dirty="0">
                <a:solidFill>
                  <a:prstClr val="black"/>
                </a:solidFill>
                <a:latin typeface="+mj-lt"/>
                <a:ea typeface="+mj-ea"/>
                <a:cs typeface="+mj-cs"/>
              </a:rPr>
            </a:br>
            <a:r>
              <a:rPr lang="tr-TR" sz="3600" kern="1200" dirty="0">
                <a:solidFill>
                  <a:prstClr val="black"/>
                </a:solidFill>
                <a:latin typeface="+mj-lt"/>
                <a:ea typeface="+mj-ea"/>
                <a:cs typeface="+mj-cs"/>
              </a:rPr>
              <a:t>  </a:t>
            </a:r>
            <a:r>
              <a:rPr lang="tr-TR" sz="3600" kern="1200" dirty="0" err="1">
                <a:solidFill>
                  <a:prstClr val="black"/>
                </a:solidFill>
                <a:latin typeface="+mj-lt"/>
                <a:ea typeface="+mj-ea"/>
                <a:cs typeface="+mj-cs"/>
              </a:rPr>
              <a:t>OED’nin</a:t>
            </a:r>
            <a:r>
              <a:rPr lang="tr-TR" sz="3600" kern="1200" dirty="0">
                <a:solidFill>
                  <a:prstClr val="black"/>
                </a:solidFill>
                <a:latin typeface="+mj-lt"/>
                <a:ea typeface="+mj-ea"/>
                <a:cs typeface="+mj-cs"/>
              </a:rPr>
              <a:t> Birlikte Uygulanması</a:t>
            </a:r>
            <a:endParaRPr lang="tr-TR" sz="3600" i="1" dirty="0">
              <a:latin typeface="+mj-lt"/>
            </a:endParaRPr>
          </a:p>
        </p:txBody>
      </p:sp>
      <p:pic>
        <p:nvPicPr>
          <p:cNvPr id="7" name="Resim 6">
            <a:extLst>
              <a:ext uri="{FF2B5EF4-FFF2-40B4-BE49-F238E27FC236}">
                <a16:creationId xmlns:a16="http://schemas.microsoft.com/office/drawing/2014/main" id="{35D0DEF2-116F-44ED-ADD9-7B993FDE3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Resim 8">
            <a:extLst>
              <a:ext uri="{FF2B5EF4-FFF2-40B4-BE49-F238E27FC236}">
                <a16:creationId xmlns:a16="http://schemas.microsoft.com/office/drawing/2014/main" id="{6B015A8D-8147-43B1-8BBF-2938BDF9F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994" y="3140968"/>
            <a:ext cx="2540854" cy="1872208"/>
          </a:xfrm>
          <a:prstGeom prst="rect">
            <a:avLst/>
          </a:prstGeom>
        </p:spPr>
      </p:pic>
    </p:spTree>
    <p:extLst>
      <p:ext uri="{BB962C8B-B14F-4D97-AF65-F5344CB8AC3E}">
        <p14:creationId xmlns:p14="http://schemas.microsoft.com/office/powerpoint/2010/main" val="333298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B4FE22BA-203C-4066-80ED-F764254A8DB5}"/>
              </a:ext>
            </a:extLst>
          </p:cNvPr>
          <p:cNvSpPr/>
          <p:nvPr/>
        </p:nvSpPr>
        <p:spPr>
          <a:xfrm>
            <a:off x="22387" y="291729"/>
            <a:ext cx="9121613" cy="1008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1591570"/>
            <a:ext cx="8416916" cy="1061209"/>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solidFill>
                  <a:prstClr val="black"/>
                </a:solidFill>
                <a:ea typeface="+mj-ea"/>
                <a:cs typeface="+mj-cs"/>
              </a:rPr>
              <a:t>7- Solunum Desteği Uygulanışı;</a:t>
            </a:r>
            <a:endParaRPr lang="tr-TR" sz="2400" b="1" dirty="0"/>
          </a:p>
          <a:p>
            <a:pPr marL="0" indent="0">
              <a:buNone/>
            </a:pPr>
            <a:r>
              <a:rPr lang="tr-TR" sz="2400" dirty="0"/>
              <a:t>Havayolu açıklığını (baş geri çene yukarı pozisyonu) sağlar. </a:t>
            </a:r>
          </a:p>
        </p:txBody>
      </p:sp>
      <p:sp>
        <p:nvSpPr>
          <p:cNvPr id="5" name="Başlık 1"/>
          <p:cNvSpPr>
            <a:spLocks noGrp="1"/>
          </p:cNvSpPr>
          <p:nvPr>
            <p:ph type="title"/>
          </p:nvPr>
        </p:nvSpPr>
        <p:spPr>
          <a:xfrm>
            <a:off x="0" y="0"/>
            <a:ext cx="9144000" cy="1347435"/>
          </a:xfrm>
          <a:solidFill>
            <a:schemeClr val="accent1">
              <a:lumMod val="20000"/>
              <a:lumOff val="80000"/>
            </a:schemeClr>
          </a:solidFill>
        </p:spPr>
        <p:txBody>
          <a:bodyPr>
            <a:normAutofit/>
          </a:bodyPr>
          <a:lstStyle/>
          <a:p>
            <a:pPr lvl="2" algn="l"/>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9" name="Resim 8">
            <a:extLst>
              <a:ext uri="{FF2B5EF4-FFF2-40B4-BE49-F238E27FC236}">
                <a16:creationId xmlns:a16="http://schemas.microsoft.com/office/drawing/2014/main" id="{CF66F051-9903-4287-8F53-12BE6EACE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00945"/>
            <a:ext cx="1106004" cy="716220"/>
          </a:xfrm>
          <a:prstGeom prst="rect">
            <a:avLst/>
          </a:prstGeom>
        </p:spPr>
      </p:pic>
      <p:pic>
        <p:nvPicPr>
          <p:cNvPr id="7" name="Resim 6"/>
          <p:cNvPicPr>
            <a:picLocks noChangeAspect="1"/>
          </p:cNvPicPr>
          <p:nvPr/>
        </p:nvPicPr>
        <p:blipFill>
          <a:blip r:embed="rId4"/>
          <a:stretch>
            <a:fillRect/>
          </a:stretch>
        </p:blipFill>
        <p:spPr>
          <a:xfrm>
            <a:off x="1068419" y="2784647"/>
            <a:ext cx="6984776" cy="3672408"/>
          </a:xfrm>
          <a:prstGeom prst="rect">
            <a:avLst/>
          </a:prstGeom>
        </p:spPr>
      </p:pic>
    </p:spTree>
    <p:extLst>
      <p:ext uri="{BB962C8B-B14F-4D97-AF65-F5344CB8AC3E}">
        <p14:creationId xmlns:p14="http://schemas.microsoft.com/office/powerpoint/2010/main" val="226318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B4FE22BA-203C-4066-80ED-F764254A8DB5}"/>
              </a:ext>
            </a:extLst>
          </p:cNvPr>
          <p:cNvSpPr/>
          <p:nvPr/>
        </p:nvSpPr>
        <p:spPr>
          <a:xfrm>
            <a:off x="13753" y="177350"/>
            <a:ext cx="9121613" cy="8753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412776"/>
            <a:ext cx="5806264" cy="517058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Ağızdan ağıza soluk verme yöntemi;</a:t>
            </a:r>
          </a:p>
          <a:p>
            <a:pPr algn="just"/>
            <a:r>
              <a:rPr lang="tr-TR" sz="2400" dirty="0"/>
              <a:t>Baş geri-çene yukarı pozisyonunda iken alın üzerine konulan elin baş ve işaret parmaklarıyla çocuğun burnunu kapatır.</a:t>
            </a:r>
          </a:p>
          <a:p>
            <a:pPr algn="just"/>
            <a:endParaRPr lang="tr-TR" sz="2400" dirty="0"/>
          </a:p>
          <a:p>
            <a:pPr algn="just"/>
            <a:r>
              <a:rPr lang="tr-TR" sz="2400" dirty="0"/>
              <a:t>Normal bir soluk alır, çocuğun ağzına ağzını yerleştirir ve göğüs kafesi yeterince kalkıncaya kadar 1 (bir) saniye içerisinde üfler.</a:t>
            </a:r>
          </a:p>
          <a:p>
            <a:pPr algn="just"/>
            <a:endParaRPr lang="tr-TR" sz="2400" dirty="0"/>
          </a:p>
          <a:p>
            <a:pPr algn="just"/>
            <a:r>
              <a:rPr lang="tr-TR" sz="2400" dirty="0"/>
              <a:t>Nefesin boşalmasını bekler ve ardından 2. solunum desteğini uygular.</a:t>
            </a:r>
          </a:p>
        </p:txBody>
      </p:sp>
      <p:sp>
        <p:nvSpPr>
          <p:cNvPr id="5" name="Başlık 1"/>
          <p:cNvSpPr>
            <a:spLocks noGrp="1"/>
          </p:cNvSpPr>
          <p:nvPr>
            <p:ph type="title"/>
          </p:nvPr>
        </p:nvSpPr>
        <p:spPr>
          <a:xfrm>
            <a:off x="-1" y="0"/>
            <a:ext cx="9130247" cy="1124744"/>
          </a:xfrm>
          <a:solidFill>
            <a:schemeClr val="accent1">
              <a:lumMod val="20000"/>
              <a:lumOff val="80000"/>
            </a:schemeClr>
          </a:solidFill>
        </p:spPr>
        <p:txBody>
          <a:bodyPr>
            <a:normAutofit fontScale="90000"/>
          </a:bodyPr>
          <a:lstStyle/>
          <a:p>
            <a:pPr lvl="2" algn="l"/>
            <a:br>
              <a:rPr lang="tr-TR" sz="2500" kern="1200" dirty="0">
                <a:solidFill>
                  <a:srgbClr val="000000"/>
                </a:solidFill>
                <a:latin typeface="Calibri"/>
                <a:ea typeface="Calibri" panose="020F0502020204030204" pitchFamily="34" charset="0"/>
                <a:cs typeface="Geogrotesque-Light"/>
              </a:rPr>
            </a:br>
            <a:r>
              <a:rPr lang="tr-TR" sz="2500" kern="1200" dirty="0">
                <a:solidFill>
                  <a:srgbClr val="000000"/>
                </a:solidFill>
                <a:latin typeface="Calibri"/>
                <a:ea typeface="Calibri" panose="020F0502020204030204" pitchFamily="34" charset="0"/>
                <a:cs typeface="Geogrotesque-Light"/>
              </a:rPr>
              <a:t>   </a:t>
            </a:r>
            <a:r>
              <a:rPr lang="tr-TR" sz="4000" kern="1200" dirty="0">
                <a:solidFill>
                  <a:prstClr val="black"/>
                </a:solidFill>
                <a:latin typeface="Calibri"/>
                <a:ea typeface="+mj-ea"/>
                <a:cs typeface="+mj-cs"/>
              </a:rPr>
              <a:t>Çocuklarda Temel Yaşam Desteği ve </a:t>
            </a:r>
            <a:br>
              <a:rPr lang="tr-TR" sz="4000" kern="1200" dirty="0">
                <a:solidFill>
                  <a:prstClr val="black"/>
                </a:solidFill>
                <a:latin typeface="Calibri"/>
                <a:ea typeface="+mj-ea"/>
                <a:cs typeface="+mj-cs"/>
              </a:rPr>
            </a:br>
            <a:r>
              <a:rPr lang="tr-TR" sz="4000" kern="1200" dirty="0">
                <a:solidFill>
                  <a:prstClr val="black"/>
                </a:solidFill>
                <a:latin typeface="Calibri"/>
                <a:ea typeface="+mj-ea"/>
                <a:cs typeface="+mj-cs"/>
              </a:rPr>
              <a:t>  </a:t>
            </a:r>
            <a:r>
              <a:rPr lang="tr-TR" sz="4000" kern="1200" dirty="0" err="1">
                <a:solidFill>
                  <a:prstClr val="black"/>
                </a:solidFill>
                <a:latin typeface="Calibri"/>
                <a:ea typeface="+mj-ea"/>
                <a:cs typeface="+mj-cs"/>
              </a:rPr>
              <a:t>OED’nin</a:t>
            </a:r>
            <a:r>
              <a:rPr lang="tr-TR" sz="4000" kern="1200" dirty="0">
                <a:solidFill>
                  <a:prstClr val="black"/>
                </a:solidFill>
                <a:latin typeface="Calibri"/>
                <a:ea typeface="+mj-ea"/>
                <a:cs typeface="+mj-cs"/>
              </a:rPr>
              <a:t> Birlikte Uygulanması</a:t>
            </a:r>
            <a:br>
              <a:rPr lang="tr-TR" sz="3200" dirty="0">
                <a:latin typeface="Calibri"/>
              </a:rPr>
            </a:br>
            <a:endParaRPr lang="tr-TR" sz="2400" i="1" dirty="0">
              <a:latin typeface="+mn-lt"/>
            </a:endParaRPr>
          </a:p>
        </p:txBody>
      </p:sp>
      <p:pic>
        <p:nvPicPr>
          <p:cNvPr id="9" name="Resim 8">
            <a:extLst>
              <a:ext uri="{FF2B5EF4-FFF2-40B4-BE49-F238E27FC236}">
                <a16:creationId xmlns:a16="http://schemas.microsoft.com/office/drawing/2014/main" id="{CF66F051-9903-4287-8F53-12BE6EACE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DA809431-B108-41D3-A6B0-A1162EF5EC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64" t="31083" r="22248" b="18750"/>
          <a:stretch/>
        </p:blipFill>
        <p:spPr>
          <a:xfrm>
            <a:off x="6272749" y="2492896"/>
            <a:ext cx="2871251" cy="2664296"/>
          </a:xfrm>
          <a:prstGeom prst="rect">
            <a:avLst/>
          </a:prstGeom>
        </p:spPr>
      </p:pic>
    </p:spTree>
    <p:extLst>
      <p:ext uri="{BB962C8B-B14F-4D97-AF65-F5344CB8AC3E}">
        <p14:creationId xmlns:p14="http://schemas.microsoft.com/office/powerpoint/2010/main" val="83735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ACAC118-5A26-4CBF-B6C0-59FFA3FFB594}"/>
              </a:ext>
            </a:extLst>
          </p:cNvPr>
          <p:cNvSpPr/>
          <p:nvPr/>
        </p:nvSpPr>
        <p:spPr>
          <a:xfrm>
            <a:off x="13753" y="274638"/>
            <a:ext cx="9121613" cy="8501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1525617"/>
            <a:ext cx="8496944" cy="532473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Ağızdan ağız ve  buruna soluk verme yöntemi;</a:t>
            </a:r>
          </a:p>
          <a:p>
            <a:pPr lvl="0" algn="just"/>
            <a:endParaRPr lang="tr-TR" sz="1050" dirty="0"/>
          </a:p>
          <a:p>
            <a:pPr lvl="0" algn="just"/>
            <a:r>
              <a:rPr lang="tr-TR" sz="2400" dirty="0"/>
              <a:t>Küçük bebekler için kullanılabilir.</a:t>
            </a:r>
          </a:p>
          <a:p>
            <a:pPr lvl="0" algn="just"/>
            <a:r>
              <a:rPr lang="tr-TR" sz="2400" dirty="0"/>
              <a:t>Normal bir soluk alır, baş geri-çene yukarı </a:t>
            </a:r>
            <a:r>
              <a:rPr lang="tr-TR" sz="2400" dirty="0" err="1"/>
              <a:t>poziyonda</a:t>
            </a:r>
            <a:r>
              <a:rPr lang="tr-TR" sz="2400" dirty="0"/>
              <a:t> iken bebeğin ağız ve burnuna ağzını yerleştirir ve göğüs kafesi yeterince kalkıncaya kadar 1 (bir) saniye içerisinde üflenir.</a:t>
            </a:r>
          </a:p>
          <a:p>
            <a:pPr lvl="0" algn="just"/>
            <a:r>
              <a:rPr lang="tr-TR" sz="2400" dirty="0"/>
              <a:t>Nefesin boşalmasını bekler ve ardından 2. solunum desteğini uygulanır.</a:t>
            </a:r>
          </a:p>
          <a:p>
            <a:pPr lvl="0" algn="just"/>
            <a:r>
              <a:rPr lang="tr-TR" sz="2400" dirty="0"/>
              <a:t>İki ilk yardımcı olması durumunda normal döngü değiştirilmemeli ve ilk yardımcıların biri göğüs basısı yaparken diğeri solunum desteği vermelidir.</a:t>
            </a:r>
          </a:p>
        </p:txBody>
      </p:sp>
      <p:sp>
        <p:nvSpPr>
          <p:cNvPr id="5" name="Başlık 1"/>
          <p:cNvSpPr>
            <a:spLocks noGrp="1"/>
          </p:cNvSpPr>
          <p:nvPr>
            <p:ph type="title"/>
          </p:nvPr>
        </p:nvSpPr>
        <p:spPr>
          <a:xfrm>
            <a:off x="8634" y="0"/>
            <a:ext cx="9135366" cy="1124744"/>
          </a:xfrm>
          <a:solidFill>
            <a:schemeClr val="accent1">
              <a:lumMod val="20000"/>
              <a:lumOff val="80000"/>
            </a:schemeClr>
          </a:solidFill>
        </p:spPr>
        <p:txBody>
          <a:bodyPr>
            <a:normAutofit fontScale="90000"/>
          </a:bodyPr>
          <a:lstStyle/>
          <a:p>
            <a:pPr lvl="2"/>
            <a:br>
              <a:rPr lang="tr-TR" sz="2500" kern="1200" dirty="0">
                <a:solidFill>
                  <a:srgbClr val="000000"/>
                </a:solidFill>
                <a:latin typeface="Calibri"/>
                <a:ea typeface="Calibri" panose="020F0502020204030204" pitchFamily="34" charset="0"/>
                <a:cs typeface="Geogrotesque-Light"/>
              </a:rPr>
            </a:br>
            <a:r>
              <a:rPr lang="tr-TR" sz="2500" kern="1200" dirty="0">
                <a:solidFill>
                  <a:srgbClr val="000000"/>
                </a:solidFill>
                <a:latin typeface="Calibri"/>
                <a:ea typeface="Calibri" panose="020F0502020204030204" pitchFamily="34" charset="0"/>
                <a:cs typeface="Geogrotesque-Light"/>
              </a:rPr>
              <a:t>  </a:t>
            </a:r>
            <a:r>
              <a:rPr lang="tr-TR" sz="4000" kern="1200" dirty="0">
                <a:solidFill>
                  <a:prstClr val="black"/>
                </a:solidFill>
                <a:latin typeface="Calibri"/>
                <a:ea typeface="+mj-ea"/>
                <a:cs typeface="+mj-cs"/>
              </a:rPr>
              <a:t>Çocuklarda Temel Yaşam Desteği ve </a:t>
            </a:r>
            <a:br>
              <a:rPr lang="tr-TR" sz="4000" kern="1200" dirty="0">
                <a:solidFill>
                  <a:prstClr val="black"/>
                </a:solidFill>
                <a:latin typeface="Calibri"/>
                <a:ea typeface="+mj-ea"/>
                <a:cs typeface="+mj-cs"/>
              </a:rPr>
            </a:br>
            <a:r>
              <a:rPr lang="tr-TR" sz="4000" kern="1200" dirty="0">
                <a:solidFill>
                  <a:prstClr val="black"/>
                </a:solidFill>
                <a:latin typeface="Calibri"/>
                <a:ea typeface="+mj-ea"/>
                <a:cs typeface="+mj-cs"/>
              </a:rPr>
              <a:t>  </a:t>
            </a:r>
            <a:r>
              <a:rPr lang="tr-TR" sz="4000" kern="1200" dirty="0" err="1">
                <a:solidFill>
                  <a:prstClr val="black"/>
                </a:solidFill>
                <a:latin typeface="Calibri"/>
                <a:ea typeface="+mj-ea"/>
                <a:cs typeface="+mj-cs"/>
              </a:rPr>
              <a:t>OED’nin</a:t>
            </a:r>
            <a:r>
              <a:rPr lang="tr-TR" sz="4000" kern="1200" dirty="0">
                <a:solidFill>
                  <a:prstClr val="black"/>
                </a:solidFill>
                <a:latin typeface="Calibri"/>
                <a:ea typeface="+mj-ea"/>
                <a:cs typeface="+mj-cs"/>
              </a:rPr>
              <a:t> Birlikte Uygulanması</a:t>
            </a:r>
            <a:br>
              <a:rPr lang="tr-TR" sz="3200" dirty="0">
                <a:latin typeface="Calibri"/>
              </a:rPr>
            </a:br>
            <a:endParaRPr lang="tr-TR" sz="2400" i="1" dirty="0">
              <a:latin typeface="+mn-lt"/>
            </a:endParaRPr>
          </a:p>
        </p:txBody>
      </p:sp>
      <p:pic>
        <p:nvPicPr>
          <p:cNvPr id="7" name="Resim 6">
            <a:extLst>
              <a:ext uri="{FF2B5EF4-FFF2-40B4-BE49-F238E27FC236}">
                <a16:creationId xmlns:a16="http://schemas.microsoft.com/office/drawing/2014/main" id="{CEDC5FF7-E9BF-403D-B13C-1D0ACD12B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204262"/>
            <a:ext cx="1106004" cy="716220"/>
          </a:xfrm>
          <a:prstGeom prst="rect">
            <a:avLst/>
          </a:prstGeom>
        </p:spPr>
      </p:pic>
    </p:spTree>
    <p:extLst>
      <p:ext uri="{BB962C8B-B14F-4D97-AF65-F5344CB8AC3E}">
        <p14:creationId xmlns:p14="http://schemas.microsoft.com/office/powerpoint/2010/main" val="374381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274638"/>
            <a:ext cx="9121613" cy="9221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8634" y="1412776"/>
            <a:ext cx="6162190" cy="5544615"/>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nSpc>
                <a:spcPct val="107000"/>
              </a:lnSpc>
              <a:spcAft>
                <a:spcPts val="0"/>
              </a:spcAft>
              <a:buNone/>
            </a:pPr>
            <a:r>
              <a:rPr lang="tr-TR" sz="2400" b="1" dirty="0">
                <a:latin typeface="Times New Roman" panose="02020603050405020304" pitchFamily="18" charset="0"/>
                <a:ea typeface="Calibri" panose="020F0502020204030204" pitchFamily="34" charset="0"/>
                <a:cs typeface="Times New Roman" panose="02020603050405020304" pitchFamily="18" charset="0"/>
              </a:rPr>
              <a:t>8-Otomatik şok cihazına(OED)ulaşıldığında:</a:t>
            </a:r>
          </a:p>
          <a:p>
            <a:pPr marL="114300" indent="0" algn="just">
              <a:lnSpc>
                <a:spcPct val="107000"/>
              </a:lnSpc>
              <a:spcAft>
                <a:spcPts val="0"/>
              </a:spcAft>
              <a:buNone/>
            </a:pPr>
            <a:r>
              <a:rPr lang="tr-TR" sz="2400" b="1" dirty="0" err="1">
                <a:latin typeface="Times New Roman" panose="02020603050405020304" pitchFamily="18" charset="0"/>
                <a:ea typeface="Calibri" panose="020F0502020204030204" pitchFamily="34" charset="0"/>
                <a:cs typeface="Times New Roman" panose="02020603050405020304" pitchFamily="18" charset="0"/>
              </a:rPr>
              <a:t>Ped</a:t>
            </a:r>
            <a:r>
              <a:rPr lang="tr-TR" sz="2400" b="1" dirty="0">
                <a:latin typeface="Times New Roman" panose="02020603050405020304" pitchFamily="18" charset="0"/>
                <a:ea typeface="Calibri" panose="020F0502020204030204" pitchFamily="34" charset="0"/>
                <a:cs typeface="Times New Roman" panose="02020603050405020304" pitchFamily="18" charset="0"/>
              </a:rPr>
              <a:t> seçimi yapar;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tr-TR" sz="2400" dirty="0">
                <a:ea typeface="Calibri" panose="020F0502020204030204" pitchFamily="34" charset="0"/>
                <a:cs typeface="Times New Roman" panose="02020603050405020304" pitchFamily="18" charset="0"/>
              </a:rPr>
              <a:t>Sekiz yaşından büyük çocuklarda standart yetişkin OED ve </a:t>
            </a:r>
            <a:r>
              <a:rPr lang="tr-TR" sz="2400" dirty="0" err="1">
                <a:ea typeface="Calibri" panose="020F0502020204030204" pitchFamily="34" charset="0"/>
                <a:cs typeface="Times New Roman" panose="02020603050405020304" pitchFamily="18" charset="0"/>
              </a:rPr>
              <a:t>pedlerini</a:t>
            </a:r>
            <a:r>
              <a:rPr lang="tr-TR" sz="2400" dirty="0">
                <a:ea typeface="Calibri" panose="020F0502020204030204" pitchFamily="34" charset="0"/>
                <a:cs typeface="Times New Roman" panose="02020603050405020304" pitchFamily="18" charset="0"/>
              </a:rPr>
              <a:t> kullanır.</a:t>
            </a:r>
            <a:endParaRPr lang="tr-TR" sz="2000" dirty="0">
              <a:ea typeface="Calibri" panose="020F0502020204030204" pitchFamily="34" charset="0"/>
              <a:cs typeface="Times New Roman" panose="02020603050405020304" pitchFamily="18" charset="0"/>
            </a:endParaRPr>
          </a:p>
          <a:p>
            <a:pPr lvl="0" algn="just">
              <a:lnSpc>
                <a:spcPct val="107000"/>
              </a:lnSpc>
              <a:spcAft>
                <a:spcPts val="800"/>
              </a:spcAft>
            </a:pPr>
            <a:r>
              <a:rPr lang="tr-TR" sz="2400" dirty="0">
                <a:ea typeface="Calibri" panose="020F0502020204030204" pitchFamily="34" charset="0"/>
                <a:cs typeface="Times New Roman" panose="02020603050405020304" pitchFamily="18" charset="0"/>
              </a:rPr>
              <a:t>1-8 yaş arası çocuklar için çocuk (pediatrik) </a:t>
            </a:r>
            <a:r>
              <a:rPr lang="tr-TR" sz="2400" dirty="0" err="1">
                <a:ea typeface="Calibri" panose="020F0502020204030204" pitchFamily="34" charset="0"/>
                <a:cs typeface="Times New Roman" panose="02020603050405020304" pitchFamily="18" charset="0"/>
              </a:rPr>
              <a:t>pedleri</a:t>
            </a:r>
            <a:r>
              <a:rPr lang="tr-TR" sz="2400" dirty="0">
                <a:ea typeface="Calibri" panose="020F0502020204030204" pitchFamily="34" charset="0"/>
                <a:cs typeface="Times New Roman" panose="02020603050405020304" pitchFamily="18" charset="0"/>
              </a:rPr>
              <a:t> ve çocuk özelliği olan </a:t>
            </a:r>
            <a:r>
              <a:rPr lang="tr-TR" sz="2400" dirty="0" err="1">
                <a:ea typeface="Calibri" panose="020F0502020204030204" pitchFamily="34" charset="0"/>
                <a:cs typeface="Times New Roman" panose="02020603050405020304" pitchFamily="18" charset="0"/>
              </a:rPr>
              <a:t>OED’leri</a:t>
            </a:r>
            <a:r>
              <a:rPr lang="tr-TR" sz="2400" dirty="0">
                <a:ea typeface="Calibri" panose="020F0502020204030204" pitchFamily="34" charset="0"/>
                <a:cs typeface="Times New Roman" panose="02020603050405020304" pitchFamily="18" charset="0"/>
              </a:rPr>
              <a:t> kullanır. Ancak </a:t>
            </a:r>
            <a:r>
              <a:rPr lang="tr-TR" sz="2400" dirty="0" err="1">
                <a:ea typeface="Calibri" panose="020F0502020204030204" pitchFamily="34" charset="0"/>
                <a:cs typeface="Times New Roman" panose="02020603050405020304" pitchFamily="18" charset="0"/>
              </a:rPr>
              <a:t>OED’nin</a:t>
            </a:r>
            <a:r>
              <a:rPr lang="tr-TR" sz="2400" dirty="0">
                <a:ea typeface="Calibri" panose="020F0502020204030204" pitchFamily="34" charset="0"/>
                <a:cs typeface="Times New Roman" panose="02020603050405020304" pitchFamily="18" charset="0"/>
              </a:rPr>
              <a:t> çocuk </a:t>
            </a:r>
            <a:r>
              <a:rPr lang="tr-TR" sz="2400" dirty="0" err="1">
                <a:ea typeface="Calibri" panose="020F0502020204030204" pitchFamily="34" charset="0"/>
                <a:cs typeface="Times New Roman" panose="02020603050405020304" pitchFamily="18" charset="0"/>
              </a:rPr>
              <a:t>modu</a:t>
            </a:r>
            <a:r>
              <a:rPr lang="tr-TR" sz="2400" dirty="0">
                <a:ea typeface="Calibri" panose="020F0502020204030204" pitchFamily="34" charset="0"/>
                <a:cs typeface="Times New Roman" panose="02020603050405020304" pitchFamily="18" charset="0"/>
              </a:rPr>
              <a:t> veya çocuk </a:t>
            </a:r>
            <a:r>
              <a:rPr lang="tr-TR" sz="2400" dirty="0" err="1">
                <a:ea typeface="Calibri" panose="020F0502020204030204" pitchFamily="34" charset="0"/>
                <a:cs typeface="Times New Roman" panose="02020603050405020304" pitchFamily="18" charset="0"/>
              </a:rPr>
              <a:t>pedleri</a:t>
            </a:r>
            <a:r>
              <a:rPr lang="tr-TR" sz="2400" dirty="0">
                <a:ea typeface="Calibri" panose="020F0502020204030204" pitchFamily="34" charset="0"/>
                <a:cs typeface="Times New Roman" panose="02020603050405020304" pitchFamily="18" charset="0"/>
              </a:rPr>
              <a:t> yoksa, standart yetişkin OED ve </a:t>
            </a:r>
            <a:r>
              <a:rPr lang="tr-TR" sz="2400" dirty="0" err="1">
                <a:ea typeface="Calibri" panose="020F0502020204030204" pitchFamily="34" charset="0"/>
                <a:cs typeface="Times New Roman" panose="02020603050405020304" pitchFamily="18" charset="0"/>
              </a:rPr>
              <a:t>pedlerini</a:t>
            </a:r>
            <a:r>
              <a:rPr lang="tr-TR" sz="2400" dirty="0">
                <a:ea typeface="Calibri" panose="020F0502020204030204" pitchFamily="34" charset="0"/>
                <a:cs typeface="Times New Roman" panose="02020603050405020304" pitchFamily="18" charset="0"/>
              </a:rPr>
              <a:t> kullanır.</a:t>
            </a:r>
            <a:endParaRPr lang="tr-TR" sz="2000" dirty="0">
              <a:ea typeface="Calibri" panose="020F0502020204030204" pitchFamily="34" charset="0"/>
              <a:cs typeface="Times New Roman" panose="02020603050405020304" pitchFamily="18" charset="0"/>
            </a:endParaRPr>
          </a:p>
        </p:txBody>
      </p:sp>
      <p:sp>
        <p:nvSpPr>
          <p:cNvPr id="5" name="Başlık 1"/>
          <p:cNvSpPr>
            <a:spLocks noGrp="1"/>
          </p:cNvSpPr>
          <p:nvPr>
            <p:ph type="title"/>
          </p:nvPr>
        </p:nvSpPr>
        <p:spPr>
          <a:xfrm>
            <a:off x="0" y="0"/>
            <a:ext cx="9144000" cy="126876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413589"/>
            <a:ext cx="1106004" cy="716220"/>
          </a:xfrm>
          <a:prstGeom prst="rect">
            <a:avLst/>
          </a:prstGeom>
        </p:spPr>
      </p:pic>
      <p:pic>
        <p:nvPicPr>
          <p:cNvPr id="8" name="Resim 7">
            <a:extLst>
              <a:ext uri="{FF2B5EF4-FFF2-40B4-BE49-F238E27FC236}">
                <a16:creationId xmlns:a16="http://schemas.microsoft.com/office/drawing/2014/main" id="{D8F20CF8-CE98-425C-B91C-D258A3F05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785" y="2371346"/>
            <a:ext cx="2619150" cy="2115308"/>
          </a:xfrm>
          <a:prstGeom prst="rect">
            <a:avLst/>
          </a:prstGeom>
        </p:spPr>
      </p:pic>
    </p:spTree>
    <p:extLst>
      <p:ext uri="{BB962C8B-B14F-4D97-AF65-F5344CB8AC3E}">
        <p14:creationId xmlns:p14="http://schemas.microsoft.com/office/powerpoint/2010/main" val="99389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44BDA53-C449-4099-8151-33EAC5C9C619}"/>
              </a:ext>
            </a:extLst>
          </p:cNvPr>
          <p:cNvSpPr/>
          <p:nvPr/>
        </p:nvSpPr>
        <p:spPr>
          <a:xfrm>
            <a:off x="0" y="0"/>
            <a:ext cx="9144000" cy="1484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136096" y="0"/>
            <a:ext cx="9044416" cy="1484784"/>
          </a:xfrm>
        </p:spPr>
        <p:txBody>
          <a:bodyPr>
            <a:noAutofit/>
          </a:bodyPr>
          <a:lstStyle/>
          <a:p>
            <a:pPr algn="l"/>
            <a:r>
              <a:rPr lang="tr-TR" sz="3600" dirty="0">
                <a:solidFill>
                  <a:prstClr val="black"/>
                </a:solidFill>
              </a:rPr>
              <a:t>  </a:t>
            </a:r>
            <a:br>
              <a:rPr lang="tr-TR" sz="3600" dirty="0">
                <a:solidFill>
                  <a:prstClr val="black"/>
                </a:solidFill>
              </a:rPr>
            </a:br>
            <a:br>
              <a:rPr lang="tr-TR" sz="3600" dirty="0">
                <a:solidFill>
                  <a:prstClr val="black"/>
                </a:solidFill>
              </a:rPr>
            </a:br>
            <a:r>
              <a:rPr lang="tr-TR" sz="3600" dirty="0">
                <a:solidFill>
                  <a:prstClr val="black"/>
                </a:solidFill>
              </a:rPr>
              <a:t> </a:t>
            </a:r>
            <a:br>
              <a:rPr lang="tr-TR" sz="3600" dirty="0">
                <a:solidFill>
                  <a:prstClr val="black"/>
                </a:solidFill>
              </a:rPr>
            </a:br>
            <a:r>
              <a:rPr lang="tr-TR" sz="3600" dirty="0">
                <a:solidFill>
                  <a:prstClr val="black"/>
                </a:solidFill>
              </a:rPr>
              <a:t>Çocuklarda Temel Yaşam Desteği ve </a:t>
            </a:r>
            <a:br>
              <a:rPr lang="tr-TR" sz="3600" dirty="0">
                <a:solidFill>
                  <a:prstClr val="black"/>
                </a:solidFill>
              </a:rPr>
            </a:br>
            <a:r>
              <a:rPr lang="tr-TR" sz="3600" dirty="0" err="1">
                <a:solidFill>
                  <a:prstClr val="black"/>
                </a:solidFill>
              </a:rPr>
              <a:t>OED’nin</a:t>
            </a:r>
            <a:r>
              <a:rPr lang="tr-TR" sz="3600" dirty="0">
                <a:solidFill>
                  <a:prstClr val="black"/>
                </a:solidFill>
              </a:rPr>
              <a:t> Birlikte Uygulanması </a:t>
            </a:r>
            <a:br>
              <a:rPr lang="tr-TR" sz="3200" dirty="0">
                <a:solidFill>
                  <a:prstClr val="black"/>
                </a:solidFill>
              </a:rPr>
            </a:br>
            <a:r>
              <a:rPr lang="tr-TR" sz="2400" dirty="0">
                <a:solidFill>
                  <a:prstClr val="black"/>
                </a:solidFill>
              </a:rPr>
              <a:t>Genel Bilgiler</a:t>
            </a:r>
            <a:br>
              <a:rPr lang="tr-TR" sz="3200" dirty="0">
                <a:solidFill>
                  <a:prstClr val="black"/>
                </a:solidFill>
              </a:rPr>
            </a:br>
            <a:r>
              <a:rPr lang="tr-TR" sz="3200" dirty="0">
                <a:solidFill>
                  <a:prstClr val="black"/>
                </a:solidFill>
              </a:rPr>
              <a:t>  </a:t>
            </a:r>
            <a:br>
              <a:rPr lang="tr-TR" sz="4800" b="1" dirty="0"/>
            </a:br>
            <a:br>
              <a:rPr lang="tr-TR" sz="3600" dirty="0">
                <a:solidFill>
                  <a:prstClr val="black"/>
                </a:solidFill>
              </a:rPr>
            </a:br>
            <a:endParaRPr lang="tr-TR" sz="3600" dirty="0"/>
          </a:p>
        </p:txBody>
      </p:sp>
      <p:sp>
        <p:nvSpPr>
          <p:cNvPr id="4" name="İçerik Yer Tutucusu 2"/>
          <p:cNvSpPr txBox="1">
            <a:spLocks/>
          </p:cNvSpPr>
          <p:nvPr/>
        </p:nvSpPr>
        <p:spPr>
          <a:xfrm>
            <a:off x="323528" y="2276872"/>
            <a:ext cx="8623428" cy="345638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a:t>Ergenlik bulguları olan çocuklar için ,erişkin canlandırma yönergeleri yani erişkin temel yaşam desteği </a:t>
            </a:r>
            <a:r>
              <a:rPr lang="tr-TR" sz="2400" dirty="0" err="1"/>
              <a:t>klavuzu</a:t>
            </a:r>
            <a:r>
              <a:rPr lang="tr-TR" sz="2400" dirty="0"/>
              <a:t> uygulanır.</a:t>
            </a:r>
          </a:p>
          <a:p>
            <a:pPr marL="0" indent="0" algn="just">
              <a:buNone/>
            </a:pPr>
            <a:endParaRPr lang="tr-TR" sz="2400" dirty="0"/>
          </a:p>
          <a:p>
            <a:pPr marL="0" indent="0" algn="just">
              <a:buNone/>
            </a:pPr>
            <a:r>
              <a:rPr lang="tr-TR" sz="2400" dirty="0" err="1"/>
              <a:t>Yenidoğan</a:t>
            </a:r>
            <a:r>
              <a:rPr lang="tr-TR" sz="2400" dirty="0"/>
              <a:t> bebekler için; </a:t>
            </a:r>
            <a:r>
              <a:rPr lang="tr-TR" sz="2400" dirty="0" err="1"/>
              <a:t>yenidoğan</a:t>
            </a:r>
            <a:r>
              <a:rPr lang="tr-TR" sz="2400" dirty="0"/>
              <a:t> canlandırma yönergeleri kullanılmalıdır. Ancak hastaneden taburcu olmuş </a:t>
            </a:r>
            <a:r>
              <a:rPr lang="tr-TR" sz="2400" dirty="0" err="1"/>
              <a:t>yenidoğan</a:t>
            </a:r>
            <a:r>
              <a:rPr lang="tr-TR" sz="2400" dirty="0"/>
              <a:t> bebekler için çocuk temel yaşam desteği </a:t>
            </a:r>
            <a:r>
              <a:rPr lang="tr-TR" sz="2400" dirty="0" err="1"/>
              <a:t>klavuzu</a:t>
            </a:r>
            <a:r>
              <a:rPr lang="tr-TR" sz="2400" dirty="0"/>
              <a:t> uygulanır.</a:t>
            </a:r>
          </a:p>
        </p:txBody>
      </p:sp>
      <p:pic>
        <p:nvPicPr>
          <p:cNvPr id="6" name="Resim 5">
            <a:extLst>
              <a:ext uri="{FF2B5EF4-FFF2-40B4-BE49-F238E27FC236}">
                <a16:creationId xmlns:a16="http://schemas.microsoft.com/office/drawing/2014/main" id="{352F46C4-AB52-48D0-9C3D-E89D14947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400871"/>
            <a:ext cx="1106004" cy="716220"/>
          </a:xfrm>
          <a:prstGeom prst="rect">
            <a:avLst/>
          </a:prstGeom>
        </p:spPr>
      </p:pic>
    </p:spTree>
    <p:extLst>
      <p:ext uri="{BB962C8B-B14F-4D97-AF65-F5344CB8AC3E}">
        <p14:creationId xmlns:p14="http://schemas.microsoft.com/office/powerpoint/2010/main" val="298321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274638"/>
            <a:ext cx="9121613" cy="9221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984605"/>
            <a:ext cx="8761913" cy="4873395"/>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err="1"/>
              <a:t>OED’yi</a:t>
            </a:r>
            <a:r>
              <a:rPr lang="tr-TR" sz="2400" dirty="0"/>
              <a:t> çocuğun yanına uygun şekilde (yatay konumda) yerleştirir.</a:t>
            </a:r>
          </a:p>
          <a:p>
            <a:pPr algn="just"/>
            <a:r>
              <a:rPr lang="tr-TR" sz="2400" dirty="0"/>
              <a:t> OED kapağı açıldığında otomatik olarak açılan bir model değil ise açma düğmesine basarak cihazı çalıştırır.</a:t>
            </a:r>
          </a:p>
          <a:p>
            <a:pPr algn="just"/>
            <a:r>
              <a:rPr lang="tr-TR" sz="2400" dirty="0"/>
              <a:t>Cihazın yaptığı sesli ve/veya görsel komutları takip ederek </a:t>
            </a:r>
            <a:r>
              <a:rPr lang="tr-TR" sz="2400" dirty="0" err="1"/>
              <a:t>pedleri</a:t>
            </a:r>
            <a:r>
              <a:rPr lang="tr-TR" sz="2400" dirty="0"/>
              <a:t> paketinden çıkarır.</a:t>
            </a:r>
          </a:p>
          <a:p>
            <a:pPr algn="just"/>
            <a:r>
              <a:rPr lang="tr-TR" sz="2400" dirty="0"/>
              <a:t> </a:t>
            </a:r>
            <a:r>
              <a:rPr lang="tr-TR" sz="2400" dirty="0" err="1"/>
              <a:t>Pedler</a:t>
            </a:r>
            <a:r>
              <a:rPr lang="tr-TR" sz="2400" dirty="0"/>
              <a:t> </a:t>
            </a:r>
            <a:r>
              <a:rPr lang="tr-TR" sz="2400" dirty="0" err="1"/>
              <a:t>OED’ye</a:t>
            </a:r>
            <a:r>
              <a:rPr lang="tr-TR" sz="2400" dirty="0"/>
              <a:t> takılı değil ise takar.</a:t>
            </a:r>
          </a:p>
          <a:p>
            <a:pPr algn="just"/>
            <a:r>
              <a:rPr lang="tr-TR" sz="2400" dirty="0"/>
              <a:t> </a:t>
            </a:r>
            <a:r>
              <a:rPr lang="tr-TR" sz="2400" dirty="0" err="1"/>
              <a:t>Pedleri</a:t>
            </a:r>
            <a:r>
              <a:rPr lang="tr-TR" sz="2400" dirty="0"/>
              <a:t> göğsün neresine yerleştirilmesi gerektiğini gösteren şemaya uygun olarak çıplak göğse sıkıca yerleştirir.</a:t>
            </a:r>
          </a:p>
        </p:txBody>
      </p:sp>
      <p:sp>
        <p:nvSpPr>
          <p:cNvPr id="5" name="Başlık 1"/>
          <p:cNvSpPr>
            <a:spLocks noGrp="1"/>
          </p:cNvSpPr>
          <p:nvPr>
            <p:ph type="title"/>
          </p:nvPr>
        </p:nvSpPr>
        <p:spPr>
          <a:xfrm>
            <a:off x="0" y="0"/>
            <a:ext cx="9144000" cy="1196752"/>
          </a:xfrm>
          <a:solidFill>
            <a:schemeClr val="accent1">
              <a:lumMod val="20000"/>
              <a:lumOff val="80000"/>
            </a:schemeClr>
          </a:solidFill>
        </p:spPr>
        <p:txBody>
          <a:bodyPr>
            <a:normAutofit fontScale="90000"/>
          </a:bodyPr>
          <a:lstStyle/>
          <a:p>
            <a:pPr lvl="2"/>
            <a:br>
              <a:rPr lang="tr-TR" sz="3100" kern="1200" dirty="0">
                <a:solidFill>
                  <a:srgbClr val="000000"/>
                </a:solidFill>
                <a:latin typeface="Calibri"/>
                <a:ea typeface="Calibri" panose="020F0502020204030204" pitchFamily="34" charset="0"/>
                <a:cs typeface="Geogrotesque-Light"/>
              </a:rPr>
            </a:br>
            <a:br>
              <a:rPr lang="tr-TR" sz="3100" kern="1200" dirty="0">
                <a:solidFill>
                  <a:srgbClr val="000000"/>
                </a:solidFill>
                <a:latin typeface="Calibri"/>
                <a:ea typeface="Calibri" panose="020F0502020204030204" pitchFamily="34" charset="0"/>
                <a:cs typeface="Geogrotesque-Light"/>
              </a:rPr>
            </a:br>
            <a:br>
              <a:rPr lang="tr-TR" sz="3100" kern="1200" dirty="0">
                <a:solidFill>
                  <a:srgbClr val="000000"/>
                </a:solidFill>
                <a:latin typeface="Calibri"/>
                <a:ea typeface="Calibri" panose="020F0502020204030204" pitchFamily="34" charset="0"/>
                <a:cs typeface="Geogrotesque-Light"/>
              </a:rPr>
            </a:br>
            <a:r>
              <a:rPr lang="tr-TR" sz="3100" kern="1200" dirty="0">
                <a:solidFill>
                  <a:srgbClr val="000000"/>
                </a:solidFill>
                <a:latin typeface="Calibri"/>
                <a:ea typeface="Calibri" panose="020F0502020204030204" pitchFamily="34" charset="0"/>
                <a:cs typeface="Geogrotesque-Light"/>
              </a:rPr>
              <a:t> </a:t>
            </a:r>
            <a:r>
              <a:rPr lang="tr-TR" sz="4000" kern="1200" dirty="0">
                <a:solidFill>
                  <a:prstClr val="black"/>
                </a:solidFill>
                <a:latin typeface="Calibri"/>
                <a:ea typeface="+mj-ea"/>
                <a:cs typeface="+mj-cs"/>
              </a:rPr>
              <a:t>Çocuklarda Temel Yaşam Desteği ve </a:t>
            </a:r>
            <a:br>
              <a:rPr lang="tr-TR" sz="4000" kern="1200" dirty="0">
                <a:solidFill>
                  <a:prstClr val="black"/>
                </a:solidFill>
                <a:latin typeface="Calibri"/>
                <a:ea typeface="+mj-ea"/>
                <a:cs typeface="+mj-cs"/>
              </a:rPr>
            </a:br>
            <a:r>
              <a:rPr lang="tr-TR" sz="4000" kern="1200" dirty="0">
                <a:solidFill>
                  <a:prstClr val="black"/>
                </a:solidFill>
                <a:latin typeface="Calibri"/>
                <a:ea typeface="+mj-ea"/>
                <a:cs typeface="+mj-cs"/>
              </a:rPr>
              <a:t> </a:t>
            </a:r>
            <a:r>
              <a:rPr lang="tr-TR" sz="4000" kern="1200" dirty="0" err="1">
                <a:solidFill>
                  <a:prstClr val="black"/>
                </a:solidFill>
                <a:latin typeface="Calibri"/>
                <a:ea typeface="+mj-ea"/>
                <a:cs typeface="+mj-cs"/>
              </a:rPr>
              <a:t>OED’nin</a:t>
            </a:r>
            <a:r>
              <a:rPr lang="tr-TR" sz="4000" kern="1200" dirty="0">
                <a:solidFill>
                  <a:prstClr val="black"/>
                </a:solidFill>
                <a:latin typeface="Calibri"/>
                <a:ea typeface="+mj-ea"/>
                <a:cs typeface="+mj-cs"/>
              </a:rPr>
              <a:t> Birlikte Uygulanması</a:t>
            </a:r>
            <a:br>
              <a:rPr lang="tr-TR" sz="3100" kern="1200" dirty="0">
                <a:solidFill>
                  <a:srgbClr val="000000"/>
                </a:solidFill>
                <a:latin typeface="Calibri"/>
                <a:ea typeface="Calibri" panose="020F0502020204030204" pitchFamily="34" charset="0"/>
                <a:cs typeface="Geogrotesque-Light"/>
              </a:rPr>
            </a:br>
            <a:br>
              <a:rPr lang="tr-TR" sz="3200" dirty="0">
                <a:latin typeface="+mn-lt"/>
              </a:rPr>
            </a:br>
            <a:br>
              <a:rPr lang="tr-TR" sz="2400" i="1" dirty="0"/>
            </a:br>
            <a:endParaRPr lang="tr-TR" sz="24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5140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0" y="1"/>
            <a:ext cx="914400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09705" y="1844824"/>
            <a:ext cx="8617897" cy="4898799"/>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tr-TR" sz="2400" b="1" dirty="0"/>
              <a:t>Sekiz yaşından büyük çocuklarda;</a:t>
            </a:r>
            <a:r>
              <a:rPr lang="tr-TR" sz="2400" dirty="0"/>
              <a:t> </a:t>
            </a:r>
          </a:p>
          <a:p>
            <a:pPr lvl="0" algn="just"/>
            <a:r>
              <a:rPr lang="tr-TR" sz="2400" dirty="0" err="1"/>
              <a:t>Pedlerden</a:t>
            </a:r>
            <a:r>
              <a:rPr lang="tr-TR" sz="2400" dirty="0"/>
              <a:t> birini göğüs kemiğinin sağına, köprücük kemiğinin hemen altına ve sağ meme başının üstüne, diğer </a:t>
            </a:r>
            <a:r>
              <a:rPr lang="tr-TR" sz="2400" dirty="0" err="1"/>
              <a:t>pedi</a:t>
            </a:r>
            <a:r>
              <a:rPr lang="tr-TR" sz="2400" dirty="0"/>
              <a:t> ise göğsün sol tarafına, meme başının soluna ve alt kaburga sınırının üzerine yerleştirir.</a:t>
            </a:r>
          </a:p>
        </p:txBody>
      </p:sp>
      <p:sp>
        <p:nvSpPr>
          <p:cNvPr id="5" name="Başlık 1"/>
          <p:cNvSpPr>
            <a:spLocks noGrp="1"/>
          </p:cNvSpPr>
          <p:nvPr>
            <p:ph type="title"/>
          </p:nvPr>
        </p:nvSpPr>
        <p:spPr>
          <a:xfrm>
            <a:off x="0" y="1"/>
            <a:ext cx="9144000" cy="1384427"/>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8" name="Resim 7">
            <a:extLst>
              <a:ext uri="{FF2B5EF4-FFF2-40B4-BE49-F238E27FC236}">
                <a16:creationId xmlns:a16="http://schemas.microsoft.com/office/drawing/2014/main" id="{06DD3771-F5AB-4C1E-88D0-DB6F2D037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4149080"/>
            <a:ext cx="3744416" cy="2118835"/>
          </a:xfrm>
          <a:prstGeom prst="rect">
            <a:avLst/>
          </a:prstGeom>
        </p:spPr>
      </p:pic>
    </p:spTree>
    <p:extLst>
      <p:ext uri="{BB962C8B-B14F-4D97-AF65-F5344CB8AC3E}">
        <p14:creationId xmlns:p14="http://schemas.microsoft.com/office/powerpoint/2010/main" val="235482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 y="221372"/>
            <a:ext cx="9135366" cy="819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21691" y="1988840"/>
            <a:ext cx="8709251" cy="4965601"/>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Çocuk 8 (sekiz) yaşın altında ve </a:t>
            </a:r>
            <a:r>
              <a:rPr lang="tr-TR" sz="2400" b="1" dirty="0" err="1"/>
              <a:t>pedler</a:t>
            </a:r>
            <a:r>
              <a:rPr lang="tr-TR" sz="2400" b="1" dirty="0"/>
              <a:t> çok büyükse, birbirine değme riski varsa</a:t>
            </a:r>
            <a:r>
              <a:rPr lang="tr-TR" sz="2400" dirty="0"/>
              <a:t>; </a:t>
            </a:r>
          </a:p>
          <a:p>
            <a:pPr lvl="0" algn="just"/>
            <a:endParaRPr lang="tr-TR" sz="2800" dirty="0"/>
          </a:p>
          <a:p>
            <a:pPr lvl="0" algn="just"/>
            <a:r>
              <a:rPr lang="tr-TR" sz="2400" dirty="0"/>
              <a:t>Ön-arka pozisyonu kullanır. </a:t>
            </a:r>
            <a:r>
              <a:rPr lang="tr-TR" sz="2400" dirty="0" err="1"/>
              <a:t>Pedlerden</a:t>
            </a:r>
            <a:r>
              <a:rPr lang="tr-TR" sz="2400" dirty="0"/>
              <a:t> birini üst arkaya (kürek kemikleri arasına) diğer </a:t>
            </a:r>
            <a:r>
              <a:rPr lang="tr-TR" sz="2400" dirty="0" err="1"/>
              <a:t>pedi</a:t>
            </a:r>
            <a:r>
              <a:rPr lang="tr-TR" sz="2400" dirty="0"/>
              <a:t> ise göğsün ön kısmına yerleştirir (mümkünse hafifçe sola).</a:t>
            </a:r>
          </a:p>
        </p:txBody>
      </p:sp>
      <p:sp>
        <p:nvSpPr>
          <p:cNvPr id="5" name="Başlık 1"/>
          <p:cNvSpPr>
            <a:spLocks noGrp="1"/>
          </p:cNvSpPr>
          <p:nvPr>
            <p:ph type="title"/>
          </p:nvPr>
        </p:nvSpPr>
        <p:spPr>
          <a:xfrm>
            <a:off x="8634" y="0"/>
            <a:ext cx="9135366" cy="1124744"/>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767" y="273725"/>
            <a:ext cx="1037713" cy="671996"/>
          </a:xfrm>
          <a:prstGeom prst="rect">
            <a:avLst/>
          </a:prstGeom>
        </p:spPr>
      </p:pic>
    </p:spTree>
    <p:extLst>
      <p:ext uri="{BB962C8B-B14F-4D97-AF65-F5344CB8AC3E}">
        <p14:creationId xmlns:p14="http://schemas.microsoft.com/office/powerpoint/2010/main" val="1561544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8635" y="290180"/>
            <a:ext cx="9126732" cy="9694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1844824"/>
            <a:ext cx="8594836" cy="4801984"/>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İki ilk yardımcı var ise;</a:t>
            </a:r>
          </a:p>
          <a:p>
            <a:pPr marL="0" lvl="0" indent="0" algn="just">
              <a:buNone/>
            </a:pPr>
            <a:endParaRPr lang="tr-TR" sz="2000" b="1" dirty="0"/>
          </a:p>
          <a:p>
            <a:pPr lvl="0" algn="just"/>
            <a:r>
              <a:rPr lang="tr-TR" sz="2400" dirty="0"/>
              <a:t>Birisi göğse </a:t>
            </a:r>
            <a:r>
              <a:rPr lang="tr-TR" sz="2400" dirty="0" err="1"/>
              <a:t>pedleri</a:t>
            </a:r>
            <a:r>
              <a:rPr lang="tr-TR" sz="2400" dirty="0"/>
              <a:t> yerleştirirken diğeri Temel Yaşam Desteğine devam eder.</a:t>
            </a:r>
          </a:p>
          <a:p>
            <a:pPr lvl="0" algn="just"/>
            <a:r>
              <a:rPr lang="tr-TR" sz="2400" dirty="0" err="1"/>
              <a:t>Pedlerin</a:t>
            </a:r>
            <a:r>
              <a:rPr lang="tr-TR" sz="2400" dirty="0"/>
              <a:t> hasta/yaralının göğsünde birbirine değmediğinden emin olur.</a:t>
            </a:r>
          </a:p>
          <a:p>
            <a:pPr lvl="0" algn="just"/>
            <a:r>
              <a:rPr lang="tr-TR" sz="2400" dirty="0"/>
              <a:t>OED kalp ritmini analiz ederken, hasta/yaralıya dokunmaz ve çevredekileri de hasta/yaralıya dokunmamaları için yüksek sesle uyarır (cihazın sesli yönlendirmesi bunu size söyler).</a:t>
            </a:r>
          </a:p>
        </p:txBody>
      </p:sp>
      <p:sp>
        <p:nvSpPr>
          <p:cNvPr id="5" name="Başlık 1"/>
          <p:cNvSpPr>
            <a:spLocks noGrp="1"/>
          </p:cNvSpPr>
          <p:nvPr>
            <p:ph type="title"/>
          </p:nvPr>
        </p:nvSpPr>
        <p:spPr>
          <a:xfrm>
            <a:off x="1" y="0"/>
            <a:ext cx="9144000" cy="1447145"/>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Çocuklarda Temel Yaşam Desteği ve </a:t>
            </a:r>
            <a:br>
              <a:rPr lang="tr-TR" sz="3600" kern="1200" dirty="0">
                <a:solidFill>
                  <a:prstClr val="black"/>
                </a:solidFill>
                <a:latin typeface="Calibri"/>
                <a:ea typeface="+mj-ea"/>
                <a:cs typeface="+mj-cs"/>
              </a:rPr>
            </a:b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98309"/>
            <a:ext cx="1033996" cy="669589"/>
          </a:xfrm>
          <a:prstGeom prst="rect">
            <a:avLst/>
          </a:prstGeom>
        </p:spPr>
      </p:pic>
    </p:spTree>
    <p:extLst>
      <p:ext uri="{BB962C8B-B14F-4D97-AF65-F5344CB8AC3E}">
        <p14:creationId xmlns:p14="http://schemas.microsoft.com/office/powerpoint/2010/main" val="492443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0"/>
            <a:ext cx="9121613" cy="12687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628801"/>
            <a:ext cx="4896544" cy="47525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000" b="1" dirty="0"/>
          </a:p>
          <a:p>
            <a:pPr marL="0" indent="0">
              <a:buNone/>
            </a:pPr>
            <a:r>
              <a:rPr lang="tr-TR" sz="2400" b="1" dirty="0"/>
              <a:t>Şok verilecekse;</a:t>
            </a:r>
          </a:p>
          <a:p>
            <a:pPr marL="0" indent="0">
              <a:buNone/>
            </a:pPr>
            <a:endParaRPr lang="tr-TR" sz="2000" dirty="0"/>
          </a:p>
          <a:p>
            <a:pPr lvl="0"/>
            <a:r>
              <a:rPr lang="tr-TR" sz="2000" dirty="0"/>
              <a:t>Cihazın yönlendirmelerini takip eder.</a:t>
            </a:r>
          </a:p>
          <a:p>
            <a:pPr lvl="0"/>
            <a:endParaRPr lang="tr-TR" sz="2000" dirty="0"/>
          </a:p>
          <a:p>
            <a:pPr lvl="0"/>
            <a:endParaRPr lang="tr-TR" sz="2000" dirty="0"/>
          </a:p>
          <a:p>
            <a:pPr lvl="0"/>
            <a:endParaRPr lang="tr-TR" sz="2000" dirty="0"/>
          </a:p>
          <a:p>
            <a:pPr lvl="0"/>
            <a:endParaRPr lang="tr-TR" sz="2000" dirty="0"/>
          </a:p>
          <a:p>
            <a:pPr marL="0" lvl="0" indent="0">
              <a:buNone/>
            </a:pPr>
            <a:endParaRPr lang="tr-TR" sz="2000" dirty="0"/>
          </a:p>
          <a:p>
            <a:pPr lvl="0"/>
            <a:r>
              <a:rPr lang="tr-TR" sz="2000" dirty="0"/>
              <a:t>Temel Yaşam Desteğine başlar.</a:t>
            </a:r>
          </a:p>
        </p:txBody>
      </p:sp>
      <p:sp>
        <p:nvSpPr>
          <p:cNvPr id="5" name="Başlık 1"/>
          <p:cNvSpPr>
            <a:spLocks noGrp="1"/>
          </p:cNvSpPr>
          <p:nvPr>
            <p:ph type="title"/>
          </p:nvPr>
        </p:nvSpPr>
        <p:spPr>
          <a:xfrm>
            <a:off x="0" y="0"/>
            <a:ext cx="9144000" cy="1332508"/>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11" name="Sağ Ayraç 10"/>
          <p:cNvSpPr/>
          <p:nvPr/>
        </p:nvSpPr>
        <p:spPr>
          <a:xfrm>
            <a:off x="4499992" y="4617790"/>
            <a:ext cx="946268" cy="14036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Sağ Ayraç 13"/>
          <p:cNvSpPr/>
          <p:nvPr/>
        </p:nvSpPr>
        <p:spPr>
          <a:xfrm>
            <a:off x="4499992" y="2313416"/>
            <a:ext cx="946268" cy="14036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12" name="Resim 11">
            <a:extLst>
              <a:ext uri="{FF2B5EF4-FFF2-40B4-BE49-F238E27FC236}">
                <a16:creationId xmlns:a16="http://schemas.microsoft.com/office/drawing/2014/main" id="{1E6BA66A-6BAC-48D0-B908-78C4C550F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149824"/>
            <a:ext cx="3024336" cy="1702963"/>
          </a:xfrm>
          <a:prstGeom prst="rect">
            <a:avLst/>
          </a:prstGeom>
        </p:spPr>
      </p:pic>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365104"/>
            <a:ext cx="3024211" cy="1800000"/>
          </a:xfrm>
          <a:prstGeom prst="rect">
            <a:avLst/>
          </a:prstGeom>
        </p:spPr>
      </p:pic>
    </p:spTree>
    <p:extLst>
      <p:ext uri="{BB962C8B-B14F-4D97-AF65-F5344CB8AC3E}">
        <p14:creationId xmlns:p14="http://schemas.microsoft.com/office/powerpoint/2010/main" val="359126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F8363612-BA2D-4201-A5F3-EA32FA456D36}"/>
              </a:ext>
            </a:extLst>
          </p:cNvPr>
          <p:cNvSpPr/>
          <p:nvPr/>
        </p:nvSpPr>
        <p:spPr>
          <a:xfrm>
            <a:off x="13753" y="274638"/>
            <a:ext cx="9121613" cy="1043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375736"/>
            <a:ext cx="8856984" cy="3061377"/>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i="1" u="sng" dirty="0"/>
          </a:p>
          <a:p>
            <a:pPr marL="0" indent="0" algn="just">
              <a:buNone/>
            </a:pPr>
            <a:r>
              <a:rPr lang="tr-TR" sz="2400" b="1" dirty="0"/>
              <a:t>9-</a:t>
            </a:r>
            <a:r>
              <a:rPr lang="tr-TR" sz="2400" dirty="0"/>
              <a:t> OED ve Temel Yaşam Desteği uygulamasından sonra yaşam belirtisi (hareket, öksürük veya normal soluk alıp verme, gözlerin açılması gibi) gösteren hasta/yaralıya derlenme pozisyonu verir.</a:t>
            </a:r>
          </a:p>
          <a:p>
            <a:pPr marL="0" indent="0" algn="just">
              <a:buNone/>
            </a:pPr>
            <a:r>
              <a:rPr lang="tr-TR" sz="2400" b="1" dirty="0"/>
              <a:t> </a:t>
            </a:r>
          </a:p>
          <a:p>
            <a:pPr marL="0" indent="0" algn="just">
              <a:buNone/>
            </a:pPr>
            <a:r>
              <a:rPr lang="tr-TR" sz="2400" b="1" dirty="0"/>
              <a:t>10- </a:t>
            </a:r>
            <a:r>
              <a:rPr lang="tr-TR" sz="2400" dirty="0"/>
              <a:t>Kesinlikle cihazı kapatmaz ve </a:t>
            </a:r>
            <a:r>
              <a:rPr lang="tr-TR" sz="2400" dirty="0" err="1"/>
              <a:t>pedleri</a:t>
            </a:r>
            <a:r>
              <a:rPr lang="tr-TR" sz="2400" dirty="0"/>
              <a:t> çıkarmaz.</a:t>
            </a:r>
          </a:p>
        </p:txBody>
      </p:sp>
      <p:sp>
        <p:nvSpPr>
          <p:cNvPr id="5" name="Başlık 1"/>
          <p:cNvSpPr>
            <a:spLocks noGrp="1"/>
          </p:cNvSpPr>
          <p:nvPr>
            <p:ph type="title"/>
          </p:nvPr>
        </p:nvSpPr>
        <p:spPr>
          <a:xfrm>
            <a:off x="0" y="0"/>
            <a:ext cx="9144000" cy="1317718"/>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1D3030EE-66B6-446F-9948-FF02D4F22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32656"/>
            <a:ext cx="1106004" cy="716220"/>
          </a:xfrm>
          <a:prstGeom prst="rect">
            <a:avLst/>
          </a:prstGeom>
        </p:spPr>
      </p:pic>
      <p:pic>
        <p:nvPicPr>
          <p:cNvPr id="9" name="Resim 8">
            <a:extLst>
              <a:ext uri="{FF2B5EF4-FFF2-40B4-BE49-F238E27FC236}">
                <a16:creationId xmlns:a16="http://schemas.microsoft.com/office/drawing/2014/main" id="{1CC764B3-E727-4365-9B1D-003FD4BDF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567972"/>
            <a:ext cx="3528392" cy="1986790"/>
          </a:xfrm>
          <a:prstGeom prst="rect">
            <a:avLst/>
          </a:prstGeom>
        </p:spPr>
      </p:pic>
    </p:spTree>
    <p:extLst>
      <p:ext uri="{BB962C8B-B14F-4D97-AF65-F5344CB8AC3E}">
        <p14:creationId xmlns:p14="http://schemas.microsoft.com/office/powerpoint/2010/main" val="198183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DA9D52-DD2E-4CCD-ADFF-79FB7383D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212038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5D92DB9-973B-4346-9CCF-85E2DC746D87}"/>
              </a:ext>
            </a:extLst>
          </p:cNvPr>
          <p:cNvSpPr/>
          <p:nvPr/>
        </p:nvSpPr>
        <p:spPr>
          <a:xfrm>
            <a:off x="1" y="0"/>
            <a:ext cx="9143999" cy="14127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44000" cy="1412776"/>
          </a:xfrm>
        </p:spPr>
        <p:txBody>
          <a:bodyPr>
            <a:noAutofit/>
          </a:bodyPr>
          <a:lstStyle/>
          <a:p>
            <a:pPr algn="l"/>
            <a:r>
              <a:rPr lang="tr-TR" sz="3600" dirty="0">
                <a:solidFill>
                  <a:prstClr val="black"/>
                </a:solidFill>
              </a:rPr>
              <a:t>  Çocuklarda Temel Yaşam Desteği ve </a:t>
            </a:r>
            <a:br>
              <a:rPr lang="tr-TR" sz="3600" dirty="0">
                <a:solidFill>
                  <a:prstClr val="black"/>
                </a:solidFill>
              </a:rPr>
            </a:br>
            <a:r>
              <a:rPr lang="tr-TR" sz="3600" dirty="0">
                <a:solidFill>
                  <a:prstClr val="black"/>
                </a:solidFill>
              </a:rPr>
              <a:t>  </a:t>
            </a:r>
            <a:r>
              <a:rPr lang="tr-TR" sz="3600" dirty="0" err="1">
                <a:solidFill>
                  <a:prstClr val="black"/>
                </a:solidFill>
              </a:rPr>
              <a:t>OED’nin</a:t>
            </a:r>
            <a:r>
              <a:rPr lang="tr-TR" sz="3600" dirty="0">
                <a:solidFill>
                  <a:prstClr val="black"/>
                </a:solidFill>
              </a:rPr>
              <a:t> Birlikte Uygulanması </a:t>
            </a:r>
            <a:br>
              <a:rPr lang="tr-TR" sz="3200" dirty="0">
                <a:solidFill>
                  <a:prstClr val="black"/>
                </a:solidFill>
              </a:rPr>
            </a:br>
            <a:r>
              <a:rPr lang="tr-TR" sz="3200" dirty="0">
                <a:solidFill>
                  <a:prstClr val="black"/>
                </a:solidFill>
              </a:rPr>
              <a:t>   </a:t>
            </a:r>
            <a:r>
              <a:rPr lang="tr-TR" sz="2800" dirty="0">
                <a:solidFill>
                  <a:prstClr val="black"/>
                </a:solidFill>
              </a:rPr>
              <a:t>Tanımlar</a:t>
            </a:r>
            <a:endParaRPr lang="tr-TR" sz="2800" dirty="0"/>
          </a:p>
        </p:txBody>
      </p:sp>
      <p:sp>
        <p:nvSpPr>
          <p:cNvPr id="4" name="İçerik Yer Tutucusu 2"/>
          <p:cNvSpPr txBox="1">
            <a:spLocks/>
          </p:cNvSpPr>
          <p:nvPr/>
        </p:nvSpPr>
        <p:spPr>
          <a:xfrm>
            <a:off x="107504" y="1484784"/>
            <a:ext cx="9036494" cy="484638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400" b="1" dirty="0">
              <a:solidFill>
                <a:prstClr val="black"/>
              </a:solidFill>
            </a:endParaRPr>
          </a:p>
          <a:p>
            <a:pPr marL="0" indent="0">
              <a:buNone/>
            </a:pPr>
            <a:r>
              <a:rPr lang="tr-TR" sz="2400" b="1" dirty="0">
                <a:solidFill>
                  <a:prstClr val="black"/>
                </a:solidFill>
              </a:rPr>
              <a:t>      </a:t>
            </a:r>
            <a:r>
              <a:rPr lang="en-US" sz="2400" b="1" dirty="0">
                <a:solidFill>
                  <a:prstClr val="black"/>
                </a:solidFill>
              </a:rPr>
              <a:t>• </a:t>
            </a:r>
            <a:r>
              <a:rPr lang="tr-TR" sz="2400" b="1" dirty="0" err="1"/>
              <a:t>Yenidoğan</a:t>
            </a:r>
            <a:r>
              <a:rPr lang="tr-TR" sz="2400" b="1" dirty="0"/>
              <a:t> bebek: </a:t>
            </a:r>
            <a:r>
              <a:rPr lang="tr-TR" sz="2400" dirty="0"/>
              <a:t>Yenidoğmuş-28 gün arasındaki bebek</a:t>
            </a:r>
          </a:p>
          <a:p>
            <a:pPr marL="0" indent="0">
              <a:buNone/>
            </a:pPr>
            <a:r>
              <a:rPr lang="tr-TR" sz="2400" b="1" dirty="0"/>
              <a:t>      </a:t>
            </a:r>
            <a:r>
              <a:rPr lang="en-US" sz="2400" b="1" dirty="0"/>
              <a:t>•</a:t>
            </a:r>
            <a:r>
              <a:rPr lang="tr-TR" sz="2400" b="1" dirty="0"/>
              <a:t> Bebek: </a:t>
            </a:r>
            <a:r>
              <a:rPr lang="tr-TR" sz="2400" dirty="0"/>
              <a:t>29 gun-1 yaş arasındaki bebek</a:t>
            </a:r>
          </a:p>
          <a:p>
            <a:pPr marL="0" indent="0">
              <a:buNone/>
            </a:pPr>
            <a:r>
              <a:rPr lang="tr-TR" sz="2400" b="1" dirty="0"/>
              <a:t>      </a:t>
            </a:r>
            <a:r>
              <a:rPr lang="en-US" sz="2400" b="1" dirty="0"/>
              <a:t>• </a:t>
            </a:r>
            <a:r>
              <a:rPr lang="tr-TR" sz="2400" b="1" dirty="0"/>
              <a:t>Çocuk: </a:t>
            </a:r>
            <a:r>
              <a:rPr lang="tr-TR" sz="2400" dirty="0"/>
              <a:t>1 yaş-ergenlik donemi arası çocuk</a:t>
            </a:r>
          </a:p>
          <a:p>
            <a:pPr marL="0" indent="0">
              <a:buNone/>
            </a:pPr>
            <a:r>
              <a:rPr lang="tr-TR" sz="2400" b="1" dirty="0"/>
              <a:t>      </a:t>
            </a:r>
            <a:r>
              <a:rPr lang="en-US" sz="2400" b="1" dirty="0"/>
              <a:t>•</a:t>
            </a:r>
            <a:r>
              <a:rPr lang="tr-TR" sz="2400" b="1" dirty="0"/>
              <a:t> Ergenlikteki çocuk: </a:t>
            </a:r>
            <a:r>
              <a:rPr lang="tr-TR" sz="2400" dirty="0"/>
              <a:t>Kızlarda meme gelişimi, erkeklerde koltuk   </a:t>
            </a:r>
          </a:p>
          <a:p>
            <a:pPr marL="0" indent="0">
              <a:buNone/>
            </a:pPr>
            <a:r>
              <a:rPr lang="tr-TR" sz="2400" dirty="0"/>
              <a:t>      altı  kıllanması olan çocuk</a:t>
            </a:r>
          </a:p>
          <a:p>
            <a:pPr marL="0" indent="0">
              <a:buNone/>
            </a:pPr>
            <a:r>
              <a:rPr lang="tr-TR" sz="2400" b="1" dirty="0"/>
              <a:t>      </a:t>
            </a:r>
            <a:r>
              <a:rPr lang="en-US" sz="2400" b="1" dirty="0"/>
              <a:t>•</a:t>
            </a:r>
            <a:r>
              <a:rPr lang="tr-TR" sz="2400" b="1" dirty="0"/>
              <a:t> Erişkin: </a:t>
            </a:r>
            <a:r>
              <a:rPr lang="tr-TR" sz="2400" dirty="0"/>
              <a:t>Ergenlik bulguları olan ve sonrası yaş grubu</a:t>
            </a:r>
          </a:p>
        </p:txBody>
      </p:sp>
      <p:pic>
        <p:nvPicPr>
          <p:cNvPr id="6" name="Resim 5">
            <a:extLst>
              <a:ext uri="{FF2B5EF4-FFF2-40B4-BE49-F238E27FC236}">
                <a16:creationId xmlns:a16="http://schemas.microsoft.com/office/drawing/2014/main" id="{0DD3B9C7-DACC-43AF-BFB7-F96AA7669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6924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0830424-DA8F-4672-BA81-94016B8F7FE4}"/>
              </a:ext>
            </a:extLst>
          </p:cNvPr>
          <p:cNvSpPr/>
          <p:nvPr/>
        </p:nvSpPr>
        <p:spPr>
          <a:xfrm>
            <a:off x="-1" y="111130"/>
            <a:ext cx="9121613" cy="10856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23528" y="1209823"/>
            <a:ext cx="8064896" cy="3168353"/>
          </a:xfrm>
          <a:prstGeom prst="rect">
            <a:avLst/>
          </a:prstGeom>
          <a:solidFill>
            <a:schemeClr val="bg1"/>
          </a:solidFill>
          <a:ln>
            <a:solidFill>
              <a:schemeClr val="bg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tr-TR" sz="2400" dirty="0"/>
          </a:p>
          <a:p>
            <a:pPr marL="0" lvl="0" indent="0" algn="just">
              <a:spcBef>
                <a:spcPts val="0"/>
              </a:spcBef>
              <a:buNone/>
            </a:pPr>
            <a:endParaRPr lang="tr-TR" sz="1700" b="1" dirty="0">
              <a:solidFill>
                <a:prstClr val="black"/>
              </a:solidFill>
            </a:endParaRPr>
          </a:p>
          <a:p>
            <a:pPr marL="0" lvl="0" indent="0" algn="just">
              <a:spcBef>
                <a:spcPts val="0"/>
              </a:spcBef>
              <a:buNone/>
            </a:pPr>
            <a:r>
              <a:rPr lang="tr-TR" sz="2600" b="1" dirty="0">
                <a:solidFill>
                  <a:prstClr val="black"/>
                </a:solidFill>
              </a:rPr>
              <a:t>1-</a:t>
            </a:r>
            <a:r>
              <a:rPr lang="tr-TR" sz="2600" dirty="0">
                <a:solidFill>
                  <a:prstClr val="black"/>
                </a:solidFill>
              </a:rPr>
              <a:t> Önce Hasta/yaralı ve kendi güvenliğini sağlar.</a:t>
            </a:r>
          </a:p>
          <a:p>
            <a:pPr marL="0" lvl="0" indent="0" algn="just">
              <a:spcBef>
                <a:spcPts val="0"/>
              </a:spcBef>
              <a:buNone/>
            </a:pPr>
            <a:endParaRPr lang="tr-TR" sz="2600" dirty="0">
              <a:solidFill>
                <a:prstClr val="black"/>
              </a:solidFill>
            </a:endParaRPr>
          </a:p>
          <a:p>
            <a:pPr marL="0" lvl="0" indent="0" algn="just">
              <a:spcBef>
                <a:spcPts val="0"/>
              </a:spcBef>
              <a:buNone/>
            </a:pPr>
            <a:r>
              <a:rPr lang="tr-TR" sz="2600" b="1" dirty="0">
                <a:solidFill>
                  <a:prstClr val="black"/>
                </a:solidFill>
              </a:rPr>
              <a:t>2-</a:t>
            </a:r>
            <a:r>
              <a:rPr lang="tr-TR" sz="2600" dirty="0">
                <a:solidFill>
                  <a:prstClr val="black"/>
                </a:solidFill>
              </a:rPr>
              <a:t> Gerekli ve mümkünse uygulama başlamadan önce çocuğu güvenli bir alana taşır.</a:t>
            </a:r>
          </a:p>
          <a:p>
            <a:pPr marL="0" lvl="0" indent="0">
              <a:buNone/>
            </a:pPr>
            <a:endParaRPr lang="tr-TR" sz="2600" dirty="0"/>
          </a:p>
          <a:p>
            <a:pPr marL="0" lvl="0" indent="0">
              <a:buNone/>
            </a:pPr>
            <a:r>
              <a:rPr lang="tr-TR" sz="2600" b="1" dirty="0"/>
              <a:t>3-</a:t>
            </a:r>
            <a:r>
              <a:rPr lang="tr-TR" sz="2600" dirty="0"/>
              <a:t> Çocuklarda omuzlara hafifçe dokunup yüksek sesle “iyi misiniz?” diye sorarak yanıtlı (bilinci) kontrol eder.</a:t>
            </a:r>
          </a:p>
          <a:p>
            <a:pPr marL="0" lvl="0" indent="0" algn="just">
              <a:buNone/>
            </a:pPr>
            <a:r>
              <a:rPr lang="tr-TR" sz="2400" dirty="0"/>
              <a:t> </a:t>
            </a:r>
          </a:p>
        </p:txBody>
      </p:sp>
      <p:sp>
        <p:nvSpPr>
          <p:cNvPr id="5" name="Başlık 1"/>
          <p:cNvSpPr>
            <a:spLocks noGrp="1"/>
          </p:cNvSpPr>
          <p:nvPr>
            <p:ph type="title"/>
          </p:nvPr>
        </p:nvSpPr>
        <p:spPr>
          <a:xfrm>
            <a:off x="-1" y="0"/>
            <a:ext cx="9144001" cy="1340767"/>
          </a:xfrm>
          <a:solidFill>
            <a:schemeClr val="accent1">
              <a:lumMod val="20000"/>
              <a:lumOff val="80000"/>
            </a:schemeClr>
          </a:solidFill>
        </p:spPr>
        <p:txBody>
          <a:bodyPr>
            <a:noAutofit/>
          </a:bodyPr>
          <a:lstStyle/>
          <a:p>
            <a:pPr lvl="2" algn="l" rtl="0">
              <a:spcBef>
                <a:spcPct val="0"/>
              </a:spcBef>
            </a:pPr>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420690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D9597D72-306E-4F42-9608-090BB8861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44147"/>
            <a:ext cx="982238" cy="636072"/>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130" y="4245636"/>
            <a:ext cx="3199933" cy="2279708"/>
          </a:xfrm>
          <a:prstGeom prst="rect">
            <a:avLst/>
          </a:prstGeom>
        </p:spPr>
      </p:pic>
    </p:spTree>
    <p:extLst>
      <p:ext uri="{BB962C8B-B14F-4D97-AF65-F5344CB8AC3E}">
        <p14:creationId xmlns:p14="http://schemas.microsoft.com/office/powerpoint/2010/main" val="135000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73DDBAEE-42DB-498E-93D1-C0E3F2581005}"/>
              </a:ext>
            </a:extLst>
          </p:cNvPr>
          <p:cNvSpPr/>
          <p:nvPr/>
        </p:nvSpPr>
        <p:spPr>
          <a:xfrm>
            <a:off x="35495" y="214860"/>
            <a:ext cx="9099871" cy="9098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484784"/>
            <a:ext cx="8964488" cy="496855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endParaRPr lang="tr-TR" sz="1400" b="1" dirty="0"/>
          </a:p>
          <a:p>
            <a:pPr marL="0" lvl="0" indent="0" algn="just">
              <a:buNone/>
            </a:pPr>
            <a:r>
              <a:rPr lang="tr-TR" sz="2400" b="1" dirty="0"/>
              <a:t>4- a) Çocuk yanıtlı (bilinci yerinde) ise;</a:t>
            </a:r>
          </a:p>
          <a:p>
            <a:pPr marL="0" lvl="0" indent="0" algn="just">
              <a:buNone/>
            </a:pPr>
            <a:endParaRPr lang="tr-TR" sz="2000" dirty="0"/>
          </a:p>
          <a:p>
            <a:pPr algn="just"/>
            <a:r>
              <a:rPr lang="tr-TR" sz="2200" dirty="0"/>
              <a:t>Çocuğun bilinci açık, konuşabiliyor ve hareket edebiliyorsa 112 acil yardım numarasını arar veya aratır.</a:t>
            </a:r>
          </a:p>
          <a:p>
            <a:pPr lvl="0" algn="just"/>
            <a:r>
              <a:rPr lang="tr-TR" sz="2200" dirty="0"/>
              <a:t>Arama sırasında telefonun hoparlörünü açarak telefondaki sağlık görevlisinin direktiflerini dinler.</a:t>
            </a:r>
          </a:p>
          <a:p>
            <a:pPr lvl="0" algn="just"/>
            <a:r>
              <a:rPr lang="tr-TR" sz="2200" dirty="0"/>
              <a:t>Çocuğun yanına diz çöker.</a:t>
            </a:r>
          </a:p>
          <a:p>
            <a:pPr lvl="0" algn="just"/>
            <a:r>
              <a:rPr lang="tr-TR" sz="2200" dirty="0"/>
              <a:t>Çocuğun boyun ve göğsünü saran sıkı giysileri gevşetir.</a:t>
            </a:r>
          </a:p>
          <a:p>
            <a:pPr lvl="0" algn="just"/>
            <a:r>
              <a:rPr lang="tr-TR" sz="2200" dirty="0"/>
              <a:t>Sağlık ekibi gelinceye kadar tehlike yaratmadığı müddetçe çocuğu bulunduğu pozisyonda bırakır ve düzenli aralıkla kontrol eder.</a:t>
            </a:r>
          </a:p>
        </p:txBody>
      </p:sp>
      <p:sp>
        <p:nvSpPr>
          <p:cNvPr id="5" name="Başlık 1"/>
          <p:cNvSpPr>
            <a:spLocks noGrp="1"/>
          </p:cNvSpPr>
          <p:nvPr>
            <p:ph type="title"/>
          </p:nvPr>
        </p:nvSpPr>
        <p:spPr>
          <a:xfrm>
            <a:off x="0" y="0"/>
            <a:ext cx="9144000" cy="1340768"/>
          </a:xfrm>
          <a:solidFill>
            <a:schemeClr val="accent1">
              <a:lumMod val="20000"/>
              <a:lumOff val="80000"/>
            </a:schemeClr>
          </a:solidFill>
        </p:spPr>
        <p:txBody>
          <a:bodyPr>
            <a:noAutofit/>
          </a:bodyPr>
          <a:lstStyle/>
          <a:p>
            <a:pPr lvl="2" algn="l" rtl="0">
              <a:spcBef>
                <a:spcPct val="0"/>
              </a:spcBef>
            </a:pPr>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8" name="Resim 7">
            <a:extLst>
              <a:ext uri="{FF2B5EF4-FFF2-40B4-BE49-F238E27FC236}">
                <a16:creationId xmlns:a16="http://schemas.microsoft.com/office/drawing/2014/main" id="{C360CFDD-596D-40C5-AFCE-AA26365558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9406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7AD0E0-A645-480F-A1CD-E9A4384829DC}"/>
              </a:ext>
            </a:extLst>
          </p:cNvPr>
          <p:cNvSpPr/>
          <p:nvPr/>
        </p:nvSpPr>
        <p:spPr>
          <a:xfrm>
            <a:off x="13753" y="118498"/>
            <a:ext cx="9121613" cy="1066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43507" y="1571579"/>
            <a:ext cx="8856984" cy="5167923"/>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4-b) Çocuk yanıtsız (bilinci yerinde değil) ise;</a:t>
            </a:r>
          </a:p>
          <a:p>
            <a:pPr marL="0" lvl="0" indent="0" algn="just">
              <a:buNone/>
            </a:pPr>
            <a:r>
              <a:rPr lang="tr-TR" sz="2400" b="1" u="sng" dirty="0"/>
              <a:t>İlkyardımcı tek başına ise;</a:t>
            </a:r>
            <a:endParaRPr lang="tr-TR" sz="2400" b="1" dirty="0"/>
          </a:p>
          <a:p>
            <a:pPr lvl="0" algn="just"/>
            <a:r>
              <a:rPr lang="tr-TR" sz="2400" dirty="0"/>
              <a:t>Hemen etrafına seslenir ve yardım ister.</a:t>
            </a:r>
          </a:p>
          <a:p>
            <a:pPr lvl="0" algn="just"/>
            <a:r>
              <a:rPr lang="tr-TR" sz="2400" dirty="0"/>
              <a:t>Yardım çağrısına karşılık veren birisi olursa 112 acil yardım numarasını aramasını ve OED cihazını getirmesini ister.</a:t>
            </a:r>
          </a:p>
          <a:p>
            <a:pPr lvl="0" algn="just"/>
            <a:r>
              <a:rPr lang="tr-TR" sz="2400" dirty="0"/>
              <a:t>Yardım çağrısına karşılık veren birisi yoksa 112 acil yardım numarasını kendisi arar.</a:t>
            </a:r>
          </a:p>
          <a:p>
            <a:pPr algn="just"/>
            <a:r>
              <a:rPr lang="tr-TR" sz="2400" dirty="0"/>
              <a:t>Arama sırasında telefonun hoparlörünü açar ve telefondaki sağlık görevlisinin direktiflerini dinler. </a:t>
            </a:r>
          </a:p>
        </p:txBody>
      </p:sp>
      <p:sp>
        <p:nvSpPr>
          <p:cNvPr id="5" name="Başlık 1"/>
          <p:cNvSpPr>
            <a:spLocks noGrp="1"/>
          </p:cNvSpPr>
          <p:nvPr>
            <p:ph type="title"/>
          </p:nvPr>
        </p:nvSpPr>
        <p:spPr>
          <a:xfrm>
            <a:off x="0" y="0"/>
            <a:ext cx="9143999" cy="1268760"/>
          </a:xfrm>
          <a:solidFill>
            <a:schemeClr val="accent1">
              <a:lumMod val="20000"/>
              <a:lumOff val="80000"/>
            </a:schemeClr>
          </a:solidFill>
        </p:spPr>
        <p:txBody>
          <a:bodyPr>
            <a:normAutofit/>
          </a:bodyPr>
          <a:lstStyle/>
          <a:p>
            <a:pPr lvl="2" algn="l" rtl="0">
              <a:spcBef>
                <a:spcPct val="0"/>
              </a:spcBef>
            </a:pPr>
            <a:r>
              <a:rPr lang="tr-TR" sz="2800" b="1" kern="1200" dirty="0">
                <a:solidFill>
                  <a:prstClr val="black"/>
                </a:solidFill>
                <a:latin typeface="Calibri"/>
                <a:ea typeface="+mj-ea"/>
                <a:cs typeface="+mj-cs"/>
              </a:rPr>
              <a:t>  </a:t>
            </a:r>
            <a:r>
              <a:rPr lang="tr-TR" sz="3600" kern="1200" dirty="0">
                <a:solidFill>
                  <a:prstClr val="black"/>
                </a:solidFill>
                <a:latin typeface="Calibri"/>
                <a:ea typeface="+mj-ea"/>
                <a:cs typeface="+mj-cs"/>
              </a:rPr>
              <a:t>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EDF8E685-D0A0-4125-9F85-E8EEE7370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8255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AE9EC48-883B-44FF-A8EE-8BCCA871BF08}"/>
              </a:ext>
            </a:extLst>
          </p:cNvPr>
          <p:cNvSpPr/>
          <p:nvPr/>
        </p:nvSpPr>
        <p:spPr>
          <a:xfrm>
            <a:off x="13753" y="188640"/>
            <a:ext cx="9121613" cy="9959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38310" y="2276872"/>
            <a:ext cx="8064896" cy="4968552"/>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4-b) Çocuk yanıtsız (bilinci yerinde değil) ise;</a:t>
            </a:r>
            <a:endParaRPr lang="tr-TR" sz="2000" b="1" dirty="0"/>
          </a:p>
          <a:p>
            <a:pPr marL="0" lvl="0" indent="0" algn="just">
              <a:buNone/>
            </a:pPr>
            <a:r>
              <a:rPr lang="tr-TR" sz="2400" b="1" u="sng" dirty="0"/>
              <a:t>İki veya daha fazla ilk yardımcı varsa;</a:t>
            </a:r>
            <a:endParaRPr lang="tr-TR" sz="2400" b="1" dirty="0"/>
          </a:p>
          <a:p>
            <a:pPr marL="457200" lvl="1" indent="0" algn="just">
              <a:buNone/>
            </a:pPr>
            <a:endParaRPr lang="tr-TR" sz="2000" dirty="0"/>
          </a:p>
          <a:p>
            <a:pPr lvl="0" algn="just"/>
            <a:r>
              <a:rPr lang="tr-TR" sz="2400" dirty="0"/>
              <a:t>İlk yardımcılardan biri çocuğa yardım eder, ikincisi 112 acil yardım numarasını arar ve OED cihazını getirir.</a:t>
            </a:r>
          </a:p>
        </p:txBody>
      </p:sp>
      <p:sp>
        <p:nvSpPr>
          <p:cNvPr id="5" name="Başlık 1"/>
          <p:cNvSpPr>
            <a:spLocks noGrp="1"/>
          </p:cNvSpPr>
          <p:nvPr>
            <p:ph type="title"/>
          </p:nvPr>
        </p:nvSpPr>
        <p:spPr>
          <a:xfrm>
            <a:off x="8634" y="0"/>
            <a:ext cx="9135366" cy="1268760"/>
          </a:xfrm>
          <a:solidFill>
            <a:schemeClr val="accent1">
              <a:lumMod val="20000"/>
              <a:lumOff val="80000"/>
            </a:schemeClr>
          </a:solidFill>
        </p:spPr>
        <p:txBody>
          <a:bodyPr>
            <a:normAutofit/>
          </a:bodyPr>
          <a:lstStyle/>
          <a:p>
            <a:pPr lvl="2" algn="l" rtl="0">
              <a:spcBef>
                <a:spcPct val="0"/>
              </a:spcBef>
            </a:pPr>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81454846-9174-4DEB-84DF-F635992A2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577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E1AAA1-97C3-4C1A-B0C2-FA51C4EAA4A9}"/>
              </a:ext>
            </a:extLst>
          </p:cNvPr>
          <p:cNvSpPr/>
          <p:nvPr/>
        </p:nvSpPr>
        <p:spPr>
          <a:xfrm>
            <a:off x="13753" y="0"/>
            <a:ext cx="9121613" cy="1196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78651" y="1556792"/>
            <a:ext cx="6005518" cy="5040560"/>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07000"/>
              </a:lnSpc>
              <a:spcAft>
                <a:spcPts val="800"/>
              </a:spcAft>
              <a:buNone/>
            </a:pPr>
            <a:r>
              <a:rPr lang="tr-TR" sz="2400" b="1" dirty="0">
                <a:ea typeface="Calibri" panose="020F0502020204030204" pitchFamily="34" charset="0"/>
                <a:cs typeface="Times New Roman" panose="02020603050405020304" pitchFamily="18" charset="0"/>
              </a:rPr>
              <a:t>5- Havayolu ve solunumun değerlendirilmesi;</a:t>
            </a:r>
          </a:p>
          <a:p>
            <a:pPr algn="just"/>
            <a:r>
              <a:rPr lang="tr-TR" sz="2400" dirty="0"/>
              <a:t>Çocuğun ağız içini kontrol eder.</a:t>
            </a:r>
            <a:endParaRPr lang="tr-TR" sz="2000" dirty="0"/>
          </a:p>
          <a:p>
            <a:pPr algn="just"/>
            <a:r>
              <a:rPr lang="tr-TR" sz="2000" dirty="0"/>
              <a:t> “</a:t>
            </a:r>
            <a:r>
              <a:rPr lang="tr-TR" sz="2400" dirty="0"/>
              <a:t>Görünen” yabancı cisim var ve çıkarabileceğinden eminse çıkartır (yiyecek parçası gibi).Yabancı cismi görmüyorsa elini </a:t>
            </a:r>
            <a:r>
              <a:rPr lang="tr-TR" sz="2400" dirty="0" err="1"/>
              <a:t>körlemesine</a:t>
            </a:r>
            <a:r>
              <a:rPr lang="tr-TR" sz="2400" dirty="0"/>
              <a:t> çocuğun ağız içine sokmaz.</a:t>
            </a:r>
          </a:p>
          <a:p>
            <a:pPr algn="just"/>
            <a:r>
              <a:rPr lang="tr-TR" sz="2400" dirty="0"/>
              <a:t>Hava yolu açıklığını sağlar. Aynı anda “10 saniye” süreyi aşmayacak şekilde solunum kontrolü yapar.</a:t>
            </a:r>
          </a:p>
          <a:p>
            <a:pPr algn="just"/>
            <a:r>
              <a:rPr lang="tr-TR" sz="2400" dirty="0"/>
              <a:t>Solunum kontrolü için çocuğun nefes alıp almadığını ve göğüs kafesinin hareket edip etmediğini kontrol eder</a:t>
            </a:r>
            <a:r>
              <a:rPr lang="tr-TR" sz="2000" dirty="0"/>
              <a:t>.</a:t>
            </a:r>
          </a:p>
          <a:p>
            <a:pPr marL="0" indent="0">
              <a:buNone/>
            </a:pPr>
            <a:endParaRPr lang="tr-TR" sz="2400" dirty="0"/>
          </a:p>
        </p:txBody>
      </p:sp>
      <p:sp>
        <p:nvSpPr>
          <p:cNvPr id="5" name="Başlık 1"/>
          <p:cNvSpPr>
            <a:spLocks noGrp="1"/>
          </p:cNvSpPr>
          <p:nvPr>
            <p:ph type="title"/>
          </p:nvPr>
        </p:nvSpPr>
        <p:spPr>
          <a:xfrm>
            <a:off x="0" y="0"/>
            <a:ext cx="9144000" cy="1412776"/>
          </a:xfrm>
          <a:solidFill>
            <a:schemeClr val="accent1">
              <a:lumMod val="20000"/>
              <a:lumOff val="80000"/>
            </a:schemeClr>
          </a:solidFill>
        </p:spPr>
        <p:txBody>
          <a:bodyPr>
            <a:noAutofit/>
          </a:bodyPr>
          <a:lstStyle/>
          <a:p>
            <a:pPr lvl="2" algn="l" rtl="0">
              <a:spcBef>
                <a:spcPct val="0"/>
              </a:spcBef>
            </a:pPr>
            <a:r>
              <a:rPr lang="tr-TR" sz="3600" kern="1200" dirty="0">
                <a:solidFill>
                  <a:prstClr val="black"/>
                </a:solidFill>
                <a:latin typeface="Calibri"/>
                <a:ea typeface="+mj-ea"/>
                <a:cs typeface="+mj-cs"/>
              </a:rPr>
              <a:t>  Çocuklarda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8ACB1D52-E949-456D-83EC-3F41088EF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87366"/>
            <a:ext cx="965090" cy="624968"/>
          </a:xfrm>
          <a:prstGeom prst="rect">
            <a:avLst/>
          </a:prstGeom>
        </p:spPr>
      </p:pic>
      <p:pic>
        <p:nvPicPr>
          <p:cNvPr id="3" name="Resim 2"/>
          <p:cNvPicPr>
            <a:picLocks noChangeAspect="1"/>
          </p:cNvPicPr>
          <p:nvPr/>
        </p:nvPicPr>
        <p:blipFill>
          <a:blip r:embed="rId3"/>
          <a:stretch>
            <a:fillRect/>
          </a:stretch>
        </p:blipFill>
        <p:spPr>
          <a:xfrm>
            <a:off x="6179597" y="2394607"/>
            <a:ext cx="2964403" cy="2807210"/>
          </a:xfrm>
          <a:prstGeom prst="rect">
            <a:avLst/>
          </a:prstGeom>
        </p:spPr>
      </p:pic>
    </p:spTree>
    <p:extLst>
      <p:ext uri="{BB962C8B-B14F-4D97-AF65-F5344CB8AC3E}">
        <p14:creationId xmlns:p14="http://schemas.microsoft.com/office/powerpoint/2010/main" val="399600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C45717B7-031F-4719-B5C9-49195D742DA8}"/>
              </a:ext>
            </a:extLst>
          </p:cNvPr>
          <p:cNvSpPr/>
          <p:nvPr/>
        </p:nvSpPr>
        <p:spPr>
          <a:xfrm>
            <a:off x="1" y="0"/>
            <a:ext cx="9144000" cy="11846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80790" y="1851219"/>
            <a:ext cx="4968553" cy="5040560"/>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Solunum varsa;</a:t>
            </a:r>
          </a:p>
          <a:p>
            <a:pPr marL="0" indent="0" algn="just">
              <a:buNone/>
            </a:pPr>
            <a:r>
              <a:rPr lang="tr-TR" sz="2400" dirty="0"/>
              <a:t>Çocuğu derlenme pozisyonuna getirir ve 112 acil yardım numarası hala aranmamışsa arar ya da aratır.</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r>
              <a:rPr lang="tr-TR" sz="2400" dirty="0"/>
              <a:t> </a:t>
            </a:r>
          </a:p>
          <a:p>
            <a:pPr marL="0" indent="0">
              <a:buNone/>
            </a:pPr>
            <a:r>
              <a:rPr lang="tr-TR" sz="2400" b="1" dirty="0"/>
              <a:t>Solunum yoksa;  Temel Yaşam Desteğine başlanır.</a:t>
            </a:r>
            <a:endParaRPr lang="tr-TR" sz="2400" dirty="0"/>
          </a:p>
        </p:txBody>
      </p:sp>
      <p:pic>
        <p:nvPicPr>
          <p:cNvPr id="8" name="Resim 7">
            <a:extLst>
              <a:ext uri="{FF2B5EF4-FFF2-40B4-BE49-F238E27FC236}">
                <a16:creationId xmlns:a16="http://schemas.microsoft.com/office/drawing/2014/main" id="{D9A0DBE1-316A-4C8D-8F32-D2B47D69D7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102" y="367778"/>
            <a:ext cx="920995" cy="596413"/>
          </a:xfrm>
          <a:prstGeom prst="rect">
            <a:avLst/>
          </a:prstGeom>
        </p:spPr>
      </p:pic>
      <p:sp>
        <p:nvSpPr>
          <p:cNvPr id="3" name="Sağ Ayraç 2"/>
          <p:cNvSpPr/>
          <p:nvPr/>
        </p:nvSpPr>
        <p:spPr>
          <a:xfrm>
            <a:off x="4485433" y="4653136"/>
            <a:ext cx="1224136"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5" name="Sağ Ayraç 4"/>
          <p:cNvSpPr/>
          <p:nvPr/>
        </p:nvSpPr>
        <p:spPr>
          <a:xfrm>
            <a:off x="4574559" y="2021690"/>
            <a:ext cx="1149569" cy="12632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5724129" y="4105788"/>
            <a:ext cx="2757471" cy="2340676"/>
          </a:xfrm>
          <a:prstGeom prst="rect">
            <a:avLst/>
          </a:prstGeom>
        </p:spPr>
      </p:pic>
      <p:pic>
        <p:nvPicPr>
          <p:cNvPr id="11" name="Resim 10">
            <a:extLst>
              <a:ext uri="{FF2B5EF4-FFF2-40B4-BE49-F238E27FC236}">
                <a16:creationId xmlns:a16="http://schemas.microsoft.com/office/drawing/2014/main" id="{6A11D25C-B57D-4316-8632-BD5AE0432B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9569" y="1873717"/>
            <a:ext cx="2772031" cy="1890210"/>
          </a:xfrm>
          <a:prstGeom prst="rect">
            <a:avLst/>
          </a:prstGeom>
        </p:spPr>
      </p:pic>
      <p:sp>
        <p:nvSpPr>
          <p:cNvPr id="9" name="Unvan 8">
            <a:extLst>
              <a:ext uri="{FF2B5EF4-FFF2-40B4-BE49-F238E27FC236}">
                <a16:creationId xmlns:a16="http://schemas.microsoft.com/office/drawing/2014/main" id="{3683D0FE-C2A8-4BDC-B46C-E12B3CD3A44E}"/>
              </a:ext>
            </a:extLst>
          </p:cNvPr>
          <p:cNvSpPr>
            <a:spLocks noGrp="1"/>
          </p:cNvSpPr>
          <p:nvPr>
            <p:ph type="title"/>
          </p:nvPr>
        </p:nvSpPr>
        <p:spPr>
          <a:xfrm>
            <a:off x="8634" y="0"/>
            <a:ext cx="9121613" cy="1236474"/>
          </a:xfrm>
        </p:spPr>
        <p:txBody>
          <a:bodyPr>
            <a:noAutofit/>
          </a:bodyPr>
          <a:lstStyle/>
          <a:p>
            <a:pPr algn="l"/>
            <a:r>
              <a:rPr lang="tr-TR" sz="3600" dirty="0">
                <a:solidFill>
                  <a:prstClr val="black"/>
                </a:solidFill>
              </a:rPr>
              <a:t>  Çocuklarda Temel Yaşam Desteği ve </a:t>
            </a:r>
            <a:br>
              <a:rPr lang="tr-TR" sz="3600" dirty="0">
                <a:solidFill>
                  <a:prstClr val="black"/>
                </a:solidFill>
              </a:rPr>
            </a:br>
            <a:r>
              <a:rPr lang="tr-TR" sz="3600" dirty="0">
                <a:solidFill>
                  <a:prstClr val="black"/>
                </a:solidFill>
              </a:rPr>
              <a:t>  </a:t>
            </a:r>
            <a:r>
              <a:rPr lang="tr-TR" sz="3600" dirty="0" err="1">
                <a:solidFill>
                  <a:prstClr val="black"/>
                </a:solidFill>
              </a:rPr>
              <a:t>OED’nin</a:t>
            </a:r>
            <a:r>
              <a:rPr lang="tr-TR" sz="3600" dirty="0">
                <a:solidFill>
                  <a:prstClr val="black"/>
                </a:solidFill>
              </a:rPr>
              <a:t> Birlikte Uygulanması</a:t>
            </a:r>
            <a:endParaRPr lang="tr-TR" sz="3600" dirty="0"/>
          </a:p>
        </p:txBody>
      </p:sp>
    </p:spTree>
    <p:extLst>
      <p:ext uri="{BB962C8B-B14F-4D97-AF65-F5344CB8AC3E}">
        <p14:creationId xmlns:p14="http://schemas.microsoft.com/office/powerpoint/2010/main" val="213802061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3523</TotalTime>
  <Words>1673</Words>
  <Application>Microsoft Office PowerPoint</Application>
  <PresentationFormat>Ekran Gösterisi (4:3)</PresentationFormat>
  <Paragraphs>160</Paragraphs>
  <Slides>26</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Times New Roman</vt:lpstr>
      <vt:lpstr>Ofis Teması</vt:lpstr>
      <vt:lpstr>      Çocuklarda Temel Yaşam Desteği ve  OED’nin Birlikte Uygulanması  Genel Bilgiler     </vt:lpstr>
      <vt:lpstr>      Çocuklarda Temel Yaşam Desteği ve  OED’nin Birlikte Uygulanması  Genel Bilgiler     </vt:lpstr>
      <vt:lpstr>  Çocuklarda Temel Yaşam Desteği ve    OED’nin Birlikte Uygulanması     Tanımlar</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vt:lpstr>
      <vt:lpstr>    Çocuklarda Temel Yaşam Desteği ve    OED’nin Birlikte Uygulanması </vt:lpstr>
      <vt:lpstr>   Çocuklarda Temel Yaşam Desteği ve    OED’nin Birlikte Uygulanması </vt:lpstr>
      <vt:lpstr> Çocuklarda Temel Yaşam Desteği ve   OED’nin Birlikte Uygulanması</vt:lpstr>
      <vt:lpstr>    Çocuklarda Temel Yaşam Desteği ve   OED’nin Birlikte Uygulanması   </vt:lpstr>
      <vt:lpstr> Çocuklarda Temel Yaşam Desteği ve   OED’nin Birlikte Uygulanması</vt:lpstr>
      <vt:lpstr> Çocuklarda Temel Yaşam Desteği ve   OED’nin Birlikte Uygulanması</vt:lpstr>
      <vt:lpstr>Çocuklarda Temel Yaşam Desteği ve  OED’nin Birlikte Uygulanması</vt:lpstr>
      <vt:lpstr> Çocuklarda Temel Yaşam Desteği ve   OED’nin Birlikte Uygulanması</vt:lpstr>
      <vt:lpstr> Çocuklarda Temel Yaşam Desteği ve   OED’nin Birlikte Uygulanması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Murat ÖZKAN</cp:lastModifiedBy>
  <cp:revision>383</cp:revision>
  <dcterms:created xsi:type="dcterms:W3CDTF">2020-12-16T20:56:57Z</dcterms:created>
  <dcterms:modified xsi:type="dcterms:W3CDTF">2026-04-25T10:53:08Z</dcterms:modified>
</cp:coreProperties>
</file>