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9" r:id="rId2"/>
    <p:sldId id="317" r:id="rId3"/>
    <p:sldId id="342" r:id="rId4"/>
    <p:sldId id="343" r:id="rId5"/>
    <p:sldId id="344" r:id="rId6"/>
    <p:sldId id="323" r:id="rId7"/>
    <p:sldId id="420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8" autoAdjust="0"/>
    <p:restoredTop sz="94660"/>
  </p:normalViewPr>
  <p:slideViewPr>
    <p:cSldViewPr>
      <p:cViewPr varScale="1">
        <p:scale>
          <a:sx n="60" d="100"/>
          <a:sy n="60" d="100"/>
        </p:scale>
        <p:origin x="123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DDC77-4531-400F-9705-075FD2642C75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96B34-6A6A-4EDF-9680-5C37B8EE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5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32723A58-30B1-42B5-9CEA-E8331356F161}"/>
              </a:ext>
            </a:extLst>
          </p:cNvPr>
          <p:cNvSpPr/>
          <p:nvPr/>
        </p:nvSpPr>
        <p:spPr>
          <a:xfrm>
            <a:off x="8635" y="274638"/>
            <a:ext cx="9126732" cy="92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8634" y="0"/>
            <a:ext cx="9135366" cy="11967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Erişkinlerde Temel Yaşam Desteği ve </a:t>
            </a:r>
            <a:br>
              <a:rPr lang="tr-TR" sz="3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OED’nin</a:t>
            </a:r>
            <a:r>
              <a:rPr lang="tr-TR" sz="3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Birlikte Uygulanması</a:t>
            </a:r>
            <a:endParaRPr lang="tr-TR" sz="3600" i="1" dirty="0">
              <a:cs typeface="Calibri" panose="020F050202020403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33E84EC-D717-4C82-B61E-9BCD5AD80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CD6669C-59C0-4730-A135-2731AAB05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9" y="1556792"/>
            <a:ext cx="8676964" cy="506173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2587738-3E7F-4A29-8AF3-DAADA1E32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649" y="1196752"/>
            <a:ext cx="4896544" cy="3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7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BA026EB0-42B3-46A8-8FF2-C834D3B2F9C9}"/>
              </a:ext>
            </a:extLst>
          </p:cNvPr>
          <p:cNvSpPr/>
          <p:nvPr/>
        </p:nvSpPr>
        <p:spPr>
          <a:xfrm>
            <a:off x="13753" y="274638"/>
            <a:ext cx="9121613" cy="804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79512" y="1484784"/>
            <a:ext cx="5760640" cy="48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r-TR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8- Otomatik </a:t>
            </a:r>
            <a:r>
              <a:rPr lang="tr-TR" sz="24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Eksternal</a:t>
            </a:r>
            <a:r>
              <a:rPr lang="tr-TR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Defibrilatör</a:t>
            </a:r>
            <a:r>
              <a:rPr lang="tr-TR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(OED) ulaşıldığında</a:t>
            </a:r>
            <a:r>
              <a:rPr lang="tr-TR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tr-TR" sz="2400" dirty="0"/>
          </a:p>
          <a:p>
            <a:pPr lvl="0" algn="just"/>
            <a:r>
              <a:rPr lang="tr-TR" sz="2400" dirty="0" err="1"/>
              <a:t>OED’yi</a:t>
            </a:r>
            <a:r>
              <a:rPr lang="tr-TR" sz="2400" dirty="0"/>
              <a:t> hasta/yaralının yanına uygun şekilde (yatay konumda) yerleştirir.</a:t>
            </a:r>
          </a:p>
          <a:p>
            <a:pPr lvl="0" algn="just"/>
            <a:r>
              <a:rPr lang="tr-TR" sz="2400" dirty="0"/>
              <a:t>OED kapağı açıldığında otomatik olarak açılan bir model değil ise açma düğmesine basarak cihazı çalıştırır.</a:t>
            </a:r>
          </a:p>
          <a:p>
            <a:pPr lvl="0" algn="just"/>
            <a:r>
              <a:rPr lang="tr-TR" sz="2400" dirty="0"/>
              <a:t>Cihazın yaptığı sesli ve/veya görsel komutları takip ederek yetişkin hasta </a:t>
            </a:r>
            <a:r>
              <a:rPr lang="tr-TR" sz="2400" dirty="0" err="1"/>
              <a:t>pedlerini</a:t>
            </a:r>
            <a:r>
              <a:rPr lang="tr-TR" sz="2400" dirty="0"/>
              <a:t> paketinden çıkarır.</a:t>
            </a:r>
          </a:p>
          <a:p>
            <a:pPr lvl="0" algn="just"/>
            <a:r>
              <a:rPr lang="tr-TR" sz="2400" dirty="0" err="1"/>
              <a:t>Pedler</a:t>
            </a:r>
            <a:r>
              <a:rPr lang="tr-TR" sz="2400" dirty="0"/>
              <a:t> </a:t>
            </a:r>
            <a:r>
              <a:rPr lang="tr-TR" sz="2400" dirty="0" err="1"/>
              <a:t>OED’ye</a:t>
            </a:r>
            <a:r>
              <a:rPr lang="tr-TR" sz="2400" dirty="0"/>
              <a:t> takılı değil ise takar.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8633" y="0"/>
            <a:ext cx="9135367" cy="12687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2"/>
            <a:br>
              <a:rPr lang="tr-TR" sz="25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</a:br>
            <a:r>
              <a:rPr lang="tr-TR" sz="25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  </a:t>
            </a:r>
            <a:r>
              <a:rPr lang="tr-TR" sz="40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Erişkinlerde Temel Yaşam Desteği ve </a:t>
            </a:r>
            <a:br>
              <a:rPr lang="tr-TR" sz="40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</a:br>
            <a:r>
              <a:rPr lang="tr-TR" sz="40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  </a:t>
            </a:r>
            <a:r>
              <a:rPr lang="tr-TR" sz="4000" kern="12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OED’nin</a:t>
            </a:r>
            <a:r>
              <a:rPr lang="tr-TR" sz="40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 Birlikte Uygulanması</a:t>
            </a:r>
            <a:br>
              <a:rPr lang="tr-TR" sz="2400" i="1" dirty="0"/>
            </a:br>
            <a:endParaRPr lang="tr-TR" sz="2400" i="1" dirty="0">
              <a:latin typeface="+mn-lt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EAFD743-F94B-4ACF-A767-6F9A2CF26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53000"/>
            <a:ext cx="1011388" cy="65494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F3776E3-5172-458D-A895-10786FB67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53" y="1798738"/>
            <a:ext cx="2650862" cy="177427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7B17CEC-2166-4D6B-A6E4-C4EACEEFC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28184" y="4365104"/>
            <a:ext cx="2614431" cy="20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6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BA026EB0-42B3-46A8-8FF2-C834D3B2F9C9}"/>
              </a:ext>
            </a:extLst>
          </p:cNvPr>
          <p:cNvSpPr/>
          <p:nvPr/>
        </p:nvSpPr>
        <p:spPr>
          <a:xfrm>
            <a:off x="13753" y="274638"/>
            <a:ext cx="9121613" cy="994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07504" y="1268760"/>
            <a:ext cx="9022742" cy="5589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tr-TR" sz="2200" dirty="0"/>
          </a:p>
          <a:p>
            <a:pPr lvl="0" algn="just"/>
            <a:r>
              <a:rPr lang="tr-TR" sz="2400" dirty="0" err="1"/>
              <a:t>Pedleri</a:t>
            </a:r>
            <a:r>
              <a:rPr lang="tr-TR" sz="2400" dirty="0"/>
              <a:t>, göğsün neresine yerleştirilmesi gerektiğini gösteren şemaya uygun olarak (</a:t>
            </a:r>
            <a:r>
              <a:rPr lang="tr-TR" sz="2400" dirty="0" err="1"/>
              <a:t>pedlerden</a:t>
            </a:r>
            <a:r>
              <a:rPr lang="tr-TR" sz="2400" dirty="0"/>
              <a:t> birini göğüs kemiğinin sağına, köprücük kemiğinin hemen altına ve sağ meme başının üstüne, diğer </a:t>
            </a:r>
            <a:r>
              <a:rPr lang="tr-TR" sz="2400" dirty="0" err="1"/>
              <a:t>pedi</a:t>
            </a:r>
            <a:r>
              <a:rPr lang="tr-TR" sz="2400" dirty="0"/>
              <a:t> ise göğsün sol tarafına, meme başının soluna ve alt kaburga sınırının üzerine) çıplak göğse sıkıca yerleştirir.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2687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2"/>
            <a:r>
              <a:rPr lang="tr-TR" sz="36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  Erişkinlerde Temel Yaşam Desteği ve </a:t>
            </a:r>
            <a:br>
              <a:rPr lang="tr-TR" sz="36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</a:br>
            <a:r>
              <a:rPr lang="tr-TR" sz="36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  </a:t>
            </a:r>
            <a:r>
              <a:rPr lang="tr-TR" sz="3600" kern="12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OED’nin</a:t>
            </a:r>
            <a:r>
              <a:rPr lang="tr-TR" sz="36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 Birlikte Uygulanması</a:t>
            </a:r>
            <a:endParaRPr lang="tr-TR" sz="3600" i="1" dirty="0">
              <a:latin typeface="+mn-lt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EAFD743-F94B-4ACF-A767-6F9A2CF26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3302"/>
            <a:ext cx="996329" cy="64519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30AA3D7-33BF-40DD-8F84-8AE8856B3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3053"/>
            <a:ext cx="3965923" cy="23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7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BA026EB0-42B3-46A8-8FF2-C834D3B2F9C9}"/>
              </a:ext>
            </a:extLst>
          </p:cNvPr>
          <p:cNvSpPr/>
          <p:nvPr/>
        </p:nvSpPr>
        <p:spPr>
          <a:xfrm>
            <a:off x="-11017" y="-1"/>
            <a:ext cx="9146383" cy="1087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634" y="1268760"/>
            <a:ext cx="4923406" cy="5589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tr-TR" sz="2400" b="1" dirty="0"/>
          </a:p>
          <a:p>
            <a:pPr lvl="0" algn="just"/>
            <a:r>
              <a:rPr lang="tr-TR" sz="2400" b="1" dirty="0"/>
              <a:t>İki ilk yardımcı var ise; </a:t>
            </a:r>
            <a:r>
              <a:rPr lang="tr-TR" sz="2400" dirty="0"/>
              <a:t>birisi göğse </a:t>
            </a:r>
            <a:r>
              <a:rPr lang="tr-TR" sz="2400" dirty="0" err="1"/>
              <a:t>pedleri</a:t>
            </a:r>
            <a:r>
              <a:rPr lang="tr-TR" sz="2400" dirty="0"/>
              <a:t> yerleştirirken diğeri Temel Yaşam Desteğine devam eder.</a:t>
            </a:r>
          </a:p>
          <a:p>
            <a:pPr marL="0" lvl="0" indent="0" algn="just">
              <a:buNone/>
            </a:pPr>
            <a:endParaRPr lang="tr-TR" sz="1600" dirty="0"/>
          </a:p>
          <a:p>
            <a:pPr lvl="0" algn="just"/>
            <a:r>
              <a:rPr lang="tr-TR" sz="2400" dirty="0" err="1"/>
              <a:t>Pedlerin</a:t>
            </a:r>
            <a:r>
              <a:rPr lang="tr-TR" sz="2400" dirty="0"/>
              <a:t> hasta/yaralının göğsünde birbirine değmediğinden emin olur.</a:t>
            </a:r>
          </a:p>
          <a:p>
            <a:pPr lvl="0" algn="just"/>
            <a:endParaRPr lang="tr-TR" sz="1600" dirty="0"/>
          </a:p>
          <a:p>
            <a:pPr lvl="0" algn="just"/>
            <a:r>
              <a:rPr lang="tr-TR" sz="2400" dirty="0"/>
              <a:t>OED kalp ritmini analiz ederken, hasta/yaralıya dokunmaz ve çevredekileri de hasta/yaralıya dokunmamaları için yüksek sesle uyarır (cihazın sesli yönlendirmesi bunu size söyler).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8635" y="0"/>
            <a:ext cx="9153120" cy="10873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tr-TR" sz="36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Erişkinlerde Temel Yaşam Desteği ve </a:t>
            </a:r>
            <a:br>
              <a:rPr lang="tr-TR" sz="36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</a:br>
            <a:r>
              <a:rPr lang="tr-TR" sz="3600" kern="12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OED’nin</a:t>
            </a:r>
            <a:r>
              <a:rPr lang="tr-TR" sz="36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 Birlikte Uygulanması</a:t>
            </a:r>
            <a:endParaRPr lang="tr-TR" sz="3600" i="1" dirty="0">
              <a:latin typeface="+mn-lt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EAFD743-F94B-4ACF-A767-6F9A2CF26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B639789-D16F-4118-8389-6D0D8E5D7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4143976"/>
            <a:ext cx="3433320" cy="216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781957"/>
            <a:ext cx="3433321" cy="19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5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BA026EB0-42B3-46A8-8FF2-C834D3B2F9C9}"/>
              </a:ext>
            </a:extLst>
          </p:cNvPr>
          <p:cNvSpPr/>
          <p:nvPr/>
        </p:nvSpPr>
        <p:spPr>
          <a:xfrm>
            <a:off x="13753" y="344265"/>
            <a:ext cx="9121613" cy="820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79512" y="1509011"/>
            <a:ext cx="4824536" cy="5232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/>
              <a:t>Şok verilecekse;</a:t>
            </a:r>
          </a:p>
          <a:p>
            <a:pPr lvl="0"/>
            <a:r>
              <a:rPr lang="tr-TR" sz="2000" dirty="0"/>
              <a:t>Hasta/yaralıya dokunmaz ve kimsenin de dokunmasına izin vermez.</a:t>
            </a:r>
          </a:p>
          <a:p>
            <a:pPr lvl="0"/>
            <a:r>
              <a:rPr lang="tr-TR" sz="2000" dirty="0"/>
              <a:t>Cihazın yönlendirmelerini takip eder (OED tam otomatik ise şoku kendisi verir, yarı otomatik ise cihaz düğmeye basmanızı ister).</a:t>
            </a:r>
          </a:p>
          <a:p>
            <a:pPr lvl="0"/>
            <a:endParaRPr lang="tr-TR" sz="2000" dirty="0"/>
          </a:p>
          <a:p>
            <a:pPr lvl="0"/>
            <a:r>
              <a:rPr lang="tr-TR" sz="2000" dirty="0"/>
              <a:t>Şok sonrası “Temel Yaşam Desteğine” başlar.</a:t>
            </a:r>
          </a:p>
          <a:p>
            <a:pPr marL="0" indent="0">
              <a:buNone/>
            </a:pPr>
            <a:r>
              <a:rPr lang="tr-TR" sz="2400" b="1" dirty="0"/>
              <a:t>Şok gerekli değil ise;</a:t>
            </a:r>
          </a:p>
          <a:p>
            <a:pPr lvl="0"/>
            <a:r>
              <a:rPr lang="tr-TR" sz="2000" dirty="0"/>
              <a:t>Cihazın yönlendirmelerini takip eder.</a:t>
            </a:r>
          </a:p>
          <a:p>
            <a:pPr lvl="0"/>
            <a:r>
              <a:rPr lang="tr-TR" sz="2000" dirty="0"/>
              <a:t>Temel Yaşam Desteğine başlar.</a:t>
            </a:r>
          </a:p>
          <a:p>
            <a:pPr lvl="0"/>
            <a:endParaRPr lang="tr-TR" sz="2000" dirty="0"/>
          </a:p>
          <a:p>
            <a:pPr lvl="0"/>
            <a:endParaRPr lang="tr-TR" sz="20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8633" y="1"/>
            <a:ext cx="9135367" cy="11647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2"/>
            <a:br>
              <a:rPr lang="tr-TR" sz="28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</a:br>
            <a:r>
              <a:rPr lang="tr-TR" sz="28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  </a:t>
            </a:r>
            <a:r>
              <a:rPr lang="tr-TR" sz="4000" kern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Geogrotesque-Light"/>
              </a:rPr>
              <a:t>Erişkinlerde Temel Yaşam Desteği ve </a:t>
            </a:r>
            <a:br>
              <a:rPr lang="tr-TR" sz="4000" kern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Geogrotesque-Light"/>
              </a:rPr>
            </a:br>
            <a:r>
              <a:rPr lang="tr-TR" sz="4000" kern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Geogrotesque-Light"/>
              </a:rPr>
              <a:t> </a:t>
            </a:r>
            <a:r>
              <a:rPr lang="tr-TR" sz="4000" kern="1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Geogrotesque-Light"/>
              </a:rPr>
              <a:t>OED’nin</a:t>
            </a:r>
            <a:r>
              <a:rPr lang="tr-TR" sz="4000" kern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Geogrotesque-Light"/>
              </a:rPr>
              <a:t> Birlikte Uygulanması</a:t>
            </a:r>
            <a:br>
              <a:rPr lang="tr-TR" sz="2400" i="1" dirty="0"/>
            </a:br>
            <a:endParaRPr lang="tr-TR" sz="2400" i="1" dirty="0">
              <a:latin typeface="+mn-lt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EAFD743-F94B-4ACF-A767-6F9A2CF26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4265"/>
            <a:ext cx="982040" cy="63594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DCDC32A-DC6D-43F7-8B90-D37E04CF7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60" y="1916832"/>
            <a:ext cx="3388843" cy="230425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260" y="4365104"/>
            <a:ext cx="3388843" cy="2188386"/>
          </a:xfrm>
          <a:prstGeom prst="rect">
            <a:avLst/>
          </a:prstGeom>
        </p:spPr>
      </p:pic>
      <p:sp>
        <p:nvSpPr>
          <p:cNvPr id="11" name="Sağ Ayraç 10"/>
          <p:cNvSpPr/>
          <p:nvPr/>
        </p:nvSpPr>
        <p:spPr>
          <a:xfrm>
            <a:off x="4499992" y="4352391"/>
            <a:ext cx="946268" cy="19923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Ayraç 13"/>
          <p:cNvSpPr/>
          <p:nvPr/>
        </p:nvSpPr>
        <p:spPr>
          <a:xfrm>
            <a:off x="4499992" y="1940663"/>
            <a:ext cx="946268" cy="19923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12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F8363612-BA2D-4201-A5F3-EA32FA456D36}"/>
              </a:ext>
            </a:extLst>
          </p:cNvPr>
          <p:cNvSpPr/>
          <p:nvPr/>
        </p:nvSpPr>
        <p:spPr>
          <a:xfrm>
            <a:off x="13753" y="291729"/>
            <a:ext cx="9121613" cy="905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51520" y="1340768"/>
            <a:ext cx="8689905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b="1" i="1" u="sng" dirty="0"/>
          </a:p>
          <a:p>
            <a:pPr marL="0" lvl="0" indent="0" algn="just">
              <a:buNone/>
            </a:pPr>
            <a:r>
              <a:rPr lang="tr-TR" sz="2400" b="1" dirty="0"/>
              <a:t>9- </a:t>
            </a:r>
            <a:r>
              <a:rPr lang="tr-TR" sz="2400" dirty="0"/>
              <a:t>OED ve Temel Yaşam Desteği uygulamasından sonra yaşam belirtisi (hareket, öksürük veya normal soluk alıp verme, gözlerin açılması gibi) gösteren hasta/yaralıya derlenme pozisyonu verir.</a:t>
            </a:r>
          </a:p>
          <a:p>
            <a:pPr marL="0" lvl="0" indent="0" algn="just">
              <a:buNone/>
            </a:pPr>
            <a:endParaRPr lang="tr-TR" sz="1600" dirty="0"/>
          </a:p>
          <a:p>
            <a:pPr marL="0" lvl="0" indent="0" algn="just">
              <a:buNone/>
            </a:pPr>
            <a:r>
              <a:rPr lang="tr-TR" sz="2400" b="1" dirty="0"/>
              <a:t>10- </a:t>
            </a:r>
            <a:r>
              <a:rPr lang="tr-TR" sz="2400" dirty="0"/>
              <a:t>Kesinlikle cihazı kapatmaz ve </a:t>
            </a:r>
            <a:r>
              <a:rPr lang="tr-TR" sz="2400" dirty="0" err="1"/>
              <a:t>pedleri</a:t>
            </a:r>
            <a:r>
              <a:rPr lang="tr-TR" sz="2400" dirty="0"/>
              <a:t> çıkarmaz.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8635" y="1"/>
            <a:ext cx="9135366" cy="12052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tr-TR" sz="36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 Erişkinlerde Temel Yaşam Desteği ve </a:t>
            </a:r>
            <a:br>
              <a:rPr lang="tr-TR" sz="36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</a:br>
            <a:r>
              <a:rPr lang="tr-TR" sz="36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 </a:t>
            </a:r>
            <a:r>
              <a:rPr lang="tr-TR" sz="3600" kern="12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OED’nin</a:t>
            </a:r>
            <a:r>
              <a:rPr lang="tr-TR" sz="3600" kern="1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Geogrotesque-Light"/>
              </a:rPr>
              <a:t> Birlikte Uygulanması</a:t>
            </a:r>
            <a:endParaRPr lang="tr-TR" sz="3600" i="1" dirty="0">
              <a:latin typeface="+mn-lt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D3030EE-66B6-446F-9948-FF02D4F22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4187"/>
            <a:ext cx="985049" cy="63789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084223"/>
            <a:ext cx="4188592" cy="25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8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DDA9D52-DD2E-4CCD-ADFF-79FB7383D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8292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  <Words>332</Words>
  <Application>Microsoft Office PowerPoint</Application>
  <PresentationFormat>Ekran Gösterisi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Calibri</vt:lpstr>
      <vt:lpstr>Ofis Teması</vt:lpstr>
      <vt:lpstr> Erişkinlerde Temel Yaşam Desteği ve   OED’nin Birlikte Uygulanması</vt:lpstr>
      <vt:lpstr>   Erişkinlerde Temel Yaşam Desteği ve    OED’nin Birlikte Uygulanması </vt:lpstr>
      <vt:lpstr>  Erişkinlerde Temel Yaşam Desteği ve    OED’nin Birlikte Uygulanması</vt:lpstr>
      <vt:lpstr>Erişkinlerde Temel Yaşam Desteği ve  OED’nin Birlikte Uygulanması</vt:lpstr>
      <vt:lpstr>   Erişkinlerde Temel Yaşam Desteği ve   OED’nin Birlikte Uygulanması </vt:lpstr>
      <vt:lpstr> Erişkinlerde Temel Yaşam Desteği ve   OED’nin Birlikte Uygulanması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Murat ÖZKAN</cp:lastModifiedBy>
  <cp:revision>384</cp:revision>
  <dcterms:created xsi:type="dcterms:W3CDTF">2020-12-16T20:56:57Z</dcterms:created>
  <dcterms:modified xsi:type="dcterms:W3CDTF">2026-04-25T10:52:31Z</dcterms:modified>
</cp:coreProperties>
</file>