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68" r:id="rId9"/>
    <p:sldId id="352" r:id="rId10"/>
    <p:sldId id="369" r:id="rId11"/>
    <p:sldId id="354" r:id="rId12"/>
    <p:sldId id="370" r:id="rId13"/>
    <p:sldId id="359" r:id="rId14"/>
    <p:sldId id="360" r:id="rId15"/>
    <p:sldId id="421" r:id="rId16"/>
    <p:sldId id="293" r:id="rId17"/>
    <p:sldId id="296" r:id="rId18"/>
    <p:sldId id="336" r:id="rId19"/>
    <p:sldId id="420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8" autoAdjust="0"/>
    <p:restoredTop sz="94660"/>
  </p:normalViewPr>
  <p:slideViewPr>
    <p:cSldViewPr>
      <p:cViewPr varScale="1">
        <p:scale>
          <a:sx n="60" d="100"/>
          <a:sy n="60" d="100"/>
        </p:scale>
        <p:origin x="12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DDC77-4531-400F-9705-075FD2642C75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6B34-6A6A-4EDF-9680-5C37B8EEEC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5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96B34-6A6A-4EDF-9680-5C37B8EEEC35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68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9BD45E2-9664-4F41-8A68-1837404E2146}"/>
              </a:ext>
            </a:extLst>
          </p:cNvPr>
          <p:cNvSpPr/>
          <p:nvPr/>
        </p:nvSpPr>
        <p:spPr>
          <a:xfrm>
            <a:off x="22387" y="25777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90704" y="2542353"/>
            <a:ext cx="8784976" cy="1678735"/>
          </a:xfrm>
        </p:spPr>
        <p:txBody>
          <a:bodyPr>
            <a:normAutofit/>
          </a:bodyPr>
          <a:lstStyle/>
          <a:p>
            <a:r>
              <a:rPr lang="tr-TR" sz="3600" b="1" dirty="0"/>
              <a:t>TEMEL YAŞAM DESTEĞİ (TYD) ve OTOMATİK EKSTERNAL DEFİBRİLATOR (OED)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F60EC95-C073-40CC-B0F1-845FAC8AE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81127"/>
            <a:ext cx="2088233" cy="18001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5C97396-DF84-45C6-9777-A65BAC73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71" y="309712"/>
            <a:ext cx="3237643" cy="209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0CADE0B-9A3F-42AC-9261-F9EA9F2D22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" y="4573591"/>
            <a:ext cx="2228971" cy="180773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8012016-2F31-41F2-B63F-337F01FE7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67" y="4581127"/>
            <a:ext cx="1905497" cy="180019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97E188A-0797-43DB-AA2E-7B999D0D2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83" y="4573590"/>
            <a:ext cx="1905497" cy="1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05F0A1C-F774-4167-86FF-7B04F695883C}"/>
              </a:ext>
            </a:extLst>
          </p:cNvPr>
          <p:cNvSpPr/>
          <p:nvPr/>
        </p:nvSpPr>
        <p:spPr>
          <a:xfrm>
            <a:off x="0" y="0"/>
            <a:ext cx="9157754" cy="1270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1340768"/>
            <a:ext cx="8784976" cy="55172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endParaRPr lang="tr-TR" sz="1000" dirty="0"/>
          </a:p>
          <a:p>
            <a:pPr marL="0" indent="0" algn="just">
              <a:buNone/>
            </a:pPr>
            <a:r>
              <a:rPr lang="tr-TR" sz="2400" dirty="0"/>
              <a:t>OED içindeki bir mikroişlemci, hasta/ yaralının kalp ritmini yapışkan elektrotlar aracılığıyla analiz eder ve ilk yardımcıya şok gerekip gerekmediği komutunu verir. </a:t>
            </a:r>
          </a:p>
          <a:p>
            <a:pPr marL="0" indent="0" algn="just">
              <a:buNone/>
            </a:pPr>
            <a:r>
              <a:rPr lang="tr-TR" sz="2400" dirty="0"/>
              <a:t>Eğer gerekli ise, kaydedilmiş bir ses, ilk yardımcıdan OED</a:t>
            </a:r>
            <a:r>
              <a:rPr lang="en-US" sz="2400" dirty="0"/>
              <a:t>’</a:t>
            </a:r>
            <a:r>
              <a:rPr lang="tr-TR" sz="2400" dirty="0"/>
              <a:t>deki şok düğmesine basmasını ister. </a:t>
            </a:r>
          </a:p>
          <a:p>
            <a:pPr marL="0" indent="0" algn="just">
              <a:buNone/>
            </a:pPr>
            <a:r>
              <a:rPr lang="tr-TR" sz="2400" dirty="0"/>
              <a:t>Tam otomatik OED</a:t>
            </a:r>
            <a:r>
              <a:rPr lang="en-US" sz="2400" dirty="0"/>
              <a:t>’</a:t>
            </a:r>
            <a:r>
              <a:rPr lang="tr-TR" sz="2400" dirty="0" err="1"/>
              <a:t>lerde</a:t>
            </a:r>
            <a:r>
              <a:rPr lang="tr-TR" sz="2400" dirty="0"/>
              <a:t> şok uygulaması için ilk yardımcının düğmeye basmasına gerek yoktur. Cihaz şoku kendisi otomatik olarak verir. Sesli ve/veya görsel komutlar ilk yardımcıyı işlem boyunca yönlendirir.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0625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 OED</a:t>
            </a:r>
            <a:r>
              <a:rPr lang="en-US" sz="3600" dirty="0"/>
              <a:t>’</a:t>
            </a:r>
            <a:r>
              <a:rPr lang="tr-TR" sz="3600" dirty="0" err="1"/>
              <a:t>ler</a:t>
            </a:r>
            <a:r>
              <a:rPr lang="tr-TR" sz="3600" dirty="0"/>
              <a:t> Nasıl Çalışır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72BF930-C9B8-4D9B-8513-C3FEF1940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84" y="260648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029FDF11-2BD8-48C4-AD48-5036C4AF7F79}"/>
              </a:ext>
            </a:extLst>
          </p:cNvPr>
          <p:cNvSpPr/>
          <p:nvPr/>
        </p:nvSpPr>
        <p:spPr>
          <a:xfrm>
            <a:off x="1" y="1"/>
            <a:ext cx="9144000" cy="1263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51520" y="1412775"/>
            <a:ext cx="8496944" cy="544522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 </a:t>
            </a:r>
            <a:endParaRPr lang="tr-TR" sz="3400" dirty="0"/>
          </a:p>
          <a:p>
            <a:pPr marL="0" indent="0" algn="just">
              <a:buNone/>
            </a:pPr>
            <a:r>
              <a:rPr lang="tr-TR" sz="3400" b="1" dirty="0"/>
              <a:t>1-</a:t>
            </a:r>
            <a:r>
              <a:rPr lang="tr-TR" sz="3400" dirty="0"/>
              <a:t> OED hasta/yaralının solunumunu değerlendirmez.</a:t>
            </a:r>
          </a:p>
          <a:p>
            <a:pPr marL="0" indent="0">
              <a:buNone/>
            </a:pPr>
            <a:endParaRPr lang="tr-TR" sz="3400" dirty="0"/>
          </a:p>
          <a:p>
            <a:pPr marL="0" indent="0" algn="just">
              <a:buNone/>
            </a:pPr>
            <a:r>
              <a:rPr lang="tr-TR" sz="3400" b="1" dirty="0"/>
              <a:t>2-</a:t>
            </a:r>
            <a:r>
              <a:rPr lang="tr-TR" sz="3400" dirty="0"/>
              <a:t> İlkyardımcı hasta/yaralıya müdahale etmeden önce olay yeri güvenliğini sağlar.</a:t>
            </a:r>
          </a:p>
          <a:p>
            <a:pPr marL="0" indent="0">
              <a:buNone/>
            </a:pPr>
            <a:endParaRPr lang="tr-TR" sz="2800" dirty="0"/>
          </a:p>
          <a:p>
            <a:pPr marL="0" indent="0" algn="just">
              <a:buNone/>
            </a:pPr>
            <a:r>
              <a:rPr lang="tr-TR" sz="3400" b="1" dirty="0"/>
              <a:t>3-</a:t>
            </a:r>
            <a:r>
              <a:rPr lang="tr-TR" sz="3400" dirty="0"/>
              <a:t> </a:t>
            </a:r>
            <a:r>
              <a:rPr lang="tr-TR" sz="3400" dirty="0" err="1"/>
              <a:t>Pedlerin</a:t>
            </a:r>
            <a:r>
              <a:rPr lang="tr-TR" sz="3400" dirty="0"/>
              <a:t> yapışacağı bölgenin kuru olması gerekir. Eğer ıslaklık var ise </a:t>
            </a:r>
            <a:r>
              <a:rPr lang="tr-TR" sz="3400" dirty="0" err="1"/>
              <a:t>pedler</a:t>
            </a:r>
            <a:r>
              <a:rPr lang="tr-TR" sz="3400" dirty="0"/>
              <a:t> yerleştirilmeden   önce göğüs kurulanmalıdır.</a:t>
            </a:r>
          </a:p>
          <a:p>
            <a:pPr marL="0" indent="0">
              <a:buNone/>
            </a:pPr>
            <a:endParaRPr lang="tr-TR" sz="2800" dirty="0"/>
          </a:p>
          <a:p>
            <a:pPr marL="0" indent="0" algn="just">
              <a:buNone/>
            </a:pPr>
            <a:r>
              <a:rPr lang="tr-TR" sz="2800" b="1" dirty="0"/>
              <a:t>4-</a:t>
            </a:r>
            <a:r>
              <a:rPr lang="tr-TR" sz="3400" dirty="0"/>
              <a:t> Hastanın göğsünün kıllı olması, boyun ve/veya göğüste takı vb. şeylerin bulunması </a:t>
            </a:r>
            <a:r>
              <a:rPr lang="tr-TR" sz="3400" dirty="0" err="1"/>
              <a:t>pedlerin</a:t>
            </a:r>
            <a:r>
              <a:rPr lang="tr-TR" sz="3400" dirty="0"/>
              <a:t> iletiminde sorun yaratır. Bu durumlarda cihazın yanında bulunan ilk yardım kiti içerisindeki makas, eldiven, tıraş bıçağı vb. malzemeler kullanılabilir. Takı ve benzerleri ayrı bir poşet içerisinde muhafaza edilmelidir.</a:t>
            </a:r>
          </a:p>
          <a:p>
            <a:pPr marL="0" indent="0">
              <a:buNone/>
            </a:pPr>
            <a:endParaRPr lang="tr-TR" sz="34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b="1" dirty="0"/>
              <a:t> </a:t>
            </a:r>
            <a:endParaRPr lang="tr-TR" sz="2000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3991"/>
          </a:xfrm>
        </p:spPr>
        <p:txBody>
          <a:bodyPr>
            <a:noAutofit/>
          </a:bodyPr>
          <a:lstStyle/>
          <a:p>
            <a:pPr algn="l"/>
            <a:r>
              <a:rPr lang="tr-TR" sz="2800" dirty="0">
                <a:solidFill>
                  <a:prstClr val="black"/>
                </a:solidFill>
              </a:rPr>
              <a:t>  </a:t>
            </a:r>
            <a:r>
              <a:rPr lang="tr-TR" sz="3600" dirty="0">
                <a:solidFill>
                  <a:prstClr val="black"/>
                </a:solidFill>
              </a:rPr>
              <a:t>OED Kullanılan Durumlar</a:t>
            </a:r>
            <a:br>
              <a:rPr lang="tr-TR" sz="3600" dirty="0">
                <a:solidFill>
                  <a:prstClr val="black"/>
                </a:solidFill>
              </a:rPr>
            </a:br>
            <a:r>
              <a:rPr lang="tr-TR" sz="3600" dirty="0">
                <a:solidFill>
                  <a:prstClr val="black"/>
                </a:solidFill>
              </a:rPr>
              <a:t>  Dikkat Edilmesi Gereken Genel İlkeler</a:t>
            </a:r>
            <a:endParaRPr lang="tr-TR" sz="36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816ADD8-1A84-455D-B595-13C6B2243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32656"/>
            <a:ext cx="988144" cy="6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2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B20B1A7B-7032-4968-9138-B1771D5DCF82}"/>
              </a:ext>
            </a:extLst>
          </p:cNvPr>
          <p:cNvSpPr/>
          <p:nvPr/>
        </p:nvSpPr>
        <p:spPr>
          <a:xfrm>
            <a:off x="0" y="2211"/>
            <a:ext cx="9135366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7504" y="1298931"/>
            <a:ext cx="9027862" cy="54726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b="1" dirty="0"/>
              <a:t>5- </a:t>
            </a:r>
            <a:r>
              <a:rPr lang="tr-TR" sz="2400" dirty="0" err="1"/>
              <a:t>Pedlerin</a:t>
            </a:r>
            <a:r>
              <a:rPr lang="tr-TR" sz="2400" dirty="0"/>
              <a:t> yapıştırılacağı bölgede açık yara var ise, </a:t>
            </a:r>
            <a:r>
              <a:rPr lang="tr-TR" sz="2400" dirty="0" err="1"/>
              <a:t>pedler</a:t>
            </a:r>
            <a:r>
              <a:rPr lang="tr-TR" sz="2400" dirty="0"/>
              <a:t> yara üzerine </a:t>
            </a:r>
            <a:r>
              <a:rPr lang="tr-TR" sz="2400" dirty="0" err="1"/>
              <a:t>yapıştırılmamalıdır.Ayrıca</a:t>
            </a:r>
            <a:r>
              <a:rPr lang="tr-TR" sz="2400" dirty="0"/>
              <a:t>, göğüs bölgesinde yapıştırılmış ilaç bantları var ise öncelikle bantlar çıkartılmalı ve sonra </a:t>
            </a:r>
            <a:r>
              <a:rPr lang="tr-TR" sz="2400" dirty="0" err="1"/>
              <a:t>pedler</a:t>
            </a:r>
            <a:r>
              <a:rPr lang="tr-TR" sz="2400" dirty="0"/>
              <a:t> yapıştırılmalıdır.</a:t>
            </a:r>
          </a:p>
          <a:p>
            <a:pPr marL="0" indent="0" algn="just">
              <a:buNone/>
            </a:pPr>
            <a:r>
              <a:rPr lang="tr-TR" sz="2400" b="1" dirty="0"/>
              <a:t>6- </a:t>
            </a:r>
            <a:r>
              <a:rPr lang="tr-TR" sz="2400" dirty="0"/>
              <a:t>Gebeler ile kalp pili olduğu bilinen hastalarda OED kullanılabilir ancak, </a:t>
            </a:r>
            <a:r>
              <a:rPr lang="tr-TR" sz="2400" dirty="0" err="1"/>
              <a:t>ped</a:t>
            </a:r>
            <a:r>
              <a:rPr lang="tr-TR" sz="2400" dirty="0"/>
              <a:t> kalp pili üzerine yapıştırılmamalıdır. 2,5 cm uzağına yapıştırılmalıdır.</a:t>
            </a:r>
          </a:p>
          <a:p>
            <a:pPr marL="0" indent="0" algn="just">
              <a:buNone/>
            </a:pPr>
            <a:r>
              <a:rPr lang="tr-TR" sz="2400" b="1" dirty="0"/>
              <a:t>7- </a:t>
            </a:r>
            <a:r>
              <a:rPr lang="tr-TR" sz="2400" dirty="0"/>
              <a:t>OED; kalp ritmi analizi yaparken ve şok verirken hasta/yaralıya dokunulmamalıdır. </a:t>
            </a:r>
          </a:p>
          <a:p>
            <a:pPr marL="0" indent="0" algn="just">
              <a:buNone/>
            </a:pPr>
            <a:r>
              <a:rPr lang="tr-TR" sz="2400" b="1" dirty="0"/>
              <a:t>8- </a:t>
            </a:r>
            <a:r>
              <a:rPr lang="tr-TR" sz="2400" dirty="0"/>
              <a:t>OED ve </a:t>
            </a:r>
            <a:r>
              <a:rPr lang="en-US" sz="2400" dirty="0"/>
              <a:t>“</a:t>
            </a:r>
            <a:r>
              <a:rPr lang="tr-TR" sz="2400" dirty="0"/>
              <a:t>Temel Yaşam Desteği</a:t>
            </a:r>
            <a:r>
              <a:rPr lang="en-US" sz="2400" dirty="0"/>
              <a:t>”</a:t>
            </a:r>
            <a:r>
              <a:rPr lang="tr-TR" sz="2400" dirty="0"/>
              <a:t> uygulamasından sonra yaşam belirtisi gösteren hasta/yaralıya derlenme pozisyonu verilmelidir. Kesinlikle OED kapatılmamalı ve </a:t>
            </a:r>
            <a:r>
              <a:rPr lang="tr-TR" sz="2400" dirty="0" err="1"/>
              <a:t>pedler</a:t>
            </a:r>
            <a:r>
              <a:rPr lang="tr-TR" sz="2400" dirty="0"/>
              <a:t> çıkartılmamalıdır. Bu şekilde cihaz analiz yapmaya devam edecek ve ilk yardımcıyı sesli ve/veya görsel komutlar ile yönlendirebilecektir.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1E94F15-8572-470F-8F25-AA4278C07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11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21612" cy="1124744"/>
          </a:xfrm>
        </p:spPr>
        <p:txBody>
          <a:bodyPr>
            <a:noAutofit/>
          </a:bodyPr>
          <a:lstStyle/>
          <a:p>
            <a:pPr algn="l"/>
            <a:r>
              <a:rPr lang="tr-TR" sz="2800" dirty="0"/>
              <a:t>  </a:t>
            </a:r>
            <a:r>
              <a:rPr lang="tr-TR" sz="3600" dirty="0"/>
              <a:t>OED Kullanılan Durumlar</a:t>
            </a:r>
            <a:br>
              <a:rPr lang="tr-TR" sz="3600" dirty="0"/>
            </a:br>
            <a:r>
              <a:rPr lang="tr-TR" sz="3600" dirty="0"/>
              <a:t>  Dikkat Edilmesi Gereken Genel İlkeler</a:t>
            </a:r>
          </a:p>
        </p:txBody>
      </p:sp>
    </p:spTree>
    <p:extLst>
      <p:ext uri="{BB962C8B-B14F-4D97-AF65-F5344CB8AC3E}">
        <p14:creationId xmlns:p14="http://schemas.microsoft.com/office/powerpoint/2010/main" val="29158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A5EA583-1EAD-44B1-9BFF-0FCE6FEBE6A6}"/>
              </a:ext>
            </a:extLst>
          </p:cNvPr>
          <p:cNvSpPr/>
          <p:nvPr/>
        </p:nvSpPr>
        <p:spPr>
          <a:xfrm>
            <a:off x="0" y="1"/>
            <a:ext cx="9155017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" y="1134977"/>
            <a:ext cx="8918364" cy="30861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tr-TR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/>
              <a:t>OED; yağmur altında, ıslak ve metal zeminde olan hasta/yaralıya uygulanmamalıdır.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/>
              <a:t>Bu durumda hasta/yaralı kuru bir zemine çekilerek, göğüs kafesi kurulandıktan sonra </a:t>
            </a:r>
            <a:r>
              <a:rPr lang="tr-TR" sz="2400" dirty="0" err="1"/>
              <a:t>pedlerin</a:t>
            </a:r>
            <a:r>
              <a:rPr lang="tr-TR" sz="2400" dirty="0"/>
              <a:t> ve göğüs kafesinin tekrar ıslanmaması sağlanabiliyorsa kullanılmalıdır.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5BE64DA5-5378-4827-88EC-4A27E278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30"/>
            <a:ext cx="9144000" cy="1134974"/>
          </a:xfrm>
        </p:spPr>
        <p:txBody>
          <a:bodyPr>
            <a:normAutofit fontScale="90000"/>
          </a:bodyPr>
          <a:lstStyle/>
          <a:p>
            <a:pPr algn="l"/>
            <a:br>
              <a:rPr lang="tr-TR" sz="3200" b="1" dirty="0"/>
            </a:br>
            <a:r>
              <a:rPr lang="tr-TR" sz="3600" b="1" dirty="0"/>
              <a:t>  </a:t>
            </a:r>
            <a:r>
              <a:rPr lang="tr-TR" sz="4000" dirty="0"/>
              <a:t>OED Kullanılmaması Gereken Durumlar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D1B2BFB-1E65-440D-B5ED-FF2D2D0B0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403068"/>
            <a:ext cx="3676274" cy="207006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6C8D09B-18C2-454C-B279-A1A45478A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034"/>
            <a:ext cx="1033996" cy="6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6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6EAB47D-8D58-4E0A-9D6E-3E5A5EB72FE9}"/>
              </a:ext>
            </a:extLst>
          </p:cNvPr>
          <p:cNvSpPr/>
          <p:nvPr/>
        </p:nvSpPr>
        <p:spPr>
          <a:xfrm>
            <a:off x="8634" y="-53266"/>
            <a:ext cx="9126732" cy="1007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-5121" y="1417638"/>
            <a:ext cx="8753585" cy="24434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/>
              <a:t>Yangın ve patlama tehlikesi olan yanıcı gazların bulunduğu ve yoğun oksijenin olduğu ortamlarda kullanılmamalıdır.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/>
              <a:t>Sürekli oksijen verilen bir hastada müdahale sırasında oksijen kaynağı kesilmeli veya uzaklaştırılmalıdır.</a:t>
            </a:r>
          </a:p>
        </p:txBody>
      </p:sp>
      <p:sp>
        <p:nvSpPr>
          <p:cNvPr id="7" name="Metin kutusu 2"/>
          <p:cNvSpPr txBox="1"/>
          <p:nvPr/>
        </p:nvSpPr>
        <p:spPr>
          <a:xfrm>
            <a:off x="5940152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35D24713-7B4F-4EC6-A6FF-2551C683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35367" cy="1007950"/>
          </a:xfrm>
        </p:spPr>
        <p:txBody>
          <a:bodyPr>
            <a:normAutofit fontScale="90000"/>
          </a:bodyPr>
          <a:lstStyle/>
          <a:p>
            <a:pPr algn="l"/>
            <a:br>
              <a:rPr lang="tr-TR" sz="2800" b="1" dirty="0"/>
            </a:br>
            <a:r>
              <a:rPr lang="tr-TR" sz="2800" dirty="0"/>
              <a:t>  </a:t>
            </a:r>
            <a:r>
              <a:rPr lang="tr-TR" sz="4000" dirty="0"/>
              <a:t>OED Kullanılmaması Gereken Durumlar</a:t>
            </a:r>
            <a:br>
              <a:rPr lang="tr-TR" sz="1800" dirty="0"/>
            </a:br>
            <a:endParaRPr lang="tr-TR" sz="2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C27EB9-CF1E-4D38-9F53-1AA5408AD9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4158900"/>
            <a:ext cx="4067945" cy="229060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0EF096C-E012-44A6-9CA6-E4D853C38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45864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6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6EAB47D-8D58-4E0A-9D6E-3E5A5EB72FE9}"/>
              </a:ext>
            </a:extLst>
          </p:cNvPr>
          <p:cNvSpPr/>
          <p:nvPr/>
        </p:nvSpPr>
        <p:spPr>
          <a:xfrm>
            <a:off x="-1" y="0"/>
            <a:ext cx="9152879" cy="1007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7504" y="1088268"/>
            <a:ext cx="8393545" cy="283992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tr-TR" sz="2400" dirty="0"/>
          </a:p>
        </p:txBody>
      </p:sp>
      <p:sp>
        <p:nvSpPr>
          <p:cNvPr id="7" name="Metin kutusu 2"/>
          <p:cNvSpPr txBox="1"/>
          <p:nvPr/>
        </p:nvSpPr>
        <p:spPr>
          <a:xfrm>
            <a:off x="5940152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 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35D24713-7B4F-4EC6-A6FF-2551C683A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" y="0"/>
            <a:ext cx="9126733" cy="1007949"/>
          </a:xfrm>
        </p:spPr>
        <p:txBody>
          <a:bodyPr>
            <a:normAutofit fontScale="90000"/>
          </a:bodyPr>
          <a:lstStyle/>
          <a:p>
            <a:pPr algn="l"/>
            <a:br>
              <a:rPr lang="tr-TR" sz="2800" b="1" dirty="0"/>
            </a:br>
            <a:r>
              <a:rPr lang="tr-TR" sz="2800" b="1" dirty="0"/>
              <a:t>  </a:t>
            </a:r>
            <a:r>
              <a:rPr lang="tr-TR" sz="4000" dirty="0"/>
              <a:t>OED Uygulama Akış Şeması</a:t>
            </a:r>
            <a:br>
              <a:rPr lang="tr-TR" sz="1800" dirty="0"/>
            </a:br>
            <a:endParaRPr lang="tr-TR" sz="24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0EF096C-E012-44A6-9CA6-E4D853C38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45864"/>
            <a:ext cx="1106004" cy="71622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AE542DC-CFC0-4A98-BFED-8ECCC4DA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" y="1196752"/>
            <a:ext cx="897283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86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BF0A5E1-DA87-4FF9-93E0-15EC72ADC4DC}"/>
              </a:ext>
            </a:extLst>
          </p:cNvPr>
          <p:cNvSpPr/>
          <p:nvPr/>
        </p:nvSpPr>
        <p:spPr>
          <a:xfrm>
            <a:off x="-1" y="-44388"/>
            <a:ext cx="9135123" cy="112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54" y="0"/>
            <a:ext cx="9130246" cy="1124743"/>
          </a:xfrm>
        </p:spPr>
        <p:txBody>
          <a:bodyPr>
            <a:noAutofit/>
          </a:bodyPr>
          <a:lstStyle/>
          <a:p>
            <a:pPr algn="l"/>
            <a:br>
              <a:rPr lang="tr-TR" sz="2800" b="1" dirty="0"/>
            </a:br>
            <a:br>
              <a:rPr lang="tr-TR" sz="2800" b="1" dirty="0"/>
            </a:br>
            <a:r>
              <a:rPr lang="tr-TR" sz="2800" b="1" dirty="0"/>
              <a:t> </a:t>
            </a:r>
            <a:r>
              <a:rPr lang="tr-TR" sz="3600" dirty="0"/>
              <a:t>Temel Yaşam Desteği</a:t>
            </a:r>
            <a:br>
              <a:rPr lang="tr-TR" sz="2800" dirty="0"/>
            </a:br>
            <a:r>
              <a:rPr lang="tr-TR" sz="2800" dirty="0"/>
              <a:t>  </a:t>
            </a:r>
            <a:r>
              <a:rPr lang="tr-TR" sz="2400" dirty="0">
                <a:solidFill>
                  <a:prstClr val="black"/>
                </a:solidFill>
              </a:rPr>
              <a:t>Genel Bilgiler</a:t>
            </a:r>
            <a:br>
              <a:rPr lang="tr-TR" sz="2400" dirty="0"/>
            </a:br>
            <a:br>
              <a:rPr lang="tr-TR" sz="2800" b="1" dirty="0"/>
            </a:br>
            <a:endParaRPr lang="tr-TR" sz="2800" b="1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7544" y="1975147"/>
            <a:ext cx="7889317" cy="4149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dirty="0"/>
              <a:t>Ani kalp durmasında çoğunlukla kalp, ortaya çıkan ve uzun süren düzensiz atımlar nedeni ile etkili kalp atımı ve kan dolaşımı oluşturamaz ve buna bağlı olarak kan akımı durur.</a:t>
            </a:r>
          </a:p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dirty="0"/>
              <a:t>Temel Yaşam Desteği uygulaması için sağlıkçı olmaya gerek yoktur. Fakat</a:t>
            </a:r>
            <a:r>
              <a:rPr lang="tr-TR" sz="2400" b="1" dirty="0"/>
              <a:t> İlkyardım Eğitimi </a:t>
            </a:r>
            <a:r>
              <a:rPr lang="tr-TR" sz="2400" dirty="0"/>
              <a:t>alınması şarttır.</a:t>
            </a:r>
          </a:p>
          <a:p>
            <a:pPr marL="0" indent="0" algn="just">
              <a:buNone/>
            </a:pPr>
            <a:endParaRPr lang="tr-TR" sz="24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FB08D09-7374-485C-BA43-597ED7F29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4133"/>
            <a:ext cx="985049" cy="6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8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B0CE3ED-30F6-4FE2-A8ED-C185F58F713B}"/>
              </a:ext>
            </a:extLst>
          </p:cNvPr>
          <p:cNvSpPr/>
          <p:nvPr/>
        </p:nvSpPr>
        <p:spPr>
          <a:xfrm>
            <a:off x="0" y="-99392"/>
            <a:ext cx="9144000" cy="1057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i="1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3753" y="-171400"/>
            <a:ext cx="9143999" cy="1129809"/>
          </a:xfrm>
        </p:spPr>
        <p:txBody>
          <a:bodyPr>
            <a:normAutofit fontScale="90000"/>
          </a:bodyPr>
          <a:lstStyle/>
          <a:p>
            <a:pPr algn="l"/>
            <a:br>
              <a:rPr lang="tr-TR" sz="3200" b="1" dirty="0"/>
            </a:br>
            <a:r>
              <a:rPr lang="tr-TR" sz="3200" b="1" dirty="0"/>
              <a:t> </a:t>
            </a:r>
            <a:r>
              <a:rPr lang="tr-TR" sz="4000" dirty="0"/>
              <a:t>Temel Yaşam Desteği</a:t>
            </a:r>
            <a:br>
              <a:rPr lang="tr-TR" sz="3200" b="1" dirty="0"/>
            </a:br>
            <a:r>
              <a:rPr lang="tr-TR" sz="3200" b="1" dirty="0"/>
              <a:t>  </a:t>
            </a:r>
            <a:r>
              <a:rPr lang="tr-TR" sz="2700" dirty="0"/>
              <a:t>Yaşam Zinciri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7504" y="1196752"/>
            <a:ext cx="8662703" cy="554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tr-TR" sz="24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/>
              <a:t>Ani kalp durmasının hızlıca tanınması ve 112 acil yardım numarasının aranması,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/>
              <a:t>Erken dönemde göğüs basısına başlanması,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/>
              <a:t>OED ile erken dönemde </a:t>
            </a:r>
            <a:r>
              <a:rPr lang="tr-TR" sz="2400" dirty="0" err="1"/>
              <a:t>defibrilasyon</a:t>
            </a:r>
            <a:r>
              <a:rPr lang="tr-TR" sz="2400" dirty="0"/>
              <a:t> yapılmasını içerir. </a:t>
            </a:r>
          </a:p>
          <a:p>
            <a:pPr marL="457200" lvl="1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dirty="0"/>
              <a:t>  Yaşam zincirindeki her halka son derece önemli ve de gereklidir. </a:t>
            </a:r>
          </a:p>
          <a:p>
            <a:pPr marL="0" indent="0" algn="just">
              <a:buNone/>
            </a:pPr>
            <a:r>
              <a:rPr lang="tr-TR" sz="2400" dirty="0"/>
              <a:t>  Halkaların birinde olan eksiklik veya gecikme </a:t>
            </a:r>
            <a:r>
              <a:rPr lang="tr-TR" sz="2400" b="1" dirty="0"/>
              <a:t>Temel Yaşam </a:t>
            </a:r>
          </a:p>
          <a:p>
            <a:pPr marL="0" indent="0" algn="just">
              <a:buNone/>
            </a:pPr>
            <a:r>
              <a:rPr lang="tr-TR" sz="2400" b="1" dirty="0"/>
              <a:t>  Desteği </a:t>
            </a:r>
            <a:r>
              <a:rPr lang="tr-TR" sz="2400" dirty="0"/>
              <a:t>başarısını azaltarak hastanın hayatta kalma şansını azaltır.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97839E-7318-4123-8668-DCAF874BD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16632"/>
            <a:ext cx="954024" cy="6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6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B0CE3ED-30F6-4FE2-A8ED-C185F58F713B}"/>
              </a:ext>
            </a:extLst>
          </p:cNvPr>
          <p:cNvSpPr/>
          <p:nvPr/>
        </p:nvSpPr>
        <p:spPr>
          <a:xfrm>
            <a:off x="0" y="0"/>
            <a:ext cx="9144000" cy="1007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00" y="0"/>
            <a:ext cx="9144000" cy="1007950"/>
          </a:xfrm>
        </p:spPr>
        <p:txBody>
          <a:bodyPr>
            <a:normAutofit fontScale="90000"/>
          </a:bodyPr>
          <a:lstStyle/>
          <a:p>
            <a:pPr algn="l"/>
            <a:br>
              <a:rPr lang="tr-TR" sz="3200" dirty="0"/>
            </a:br>
            <a:r>
              <a:rPr lang="tr-TR" sz="4000" dirty="0"/>
              <a:t>                                Yaşam Zinciri</a:t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97839E-7318-4123-8668-DCAF874BD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991" y="166327"/>
            <a:ext cx="1042805" cy="67529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B3BF938-3F27-410E-8ECF-EAF0AAA55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32856"/>
            <a:ext cx="7200800" cy="29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3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DDA9D52-DD2E-4CCD-ADFF-79FB7383D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652120" cy="397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B059990-AA58-4E47-8CD0-30A0FDA28C0E}"/>
              </a:ext>
            </a:extLst>
          </p:cNvPr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633" y="44625"/>
            <a:ext cx="9121614" cy="1152128"/>
          </a:xfrm>
        </p:spPr>
        <p:txBody>
          <a:bodyPr>
            <a:normAutofit/>
          </a:bodyPr>
          <a:lstStyle/>
          <a:p>
            <a:pPr algn="l"/>
            <a:r>
              <a:rPr lang="tr-TR" sz="2800" b="1" dirty="0"/>
              <a:t> </a:t>
            </a:r>
            <a:r>
              <a:rPr lang="tr-TR" sz="3600" dirty="0"/>
              <a:t>Amaç ve 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91758"/>
            <a:ext cx="8950735" cy="55662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1200" b="1" dirty="0"/>
          </a:p>
          <a:p>
            <a:pPr marL="0" indent="0">
              <a:buNone/>
            </a:pPr>
            <a:r>
              <a:rPr lang="tr-TR" sz="2400" b="1" dirty="0"/>
              <a:t>Amaç;</a:t>
            </a:r>
          </a:p>
          <a:p>
            <a:pPr marL="0" indent="0" algn="just">
              <a:buNone/>
            </a:pPr>
            <a:r>
              <a:rPr lang="tr-TR" sz="2400" dirty="0"/>
              <a:t>Katılımcılar solunumu ve kalbi duran kişide otomatik </a:t>
            </a:r>
            <a:r>
              <a:rPr lang="tr-TR" sz="2400" dirty="0" err="1"/>
              <a:t>eksternal</a:t>
            </a:r>
            <a:r>
              <a:rPr lang="tr-TR" sz="2400" dirty="0"/>
              <a:t> </a:t>
            </a:r>
            <a:r>
              <a:rPr lang="tr-TR" sz="2400" dirty="0" err="1"/>
              <a:t>defibrilatör</a:t>
            </a:r>
            <a:r>
              <a:rPr lang="tr-TR" sz="2400" dirty="0"/>
              <a:t> (OED) kullanabilecek ve temel yaşam desteği uygulayabileceklerdir.</a:t>
            </a:r>
          </a:p>
          <a:p>
            <a:pPr marL="0" indent="0" algn="just">
              <a:buNone/>
            </a:pPr>
            <a:endParaRPr lang="tr-TR" sz="2400" dirty="0"/>
          </a:p>
          <a:p>
            <a:pPr marL="0" lvl="0" indent="0" algn="just">
              <a:buNone/>
            </a:pPr>
            <a:r>
              <a:rPr lang="tr-TR" sz="2400" b="1" dirty="0"/>
              <a:t>Öğrenim Hedefleri;</a:t>
            </a:r>
            <a:r>
              <a:rPr lang="tr-TR" sz="2400" dirty="0"/>
              <a:t> </a:t>
            </a:r>
          </a:p>
          <a:p>
            <a:pPr lvl="0" algn="just"/>
            <a:r>
              <a:rPr lang="tr-TR" sz="2400" dirty="0" err="1"/>
              <a:t>OED’nin</a:t>
            </a:r>
            <a:r>
              <a:rPr lang="tr-TR" sz="2400" dirty="0"/>
              <a:t> tanımını söyleyebilmeli.</a:t>
            </a:r>
          </a:p>
          <a:p>
            <a:pPr lvl="0" algn="just"/>
            <a:r>
              <a:rPr lang="tr-TR" sz="2400" dirty="0" err="1"/>
              <a:t>OED’nin</a:t>
            </a:r>
            <a:r>
              <a:rPr lang="tr-TR" sz="2400" dirty="0"/>
              <a:t> önemini söyleyebilmeli.</a:t>
            </a:r>
          </a:p>
          <a:p>
            <a:pPr lvl="0" algn="just"/>
            <a:r>
              <a:rPr lang="tr-TR" sz="2400" dirty="0" err="1"/>
              <a:t>OED’nin</a:t>
            </a:r>
            <a:r>
              <a:rPr lang="tr-TR" sz="2400" dirty="0"/>
              <a:t> çalışma prensibini söyleyebilmeli.</a:t>
            </a:r>
          </a:p>
          <a:p>
            <a:pPr lvl="0" algn="just"/>
            <a:r>
              <a:rPr lang="tr-TR" sz="2400" dirty="0"/>
              <a:t>OED kullanımında dikkat edilecekleri sayabilmeli.</a:t>
            </a:r>
          </a:p>
          <a:p>
            <a:pPr marL="0" indent="0">
              <a:buNone/>
            </a:pPr>
            <a:endParaRPr lang="tr-TR" sz="24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CBE8C88-A97F-47B6-A895-C3E440F3D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0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2B059990-AA58-4E47-8CD0-30A0FDA28C0E}"/>
              </a:ext>
            </a:extLst>
          </p:cNvPr>
          <p:cNvSpPr/>
          <p:nvPr/>
        </p:nvSpPr>
        <p:spPr>
          <a:xfrm>
            <a:off x="1" y="0"/>
            <a:ext cx="9144000" cy="1107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5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  Amaç ve 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72457"/>
            <a:ext cx="8761912" cy="554091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tr-TR" sz="2400" b="1" dirty="0">
                <a:solidFill>
                  <a:prstClr val="black"/>
                </a:solidFill>
              </a:rPr>
              <a:t> </a:t>
            </a:r>
          </a:p>
          <a:p>
            <a:pPr marL="0" lvl="0" indent="0" algn="just">
              <a:buNone/>
            </a:pPr>
            <a:r>
              <a:rPr lang="tr-TR" sz="2400" b="1" dirty="0">
                <a:solidFill>
                  <a:prstClr val="black"/>
                </a:solidFill>
              </a:rPr>
              <a:t> Öğrenim Hedefleri;</a:t>
            </a:r>
            <a:r>
              <a:rPr lang="tr-TR" sz="2400" dirty="0">
                <a:solidFill>
                  <a:prstClr val="black"/>
                </a:solidFill>
              </a:rPr>
              <a:t> </a:t>
            </a:r>
            <a:endParaRPr lang="tr-TR" sz="2400" dirty="0"/>
          </a:p>
          <a:p>
            <a:r>
              <a:rPr lang="tr-TR" sz="2400" dirty="0"/>
              <a:t> Göğüs basısı uygulamasını manken üzerinde öğrenim rehberi basamaklarına göre    uygulayabilmeli (yetişkin, çocuk, bebek).</a:t>
            </a:r>
            <a:endParaRPr lang="tr-TR" sz="2400" b="1" dirty="0"/>
          </a:p>
          <a:p>
            <a:pPr lvl="0" algn="just"/>
            <a:r>
              <a:rPr lang="tr-TR" sz="2400" dirty="0"/>
              <a:t>  Soluk vermeyi manken üzerinde öğrenim rehberi basamaklarına göre uygulayabilmeli (yetişkin, çocuk, bebek).</a:t>
            </a:r>
          </a:p>
          <a:p>
            <a:pPr lvl="0" algn="just"/>
            <a:r>
              <a:rPr lang="tr-TR" sz="2400" dirty="0"/>
              <a:t>Öğrenim rehberi basamaklarına göre yetişkin, çocuk ve bebeklerde göğüs basısı- soluk verme ve OED’ </a:t>
            </a:r>
            <a:r>
              <a:rPr lang="tr-TR" sz="2400" dirty="0" err="1"/>
              <a:t>yİ</a:t>
            </a:r>
            <a:r>
              <a:rPr lang="tr-TR" sz="2400" dirty="0"/>
              <a:t> bir arada manken üzerinde uygulayabilmeli.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CBE8C88-A97F-47B6-A895-C3E440F3D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55" y="291729"/>
            <a:ext cx="1063969" cy="6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4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CA795F45-0AE6-4219-826D-704B480D9ED9}"/>
              </a:ext>
            </a:extLst>
          </p:cNvPr>
          <p:cNvSpPr/>
          <p:nvPr/>
        </p:nvSpPr>
        <p:spPr>
          <a:xfrm>
            <a:off x="0" y="0"/>
            <a:ext cx="9135367" cy="126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" y="0"/>
            <a:ext cx="9135367" cy="1268759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 OED Tanıtımı</a:t>
            </a:r>
            <a:br>
              <a:rPr lang="tr-TR" sz="3100" dirty="0"/>
            </a:br>
            <a:r>
              <a:rPr lang="tr-TR" sz="2400" dirty="0"/>
              <a:t> </a:t>
            </a:r>
            <a:r>
              <a:rPr lang="tr-TR" sz="2400" dirty="0">
                <a:solidFill>
                  <a:prstClr val="black"/>
                </a:solidFill>
                <a:ea typeface="+mn-ea"/>
                <a:cs typeface="+mn-cs"/>
              </a:rPr>
              <a:t>OED (Otomatik </a:t>
            </a:r>
            <a:r>
              <a:rPr lang="tr-TR" sz="2400" dirty="0" err="1">
                <a:solidFill>
                  <a:prstClr val="black"/>
                </a:solidFill>
                <a:ea typeface="+mn-ea"/>
                <a:cs typeface="+mn-cs"/>
              </a:rPr>
              <a:t>Eksternal</a:t>
            </a:r>
            <a:r>
              <a:rPr lang="tr-TR" sz="2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tr-TR" sz="2400" dirty="0" err="1">
                <a:solidFill>
                  <a:prstClr val="black"/>
                </a:solidFill>
                <a:ea typeface="+mn-ea"/>
                <a:cs typeface="+mn-cs"/>
              </a:rPr>
              <a:t>Defibrilatör</a:t>
            </a:r>
            <a:r>
              <a:rPr lang="tr-TR" sz="2400" dirty="0">
                <a:solidFill>
                  <a:prstClr val="black"/>
                </a:solidFill>
                <a:ea typeface="+mn-ea"/>
                <a:cs typeface="+mn-cs"/>
              </a:rPr>
              <a:t>) Nedir</a:t>
            </a:r>
            <a:endParaRPr lang="tr-TR" sz="2400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51519" y="1484784"/>
            <a:ext cx="8892481" cy="52565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60000"/>
              </a:lnSpc>
              <a:buNone/>
            </a:pPr>
            <a:r>
              <a:rPr lang="tr-TR" sz="2400" dirty="0"/>
              <a:t>OED, bir </a:t>
            </a:r>
            <a:r>
              <a:rPr lang="tr-TR" sz="2400" dirty="0" err="1"/>
              <a:t>defibrilatör</a:t>
            </a:r>
            <a:r>
              <a:rPr lang="tr-TR" sz="2400" dirty="0"/>
              <a:t> türüdür ve </a:t>
            </a:r>
            <a:r>
              <a:rPr lang="tr-TR" sz="2400" dirty="0" err="1"/>
              <a:t>defibrilatörler</a:t>
            </a:r>
            <a:r>
              <a:rPr lang="tr-TR" sz="2400" dirty="0"/>
              <a:t> kalbe şok uygulaması  yapmaya yarayan   cihazlardır. 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tr-TR" sz="2400" dirty="0"/>
              <a:t>OED, ani kalp durması sırasında göğse yapıştırılan </a:t>
            </a:r>
            <a:r>
              <a:rPr lang="tr-TR" sz="2400" dirty="0" err="1"/>
              <a:t>pedler</a:t>
            </a:r>
            <a:r>
              <a:rPr lang="tr-TR" sz="2400" dirty="0"/>
              <a:t>(elektrotlar) vasıtası ile kalbe şok verilmesini sağlayan hafif, kullanımı kolay ve taşınabilir bir cihazdır. 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tr-TR" sz="2400" dirty="0"/>
              <a:t>Bu cihazlar OED kullanımını kapsayan ilk yardım eğitimi almış herkes tarafından kullanılabilir.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4FA4F05-AFDC-4726-957C-25C964DC7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80" y="476672"/>
            <a:ext cx="922799" cy="5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5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3F8C03A8-89D4-41A8-B49E-8EDC804891D9}"/>
              </a:ext>
            </a:extLst>
          </p:cNvPr>
          <p:cNvSpPr/>
          <p:nvPr/>
        </p:nvSpPr>
        <p:spPr>
          <a:xfrm>
            <a:off x="0" y="-1"/>
            <a:ext cx="9152878" cy="1091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79512" y="1188971"/>
            <a:ext cx="8856984" cy="555209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endParaRPr lang="tr-TR" sz="2400" dirty="0"/>
          </a:p>
          <a:p>
            <a:pPr marL="0" indent="0" algn="just">
              <a:buNone/>
            </a:pPr>
            <a:r>
              <a:rPr lang="tr-TR" sz="2400" dirty="0"/>
              <a:t>Ani kalp durması; Kalpte aniden ortaya çıkan işlev bozukluğunda ve kalp beklenmedik bir   şekilde atmayı bıraktığında ortaya çıkar. Birkaç dakika içinde tedavi edilmediği takdirde hızla ölüme yol açar. </a:t>
            </a:r>
          </a:p>
          <a:p>
            <a:pPr marL="0" indent="0" algn="just">
              <a:buNone/>
            </a:pPr>
            <a:endParaRPr lang="tr-TR" sz="2400" dirty="0"/>
          </a:p>
          <a:p>
            <a:pPr algn="just"/>
            <a:r>
              <a:rPr lang="tr-TR" sz="2400" dirty="0"/>
              <a:t>Ani kalp durması çoğunlukla kalbin pompa işlevini yapmasına engel olan elektriksel bozukluktan kaynaklanır. Kalbin hızlı bir şekilde bu durumdan kurtarılması için kalbe şok uygulanması gerekir.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1835" y="0"/>
            <a:ext cx="9132164" cy="1091321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/>
              <a:t>  </a:t>
            </a:r>
            <a:r>
              <a:rPr lang="tr-TR" sz="3600" dirty="0"/>
              <a:t>OED Nasıl Etki Eder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B58B78A-E716-4C27-B254-4B46DD33C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60648"/>
            <a:ext cx="1031040" cy="6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437DA1F7-B199-4992-BCA5-28C44268D49F}"/>
              </a:ext>
            </a:extLst>
          </p:cNvPr>
          <p:cNvSpPr/>
          <p:nvPr/>
        </p:nvSpPr>
        <p:spPr>
          <a:xfrm>
            <a:off x="0" y="0"/>
            <a:ext cx="9144000" cy="1124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634" y="1124743"/>
            <a:ext cx="9126731" cy="573325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sz="2400" dirty="0"/>
          </a:p>
          <a:p>
            <a:pPr algn="just"/>
            <a:r>
              <a:rPr lang="tr-TR" sz="2400" dirty="0"/>
              <a:t>Ani kalp durmasından sonraki 3-5 dakika içinde uygulanabilen şok, sağ kalıma %50-70 oranında olumlu katkı sağlar. Gecikilen her bir dakika için ise hasta/yaralının hayatta kalma şansı %10-12 oranında düşer.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OED yardımı ile uygulanan şok kalbin pompa işlevini yapmasına engel olan elektriksel bozuklukların ortadan kaldırılması ve normal ritmin devam etmesini sağlamak sureti ile etki eder.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859"/>
          </a:xfrm>
        </p:spPr>
        <p:txBody>
          <a:bodyPr>
            <a:normAutofit/>
          </a:bodyPr>
          <a:lstStyle/>
          <a:p>
            <a:pPr algn="l"/>
            <a:r>
              <a:rPr lang="tr-TR" sz="3600" b="1" dirty="0"/>
              <a:t> </a:t>
            </a:r>
            <a:r>
              <a:rPr lang="tr-TR" sz="3600" dirty="0"/>
              <a:t>OED Nasıl Etki Eder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18319D6-A623-4D2B-8FD1-6D26DD250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35897"/>
            <a:ext cx="8895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9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05F0A1C-F774-4167-86FF-7B04F695883C}"/>
              </a:ext>
            </a:extLst>
          </p:cNvPr>
          <p:cNvSpPr/>
          <p:nvPr/>
        </p:nvSpPr>
        <p:spPr>
          <a:xfrm>
            <a:off x="1" y="-17755"/>
            <a:ext cx="9144000" cy="1275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7504" y="1412776"/>
            <a:ext cx="9014108" cy="54452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1000" b="1" dirty="0"/>
          </a:p>
          <a:p>
            <a:pPr marL="0" indent="0" algn="just">
              <a:buNone/>
            </a:pPr>
            <a:r>
              <a:rPr lang="tr-TR" sz="2400" b="1" dirty="0"/>
              <a:t>OED’ </a:t>
            </a:r>
            <a:r>
              <a:rPr lang="tr-TR" sz="2400" b="1" dirty="0" err="1"/>
              <a:t>ler</a:t>
            </a:r>
            <a:r>
              <a:rPr lang="tr-TR" sz="2400" b="1" dirty="0"/>
              <a:t>;</a:t>
            </a:r>
          </a:p>
          <a:p>
            <a:pPr algn="just"/>
            <a:r>
              <a:rPr lang="tr-TR" sz="2400" dirty="0"/>
              <a:t> Hastane öncesindeki tüm ilk yardımcılar tarafından kullanılabilir olması.</a:t>
            </a:r>
          </a:p>
          <a:p>
            <a:pPr marL="0" indent="0" algn="just">
              <a:buNone/>
            </a:pPr>
            <a:endParaRPr lang="tr-TR" sz="1000" dirty="0"/>
          </a:p>
          <a:p>
            <a:pPr algn="just"/>
            <a:r>
              <a:rPr lang="tr-TR" sz="2400" dirty="0"/>
              <a:t>Taşınabilir olması.</a:t>
            </a:r>
          </a:p>
          <a:p>
            <a:pPr marL="0" indent="0" algn="just">
              <a:buNone/>
            </a:pPr>
            <a:endParaRPr lang="tr-TR" sz="1000" dirty="0"/>
          </a:p>
          <a:p>
            <a:pPr algn="just"/>
            <a:r>
              <a:rPr lang="tr-TR" sz="2400" dirty="0"/>
              <a:t>Daha fazla insanın hayatta kalmasını sağlayacağından dolayı önemlidir.</a:t>
            </a:r>
          </a:p>
          <a:p>
            <a:pPr marL="0" indent="0" algn="just">
              <a:buNone/>
            </a:pPr>
            <a:r>
              <a:rPr lang="tr-TR" sz="2400" b="1" dirty="0"/>
              <a:t> </a:t>
            </a:r>
            <a:endParaRPr lang="tr-TR" sz="2400" dirty="0"/>
          </a:p>
          <a:p>
            <a:pPr marL="0" indent="0" algn="just">
              <a:buNone/>
            </a:pPr>
            <a:r>
              <a:rPr lang="tr-TR" sz="2400" b="1" dirty="0"/>
              <a:t>Bu cihazlar sadece hayatı tehdit eden ritimler için şok önerdiğinden ve uyguladığından dolayı güvenlidir.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8634" y="0"/>
            <a:ext cx="9144000" cy="1258050"/>
          </a:xfrm>
        </p:spPr>
        <p:txBody>
          <a:bodyPr>
            <a:normAutofit fontScale="90000"/>
          </a:bodyPr>
          <a:lstStyle/>
          <a:p>
            <a:pPr algn="l"/>
            <a:br>
              <a:rPr lang="tr-TR" sz="3200" dirty="0"/>
            </a:br>
            <a:r>
              <a:rPr lang="tr-TR" sz="3200" dirty="0"/>
              <a:t>  </a:t>
            </a:r>
            <a:r>
              <a:rPr lang="tr-TR" sz="4000" dirty="0"/>
              <a:t>OED Neden Önemlidir Ve Kullanımı </a:t>
            </a:r>
            <a:br>
              <a:rPr lang="tr-TR" sz="4000" dirty="0"/>
            </a:br>
            <a:r>
              <a:rPr lang="tr-TR" sz="4000" dirty="0"/>
              <a:t>  Güvenli midir</a:t>
            </a:r>
            <a:br>
              <a:rPr lang="tr-TR" sz="3100" dirty="0"/>
            </a:br>
            <a:endParaRPr lang="tr-TR" sz="31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72BF930-C9B8-4D9B-8513-C3FEF1940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10" y="270915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105F0A1C-F774-4167-86FF-7B04F695883C}"/>
              </a:ext>
            </a:extLst>
          </p:cNvPr>
          <p:cNvSpPr/>
          <p:nvPr/>
        </p:nvSpPr>
        <p:spPr>
          <a:xfrm>
            <a:off x="0" y="0"/>
            <a:ext cx="9144000" cy="1209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7504" y="1209220"/>
            <a:ext cx="9014108" cy="55321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dirty="0"/>
              <a:t>Birçok farklı OED modeli mevcuttur. Kullanım ilkeleri her biri için aynıdır, ancak ekran ve seçenekler farklılık gösterebilir. Tüm OED</a:t>
            </a:r>
            <a:r>
              <a:rPr lang="en-US" sz="2400" dirty="0"/>
              <a:t>’</a:t>
            </a:r>
            <a:r>
              <a:rPr lang="tr-TR" sz="2400" dirty="0" err="1"/>
              <a:t>ler</a:t>
            </a:r>
            <a:r>
              <a:rPr lang="tr-TR" sz="2400" dirty="0"/>
              <a:t> aşağıdaki ortak unsurlara sahiptir;</a:t>
            </a:r>
          </a:p>
          <a:p>
            <a:pPr marL="0" indent="0">
              <a:buNone/>
            </a:pPr>
            <a:endParaRPr lang="tr-TR" sz="2400" dirty="0"/>
          </a:p>
          <a:p>
            <a:pPr>
              <a:buFontTx/>
              <a:buChar char="-"/>
            </a:pPr>
            <a:r>
              <a:rPr lang="tr-TR" sz="2400" dirty="0"/>
              <a:t>Açma/kapama mekanizması</a:t>
            </a:r>
          </a:p>
          <a:p>
            <a:pPr>
              <a:buFontTx/>
              <a:buChar char="-"/>
            </a:pPr>
            <a:r>
              <a:rPr lang="tr-TR" sz="2400" dirty="0"/>
              <a:t>Kablo ve </a:t>
            </a:r>
            <a:r>
              <a:rPr lang="tr-TR" sz="2400" dirty="0" err="1"/>
              <a:t>pedler</a:t>
            </a:r>
            <a:r>
              <a:rPr lang="tr-TR" sz="2400" dirty="0"/>
              <a:t> (elektrotlar)</a:t>
            </a:r>
          </a:p>
          <a:p>
            <a:pPr>
              <a:buFontTx/>
              <a:buChar char="-"/>
            </a:pPr>
            <a:r>
              <a:rPr lang="tr-TR" sz="2400" dirty="0"/>
              <a:t>Kalp ritmini değerlendirme yeteneği</a:t>
            </a:r>
          </a:p>
          <a:p>
            <a:pPr>
              <a:buFontTx/>
              <a:buChar char="-"/>
            </a:pPr>
            <a:r>
              <a:rPr lang="tr-TR" sz="2400" dirty="0"/>
              <a:t>Şok verme yeteneği</a:t>
            </a:r>
          </a:p>
          <a:p>
            <a:pPr>
              <a:buFontTx/>
              <a:buChar char="-"/>
            </a:pPr>
            <a:r>
              <a:rPr lang="tr-TR" sz="2400" dirty="0"/>
              <a:t>Sesli ve/veya görsel komut sistemi</a:t>
            </a:r>
          </a:p>
          <a:p>
            <a:pPr>
              <a:buFontTx/>
              <a:buChar char="-"/>
            </a:pPr>
            <a:r>
              <a:rPr lang="tr-TR" sz="2400" dirty="0"/>
              <a:t>Kolay taşınabilirlik için pil ile çalıştırma</a:t>
            </a:r>
          </a:p>
          <a:p>
            <a:pPr marL="0" indent="0" algn="just">
              <a:buNone/>
            </a:pPr>
            <a:endParaRPr lang="tr-TR" sz="2400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8634" y="1"/>
            <a:ext cx="9121612" cy="1184626"/>
          </a:xfrm>
        </p:spPr>
        <p:txBody>
          <a:bodyPr>
            <a:normAutofit/>
          </a:bodyPr>
          <a:lstStyle/>
          <a:p>
            <a:pPr algn="l"/>
            <a:r>
              <a:rPr lang="tr-TR" sz="3600" dirty="0"/>
              <a:t> OED Çeşitleri Nelerdir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72BF930-C9B8-4D9B-8513-C3FEF1940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50" y="404663"/>
            <a:ext cx="1068021" cy="6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64D96A31-4FBD-4582-8937-C67491DC1564}"/>
              </a:ext>
            </a:extLst>
          </p:cNvPr>
          <p:cNvSpPr/>
          <p:nvPr/>
        </p:nvSpPr>
        <p:spPr>
          <a:xfrm>
            <a:off x="-1" y="0"/>
            <a:ext cx="9135367" cy="1148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65860" y="1681172"/>
            <a:ext cx="3989901" cy="2386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400" b="1" dirty="0"/>
              <a:t>Tam otomatik OED;</a:t>
            </a:r>
          </a:p>
          <a:p>
            <a:pPr marL="0" indent="0" algn="just">
              <a:buNone/>
            </a:pPr>
            <a:r>
              <a:rPr lang="tr-TR" sz="2400" dirty="0"/>
              <a:t>Kalpteki düzensiz ritmi tanıyan ve şok uygulaması için ilk yardımcının herhangi bir düğmeye basmasına gerek olmayan cihazlardır.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8634" y="-99392"/>
            <a:ext cx="9171878" cy="1247947"/>
          </a:xfrm>
        </p:spPr>
        <p:txBody>
          <a:bodyPr>
            <a:normAutofit fontScale="90000"/>
          </a:bodyPr>
          <a:lstStyle/>
          <a:p>
            <a:pPr algn="l"/>
            <a:br>
              <a:rPr lang="tr-TR" sz="3100" b="1" dirty="0">
                <a:solidFill>
                  <a:prstClr val="black"/>
                </a:solidFill>
              </a:rPr>
            </a:br>
            <a:r>
              <a:rPr lang="tr-TR" sz="4000" b="1" dirty="0">
                <a:solidFill>
                  <a:prstClr val="black"/>
                </a:solidFill>
              </a:rPr>
              <a:t>  </a:t>
            </a:r>
            <a:r>
              <a:rPr lang="tr-TR" sz="4000" dirty="0">
                <a:solidFill>
                  <a:prstClr val="black"/>
                </a:solidFill>
              </a:rPr>
              <a:t>OED Çeşitleri Nelerdir</a:t>
            </a:r>
            <a:br>
              <a:rPr lang="tr-TR" sz="2800" b="1" dirty="0"/>
            </a:br>
            <a:endParaRPr lang="tr-TR" sz="3100" b="1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51975" y="1681172"/>
            <a:ext cx="3989901" cy="2386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tr-TR" sz="2400" b="1" dirty="0"/>
              <a:t>Yarı otomatik OED;</a:t>
            </a:r>
            <a:endParaRPr lang="tr-TR" sz="2400" dirty="0"/>
          </a:p>
          <a:p>
            <a:pPr marL="0" lvl="0" indent="0" algn="just">
              <a:buNone/>
            </a:pPr>
            <a:r>
              <a:rPr lang="tr-TR" sz="2400" dirty="0"/>
              <a:t>Kalpteki düzensiz ritmi tanıyan ve şok uygulaması için ilk yardımcının cihaz üzerindeki şok düğmesine basması gereken cihazlardır.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9D0216-489B-4FC1-A48A-06A7AF670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86" y="4288524"/>
            <a:ext cx="4283968" cy="241224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504885B-9297-4B11-AB5B-158229689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66471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0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1023</Words>
  <Application>Microsoft Office PowerPoint</Application>
  <PresentationFormat>Ekran Gösterisi (4:3)</PresentationFormat>
  <Paragraphs>105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Ofis Teması</vt:lpstr>
      <vt:lpstr>TEMEL YAŞAM DESTEĞİ (TYD) ve OTOMATİK EKSTERNAL DEFİBRİLATOR (OED)</vt:lpstr>
      <vt:lpstr> Amaç ve Öğrenim Hedefleri</vt:lpstr>
      <vt:lpstr>  Amaç ve Öğrenim Hedefleri</vt:lpstr>
      <vt:lpstr> OED Tanıtımı  OED (Otomatik Eksternal Defibrilatör) Nedir</vt:lpstr>
      <vt:lpstr>  OED Nasıl Etki Eder </vt:lpstr>
      <vt:lpstr> OED Nasıl Etki Eder </vt:lpstr>
      <vt:lpstr>   OED Neden Önemlidir Ve Kullanımı    Güvenli midir </vt:lpstr>
      <vt:lpstr> OED Çeşitleri Nelerdir</vt:lpstr>
      <vt:lpstr>   OED Çeşitleri Nelerdir </vt:lpstr>
      <vt:lpstr> OED’ler Nasıl Çalışır</vt:lpstr>
      <vt:lpstr>  OED Kullanılan Durumlar   Dikkat Edilmesi Gereken Genel İlkeler</vt:lpstr>
      <vt:lpstr>  OED Kullanılan Durumlar   Dikkat Edilmesi Gereken Genel İlkeler</vt:lpstr>
      <vt:lpstr>   OED Kullanılmaması Gereken Durumlar </vt:lpstr>
      <vt:lpstr>   OED Kullanılmaması Gereken Durumlar </vt:lpstr>
      <vt:lpstr>   OED Uygulama Akış Şeması </vt:lpstr>
      <vt:lpstr>   Temel Yaşam Desteği   Genel Bilgiler  </vt:lpstr>
      <vt:lpstr>  Temel Yaşam Desteği   Yaşam Zinciri </vt:lpstr>
      <vt:lpstr>                                 Yaşam Zinciri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Murat ÖZKAN</cp:lastModifiedBy>
  <cp:revision>383</cp:revision>
  <dcterms:created xsi:type="dcterms:W3CDTF">2020-12-16T20:56:57Z</dcterms:created>
  <dcterms:modified xsi:type="dcterms:W3CDTF">2026-04-25T10:51:56Z</dcterms:modified>
</cp:coreProperties>
</file>