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77" r:id="rId3"/>
    <p:sldId id="325" r:id="rId4"/>
    <p:sldId id="376" r:id="rId5"/>
    <p:sldId id="382" r:id="rId6"/>
    <p:sldId id="326" r:id="rId7"/>
    <p:sldId id="328" r:id="rId8"/>
    <p:sldId id="363" r:id="rId9"/>
    <p:sldId id="329" r:id="rId10"/>
    <p:sldId id="375" r:id="rId11"/>
    <p:sldId id="365" r:id="rId12"/>
    <p:sldId id="368" r:id="rId13"/>
    <p:sldId id="381" r:id="rId14"/>
    <p:sldId id="369" r:id="rId15"/>
    <p:sldId id="370" r:id="rId16"/>
    <p:sldId id="371" r:id="rId17"/>
    <p:sldId id="29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BA IŞIK" initials="TI" lastIdx="1" clrIdx="0">
    <p:extLst>
      <p:ext uri="{19B8F6BF-5375-455C-9EA6-DF929625EA0E}">
        <p15:presenceInfo xmlns:p15="http://schemas.microsoft.com/office/powerpoint/2012/main" userId="S-1-5-21-2627283118-3684124294-55272218-705784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67" autoAdjust="0"/>
    <p:restoredTop sz="94604"/>
  </p:normalViewPr>
  <p:slideViewPr>
    <p:cSldViewPr>
      <p:cViewPr varScale="1">
        <p:scale>
          <a:sx n="108" d="100"/>
          <a:sy n="108" d="100"/>
        </p:scale>
        <p:origin x="210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91CB5-DEA2-4FE3-9DD6-CF563F2033CB}" type="datetimeFigureOut">
              <a:rPr lang="tr-TR" smtClean="0"/>
              <a:t>18.06.2025</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BCA222-025A-49E3-958F-8E7B939077EA}" type="slidenum">
              <a:rPr lang="tr-TR" smtClean="0"/>
              <a:t>‹#›</a:t>
            </a:fld>
            <a:endParaRPr lang="tr-TR"/>
          </a:p>
        </p:txBody>
      </p:sp>
    </p:spTree>
    <p:extLst>
      <p:ext uri="{BB962C8B-B14F-4D97-AF65-F5344CB8AC3E}">
        <p14:creationId xmlns:p14="http://schemas.microsoft.com/office/powerpoint/2010/main" val="830009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D2BCA222-025A-49E3-958F-8E7B939077EA}" type="slidenum">
              <a:rPr lang="tr-TR" smtClean="0"/>
              <a:t>9</a:t>
            </a:fld>
            <a:endParaRPr lang="tr-TR"/>
          </a:p>
        </p:txBody>
      </p:sp>
    </p:spTree>
    <p:extLst>
      <p:ext uri="{BB962C8B-B14F-4D97-AF65-F5344CB8AC3E}">
        <p14:creationId xmlns:p14="http://schemas.microsoft.com/office/powerpoint/2010/main" val="26343160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31"/>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pic>
        <p:nvPicPr>
          <p:cNvPr id="614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1739" y="0"/>
            <a:ext cx="1262261" cy="1262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2204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2011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4"/>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44"/>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3246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4151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6"/>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002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999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23720DD-5B6D-40BF-8493-A6B52D484E6B}" type="datetimeFigureOut">
              <a:rPr lang="tr-TR" smtClean="0"/>
              <a:t>18.06.2025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4707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23720DD-5B6D-40BF-8493-A6B52D484E6B}" type="datetimeFigureOut">
              <a:rPr lang="tr-TR" smtClean="0"/>
              <a:t>18.06.2025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45449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18.06.2025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42476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2"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75552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10231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dirty="0"/>
              <a:t>Asıl başlık stili için tıklatın</a:t>
            </a:r>
          </a:p>
        </p:txBody>
      </p:sp>
      <p:sp>
        <p:nvSpPr>
          <p:cNvPr id="3" name="Metin Yer Tutucusu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18.06.2025</a:t>
            </a:fld>
            <a:endParaRPr lang="tr-TR"/>
          </a:p>
        </p:txBody>
      </p:sp>
      <p:sp>
        <p:nvSpPr>
          <p:cNvPr id="5" name="Altbilgi Yer Tutucusu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pic>
        <p:nvPicPr>
          <p:cNvPr id="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881739" y="0"/>
            <a:ext cx="1262261" cy="1262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8925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7B09494-7CA7-4C1E-8CC1-40A6A8C47D11}"/>
              </a:ext>
            </a:extLst>
          </p:cNvPr>
          <p:cNvSpPr/>
          <p:nvPr/>
        </p:nvSpPr>
        <p:spPr>
          <a:xfrm>
            <a:off x="1" y="2696977"/>
            <a:ext cx="9164854" cy="110643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p:cNvSpPr>
            <a:spLocks noGrp="1"/>
          </p:cNvSpPr>
          <p:nvPr>
            <p:ph type="ctrTitle"/>
          </p:nvPr>
        </p:nvSpPr>
        <p:spPr>
          <a:xfrm>
            <a:off x="427584" y="2852936"/>
            <a:ext cx="8352928" cy="794513"/>
          </a:xfrm>
        </p:spPr>
        <p:txBody>
          <a:bodyPr>
            <a:noAutofit/>
          </a:bodyPr>
          <a:lstStyle/>
          <a:p>
            <a:pPr lvl="0"/>
            <a:r>
              <a:rPr lang="tr-TR" sz="3600" b="1" dirty="0"/>
              <a:t>ŞOK VE GÖĞÜS AĞRISINDA İLK YARDIM</a:t>
            </a:r>
          </a:p>
        </p:txBody>
      </p:sp>
      <p:pic>
        <p:nvPicPr>
          <p:cNvPr id="5" name="Resim 4">
            <a:extLst>
              <a:ext uri="{FF2B5EF4-FFF2-40B4-BE49-F238E27FC236}">
                <a16:creationId xmlns:a16="http://schemas.microsoft.com/office/drawing/2014/main" id="{47500102-B058-4CC7-9171-9696F59AA40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4371" y="309712"/>
            <a:ext cx="3237643" cy="2096616"/>
          </a:xfrm>
          <a:prstGeom prst="rect">
            <a:avLst/>
          </a:prstGeom>
        </p:spPr>
      </p:pic>
      <p:pic>
        <p:nvPicPr>
          <p:cNvPr id="7" name="Resim 6">
            <a:extLst>
              <a:ext uri="{FF2B5EF4-FFF2-40B4-BE49-F238E27FC236}">
                <a16:creationId xmlns:a16="http://schemas.microsoft.com/office/drawing/2014/main" id="{46A5D392-1D16-44B6-9A2C-5CFF97F929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9592" y="4293096"/>
            <a:ext cx="2411760" cy="1808820"/>
          </a:xfrm>
          <a:prstGeom prst="rect">
            <a:avLst/>
          </a:prstGeom>
        </p:spPr>
      </p:pic>
      <p:pic>
        <p:nvPicPr>
          <p:cNvPr id="10" name="Resim 9">
            <a:extLst>
              <a:ext uri="{FF2B5EF4-FFF2-40B4-BE49-F238E27FC236}">
                <a16:creationId xmlns:a16="http://schemas.microsoft.com/office/drawing/2014/main" id="{F195EC5D-7639-4E9A-BFC2-1BAF68CA8B2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63888" y="4293096"/>
            <a:ext cx="2477519" cy="1858138"/>
          </a:xfrm>
          <a:prstGeom prst="rect">
            <a:avLst/>
          </a:prstGeom>
        </p:spPr>
      </p:pic>
      <p:pic>
        <p:nvPicPr>
          <p:cNvPr id="8" name="Resim 7">
            <a:extLst>
              <a:ext uri="{FF2B5EF4-FFF2-40B4-BE49-F238E27FC236}">
                <a16:creationId xmlns:a16="http://schemas.microsoft.com/office/drawing/2014/main" id="{26E13EE4-0AF1-4301-ABB8-D5AA886F332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34472" y="4308276"/>
            <a:ext cx="2411760" cy="1808820"/>
          </a:xfrm>
          <a:prstGeom prst="rect">
            <a:avLst/>
          </a:prstGeom>
        </p:spPr>
      </p:pic>
    </p:spTree>
    <p:extLst>
      <p:ext uri="{BB962C8B-B14F-4D97-AF65-F5344CB8AC3E}">
        <p14:creationId xmlns:p14="http://schemas.microsoft.com/office/powerpoint/2010/main" val="376491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E76B61AD-86F4-434B-A5FF-351EE6145E2E}"/>
              </a:ext>
            </a:extLst>
          </p:cNvPr>
          <p:cNvSpPr/>
          <p:nvPr/>
        </p:nvSpPr>
        <p:spPr>
          <a:xfrm>
            <a:off x="13753" y="0"/>
            <a:ext cx="9121613"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107504" y="1628800"/>
            <a:ext cx="8833921" cy="3384376"/>
          </a:xfrm>
        </p:spPr>
        <p:txBody>
          <a:bodyPr>
            <a:noAutofit/>
          </a:bodyPr>
          <a:lstStyle/>
          <a:p>
            <a:pPr lvl="0" algn="just"/>
            <a:r>
              <a:rPr lang="tr-TR" sz="2400" dirty="0"/>
              <a:t>Hasta/yaralının üzeri örtülür ancak aşırı ısınmasına da engel olunur.</a:t>
            </a:r>
          </a:p>
          <a:p>
            <a:pPr lvl="0" algn="just"/>
            <a:r>
              <a:rPr lang="tr-TR" sz="2400" dirty="0"/>
              <a:t>Eğer iç kanama kol veya bacaktan kaynaklanıyorsa kol ve bacağı hareket etmeyecek şekilde tespit edilir.</a:t>
            </a:r>
          </a:p>
          <a:p>
            <a:pPr lvl="0" algn="just"/>
            <a:r>
              <a:rPr lang="tr-TR" sz="2400" dirty="0"/>
              <a:t>Hasta/yaralıya yiyecek veya içecek verilmez (hava yoluna kaçma riski ve ameliyata alınma olasılığı). </a:t>
            </a:r>
          </a:p>
          <a:p>
            <a:pPr lvl="0" algn="just"/>
            <a:r>
              <a:rPr lang="tr-TR" sz="2400" dirty="0"/>
              <a:t>Hasta/yaralının bilinci ve yaşam bulguları 2-3 dakika arayla kontrol edilir.</a:t>
            </a:r>
          </a:p>
          <a:p>
            <a:pPr lvl="0" algn="just"/>
            <a:r>
              <a:rPr lang="tr-TR" sz="2400" dirty="0"/>
              <a:t>Sağlık ekibi gelinceye kadar hasta/yaralının yanında beklenir.</a:t>
            </a:r>
          </a:p>
          <a:p>
            <a:pPr lvl="0" algn="just"/>
            <a:endParaRPr lang="tr-TR" sz="2000" dirty="0"/>
          </a:p>
          <a:p>
            <a:pPr lvl="0" algn="just"/>
            <a:endParaRPr lang="tr-TR" sz="2000" dirty="0"/>
          </a:p>
        </p:txBody>
      </p:sp>
      <p:sp>
        <p:nvSpPr>
          <p:cNvPr id="7" name="Başlık 1">
            <a:extLst>
              <a:ext uri="{FF2B5EF4-FFF2-40B4-BE49-F238E27FC236}">
                <a16:creationId xmlns:a16="http://schemas.microsoft.com/office/drawing/2014/main" id="{89848C1F-7FFC-402C-8573-5DEF02E09A50}"/>
              </a:ext>
            </a:extLst>
          </p:cNvPr>
          <p:cNvSpPr>
            <a:spLocks noGrp="1"/>
          </p:cNvSpPr>
          <p:nvPr>
            <p:ph type="title"/>
          </p:nvPr>
        </p:nvSpPr>
        <p:spPr>
          <a:xfrm>
            <a:off x="457200" y="274638"/>
            <a:ext cx="7211144" cy="1143000"/>
          </a:xfrm>
        </p:spPr>
        <p:txBody>
          <a:bodyPr>
            <a:normAutofit/>
          </a:bodyPr>
          <a:lstStyle/>
          <a:p>
            <a:pPr algn="l"/>
            <a:r>
              <a:rPr lang="tr-TR" sz="3600" dirty="0"/>
              <a:t>Şok</a:t>
            </a:r>
            <a:br>
              <a:rPr lang="tr-TR" sz="3600" dirty="0"/>
            </a:br>
            <a:r>
              <a:rPr lang="tr-TR" sz="2400" dirty="0"/>
              <a:t>İlk Yardım</a:t>
            </a:r>
            <a:endParaRPr lang="tr-TR" sz="2800" dirty="0"/>
          </a:p>
        </p:txBody>
      </p:sp>
      <p:pic>
        <p:nvPicPr>
          <p:cNvPr id="5" name="Resim 4">
            <a:extLst>
              <a:ext uri="{FF2B5EF4-FFF2-40B4-BE49-F238E27FC236}">
                <a16:creationId xmlns:a16="http://schemas.microsoft.com/office/drawing/2014/main" id="{2B143039-6EE2-A042-B55A-374E0E85803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1800" y="5229200"/>
            <a:ext cx="2797075" cy="1514865"/>
          </a:xfrm>
          <a:prstGeom prst="rect">
            <a:avLst/>
          </a:prstGeom>
        </p:spPr>
      </p:pic>
      <p:pic>
        <p:nvPicPr>
          <p:cNvPr id="8" name="Resim 7">
            <a:extLst>
              <a:ext uri="{FF2B5EF4-FFF2-40B4-BE49-F238E27FC236}">
                <a16:creationId xmlns:a16="http://schemas.microsoft.com/office/drawing/2014/main" id="{0C52E33D-4376-49D1-A378-67DF957A23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411581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4442C9B9-7143-4FE7-88EC-9E0A94758B4E}"/>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565212" y="2348880"/>
            <a:ext cx="8013576" cy="3024336"/>
          </a:xfrm>
        </p:spPr>
        <p:txBody>
          <a:bodyPr>
            <a:noAutofit/>
          </a:bodyPr>
          <a:lstStyle/>
          <a:p>
            <a:pPr lvl="0" algn="just"/>
            <a:r>
              <a:rPr lang="tr-TR" sz="2400" dirty="0"/>
              <a:t>Hasta/yaralının endişe ve korkuları giderilir.</a:t>
            </a:r>
          </a:p>
          <a:p>
            <a:pPr lvl="0" algn="just"/>
            <a:r>
              <a:rPr lang="tr-TR" sz="2400" dirty="0"/>
              <a:t>Hasta/yaralının bilinci kötüleşirse derlenme pozisyonuna getirilir.</a:t>
            </a:r>
          </a:p>
          <a:p>
            <a:pPr lvl="0" algn="just"/>
            <a:r>
              <a:rPr lang="tr-TR" sz="2400" dirty="0"/>
              <a:t>Hasta/yaralının solunumu durursa Temel Yaşam Desteğine başlanır.</a:t>
            </a:r>
          </a:p>
          <a:p>
            <a:pPr marL="0" lvl="0" indent="0" algn="just">
              <a:buNone/>
            </a:pPr>
            <a:endParaRPr lang="tr-TR" sz="2400" dirty="0"/>
          </a:p>
        </p:txBody>
      </p:sp>
      <p:sp>
        <p:nvSpPr>
          <p:cNvPr id="6" name="Başlık 1">
            <a:extLst>
              <a:ext uri="{FF2B5EF4-FFF2-40B4-BE49-F238E27FC236}">
                <a16:creationId xmlns:a16="http://schemas.microsoft.com/office/drawing/2014/main" id="{DC5AD117-29DE-4D62-BB22-FABBD0E81268}"/>
              </a:ext>
            </a:extLst>
          </p:cNvPr>
          <p:cNvSpPr>
            <a:spLocks noGrp="1"/>
          </p:cNvSpPr>
          <p:nvPr>
            <p:ph type="title"/>
          </p:nvPr>
        </p:nvSpPr>
        <p:spPr>
          <a:xfrm>
            <a:off x="457200" y="274638"/>
            <a:ext cx="7211144" cy="1143000"/>
          </a:xfrm>
        </p:spPr>
        <p:txBody>
          <a:bodyPr>
            <a:normAutofit/>
          </a:bodyPr>
          <a:lstStyle/>
          <a:p>
            <a:pPr algn="l"/>
            <a:r>
              <a:rPr lang="tr-TR" sz="3600" dirty="0"/>
              <a:t>Şok</a:t>
            </a:r>
            <a:br>
              <a:rPr lang="tr-TR" sz="3600" dirty="0"/>
            </a:br>
            <a:r>
              <a:rPr lang="tr-TR" sz="2400" dirty="0"/>
              <a:t>İlk Yardım</a:t>
            </a:r>
            <a:endParaRPr lang="tr-TR" sz="2800" dirty="0"/>
          </a:p>
        </p:txBody>
      </p:sp>
      <p:pic>
        <p:nvPicPr>
          <p:cNvPr id="5" name="Resim 4">
            <a:extLst>
              <a:ext uri="{FF2B5EF4-FFF2-40B4-BE49-F238E27FC236}">
                <a16:creationId xmlns:a16="http://schemas.microsoft.com/office/drawing/2014/main" id="{1E1A00B0-AC0F-4248-BC07-3B0F3E09060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469732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D39DD9A3-9665-4C99-87A7-0EB7F9B7622C}"/>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a:extLst>
              <a:ext uri="{FF2B5EF4-FFF2-40B4-BE49-F238E27FC236}">
                <a16:creationId xmlns:a16="http://schemas.microsoft.com/office/drawing/2014/main" id="{5ADFFF64-B656-469E-AAA9-CB636E83D717}"/>
              </a:ext>
            </a:extLst>
          </p:cNvPr>
          <p:cNvSpPr>
            <a:spLocks noGrp="1"/>
          </p:cNvSpPr>
          <p:nvPr>
            <p:ph idx="1"/>
          </p:nvPr>
        </p:nvSpPr>
        <p:spPr>
          <a:xfrm>
            <a:off x="107504" y="1956753"/>
            <a:ext cx="8662703" cy="4898531"/>
          </a:xfrm>
        </p:spPr>
        <p:txBody>
          <a:bodyPr>
            <a:normAutofit/>
          </a:bodyPr>
          <a:lstStyle/>
          <a:p>
            <a:pPr marL="0" indent="0" algn="just">
              <a:buNone/>
            </a:pPr>
            <a:r>
              <a:rPr lang="tr-TR" sz="2400" dirty="0"/>
              <a:t>Göğüs ağrısı; basit bir kas veya mide ağrısından, hayatı tehdit eden kalp krizi, akciğer damar tıkanıklığı veya büyük damar yırtılmasından kaynaklanabilen yaygın bir sağlık sorunudur. İlk yardımcılar için dikkate alınması gereken en önemli husus kalp krizidir. </a:t>
            </a:r>
          </a:p>
          <a:p>
            <a:pPr marL="0" indent="0" algn="just">
              <a:buNone/>
            </a:pPr>
            <a:endParaRPr lang="tr-TR" sz="2000" dirty="0"/>
          </a:p>
          <a:p>
            <a:pPr algn="just"/>
            <a:r>
              <a:rPr lang="tr-TR" sz="2400" dirty="0"/>
              <a:t>Bununla birlikte, her göğüs rahatsızlığı veya ağrısı kalp krizi değildir.</a:t>
            </a:r>
          </a:p>
          <a:p>
            <a:pPr marL="0" indent="0" algn="just">
              <a:buNone/>
            </a:pPr>
            <a:endParaRPr lang="tr-TR" dirty="0"/>
          </a:p>
        </p:txBody>
      </p:sp>
      <p:sp>
        <p:nvSpPr>
          <p:cNvPr id="6" name="Başlık 1">
            <a:extLst>
              <a:ext uri="{FF2B5EF4-FFF2-40B4-BE49-F238E27FC236}">
                <a16:creationId xmlns:a16="http://schemas.microsoft.com/office/drawing/2014/main" id="{0DDDB644-B6F8-42BC-83B8-69E35A69D3A0}"/>
              </a:ext>
            </a:extLst>
          </p:cNvPr>
          <p:cNvSpPr>
            <a:spLocks noGrp="1"/>
          </p:cNvSpPr>
          <p:nvPr>
            <p:ph type="title"/>
          </p:nvPr>
        </p:nvSpPr>
        <p:spPr>
          <a:xfrm>
            <a:off x="457200" y="274638"/>
            <a:ext cx="2890664" cy="1143000"/>
          </a:xfrm>
        </p:spPr>
        <p:txBody>
          <a:bodyPr>
            <a:normAutofit/>
          </a:bodyPr>
          <a:lstStyle/>
          <a:p>
            <a:pPr algn="l"/>
            <a:r>
              <a:rPr lang="tr-TR" sz="3600" dirty="0"/>
              <a:t>Göğüs Ağrısı</a:t>
            </a:r>
            <a:br>
              <a:rPr lang="tr-TR" sz="3200" dirty="0"/>
            </a:br>
            <a:r>
              <a:rPr lang="tr-TR" sz="2400" dirty="0"/>
              <a:t>Genel Bilgiler</a:t>
            </a:r>
            <a:endParaRPr lang="tr-TR" sz="3200" dirty="0"/>
          </a:p>
        </p:txBody>
      </p:sp>
      <p:pic>
        <p:nvPicPr>
          <p:cNvPr id="5" name="Resim 4">
            <a:extLst>
              <a:ext uri="{FF2B5EF4-FFF2-40B4-BE49-F238E27FC236}">
                <a16:creationId xmlns:a16="http://schemas.microsoft.com/office/drawing/2014/main" id="{5C18F811-1133-4BD6-8555-5AE43701DB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408572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D39DD9A3-9665-4C99-87A7-0EB7F9B7622C}"/>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İçerik Yer Tutucusu 2">
            <a:extLst>
              <a:ext uri="{FF2B5EF4-FFF2-40B4-BE49-F238E27FC236}">
                <a16:creationId xmlns:a16="http://schemas.microsoft.com/office/drawing/2014/main" id="{5ADFFF64-B656-469E-AAA9-CB636E83D717}"/>
              </a:ext>
            </a:extLst>
          </p:cNvPr>
          <p:cNvSpPr>
            <a:spLocks noGrp="1"/>
          </p:cNvSpPr>
          <p:nvPr>
            <p:ph idx="1"/>
          </p:nvPr>
        </p:nvSpPr>
        <p:spPr>
          <a:xfrm>
            <a:off x="13753" y="1667739"/>
            <a:ext cx="8662703" cy="4898531"/>
          </a:xfrm>
        </p:spPr>
        <p:txBody>
          <a:bodyPr>
            <a:normAutofit/>
          </a:bodyPr>
          <a:lstStyle/>
          <a:p>
            <a:pPr marL="0" indent="0" algn="just">
              <a:buNone/>
            </a:pPr>
            <a:endParaRPr lang="tr-TR" dirty="0"/>
          </a:p>
          <a:p>
            <a:pPr algn="just"/>
            <a:r>
              <a:rPr lang="tr-TR" sz="2400" dirty="0"/>
              <a:t>Kalp kaynaklı göğüs ağrısını diğer nedenlerden ayırmak çok zor olabilir. Göğüs ağrısında öncelikle düşünülmesi gereken hastalık kalp krizi olmalıdır.</a:t>
            </a:r>
          </a:p>
          <a:p>
            <a:pPr marL="0" indent="0" algn="just">
              <a:buNone/>
            </a:pPr>
            <a:endParaRPr lang="tr-TR" sz="2400" dirty="0"/>
          </a:p>
          <a:p>
            <a:pPr algn="just"/>
            <a:r>
              <a:rPr lang="tr-TR" sz="2400" dirty="0"/>
              <a:t>Kalp hastalığı olan bir kişide göğüs ağrısı ve rahatsızlık hissi var, ancak dinlenme ve ilaca rağmen ağrıda azalma olmuyorsa bu durum kalp krizi olarak kabul edilmelidir.</a:t>
            </a:r>
          </a:p>
          <a:p>
            <a:pPr marL="0" indent="0" algn="just">
              <a:buNone/>
            </a:pPr>
            <a:endParaRPr lang="tr-TR" sz="2800" dirty="0"/>
          </a:p>
          <a:p>
            <a:pPr marL="0" indent="0" algn="just">
              <a:buNone/>
            </a:pPr>
            <a:endParaRPr lang="tr-TR" dirty="0"/>
          </a:p>
        </p:txBody>
      </p:sp>
      <p:sp>
        <p:nvSpPr>
          <p:cNvPr id="6" name="Başlık 1">
            <a:extLst>
              <a:ext uri="{FF2B5EF4-FFF2-40B4-BE49-F238E27FC236}">
                <a16:creationId xmlns:a16="http://schemas.microsoft.com/office/drawing/2014/main" id="{0DDDB644-B6F8-42BC-83B8-69E35A69D3A0}"/>
              </a:ext>
            </a:extLst>
          </p:cNvPr>
          <p:cNvSpPr>
            <a:spLocks noGrp="1"/>
          </p:cNvSpPr>
          <p:nvPr>
            <p:ph type="title"/>
          </p:nvPr>
        </p:nvSpPr>
        <p:spPr>
          <a:xfrm>
            <a:off x="457200" y="274638"/>
            <a:ext cx="2890664" cy="1143000"/>
          </a:xfrm>
        </p:spPr>
        <p:txBody>
          <a:bodyPr>
            <a:normAutofit/>
          </a:bodyPr>
          <a:lstStyle/>
          <a:p>
            <a:pPr algn="l"/>
            <a:r>
              <a:rPr lang="tr-TR" sz="3600" dirty="0"/>
              <a:t>Göğüs Ağrısı</a:t>
            </a:r>
            <a:br>
              <a:rPr lang="tr-TR" sz="3200" dirty="0"/>
            </a:br>
            <a:r>
              <a:rPr lang="tr-TR" sz="2400" dirty="0"/>
              <a:t>Genel Bilgiler</a:t>
            </a:r>
            <a:endParaRPr lang="tr-TR" sz="3200" dirty="0"/>
          </a:p>
        </p:txBody>
      </p:sp>
      <p:pic>
        <p:nvPicPr>
          <p:cNvPr id="5" name="Resim 4">
            <a:extLst>
              <a:ext uri="{FF2B5EF4-FFF2-40B4-BE49-F238E27FC236}">
                <a16:creationId xmlns:a16="http://schemas.microsoft.com/office/drawing/2014/main" id="{5C18F811-1133-4BD6-8555-5AE43701DB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996761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FAB35F09-15D8-4405-907E-A97EDE850E83}"/>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a:extLst>
              <a:ext uri="{FF2B5EF4-FFF2-40B4-BE49-F238E27FC236}">
                <a16:creationId xmlns:a16="http://schemas.microsoft.com/office/drawing/2014/main" id="{12732E21-005B-4195-859D-BFAB42A4D862}"/>
              </a:ext>
            </a:extLst>
          </p:cNvPr>
          <p:cNvSpPr>
            <a:spLocks noGrp="1"/>
          </p:cNvSpPr>
          <p:nvPr>
            <p:ph type="title"/>
          </p:nvPr>
        </p:nvSpPr>
        <p:spPr/>
        <p:txBody>
          <a:bodyPr>
            <a:normAutofit/>
          </a:bodyPr>
          <a:lstStyle/>
          <a:p>
            <a:pPr algn="l"/>
            <a:r>
              <a:rPr lang="tr-TR" sz="3600" dirty="0"/>
              <a:t>Göğüs Ağrısı</a:t>
            </a:r>
            <a:br>
              <a:rPr lang="tr-TR" dirty="0"/>
            </a:br>
            <a:r>
              <a:rPr lang="tr-TR" sz="2400" dirty="0"/>
              <a:t>Kalp Krizi Belirti Ve Bulguları</a:t>
            </a:r>
            <a:endParaRPr lang="tr-TR" sz="3200" dirty="0"/>
          </a:p>
        </p:txBody>
      </p:sp>
      <p:sp>
        <p:nvSpPr>
          <p:cNvPr id="3" name="İçerik Yer Tutucusu 2">
            <a:extLst>
              <a:ext uri="{FF2B5EF4-FFF2-40B4-BE49-F238E27FC236}">
                <a16:creationId xmlns:a16="http://schemas.microsoft.com/office/drawing/2014/main" id="{5ADFFF64-B656-469E-AAA9-CB636E83D717}"/>
              </a:ext>
            </a:extLst>
          </p:cNvPr>
          <p:cNvSpPr>
            <a:spLocks noGrp="1"/>
          </p:cNvSpPr>
          <p:nvPr>
            <p:ph idx="1"/>
          </p:nvPr>
        </p:nvSpPr>
        <p:spPr>
          <a:xfrm>
            <a:off x="179512" y="1772816"/>
            <a:ext cx="8640960" cy="4810546"/>
          </a:xfrm>
        </p:spPr>
        <p:txBody>
          <a:bodyPr>
            <a:normAutofit/>
          </a:bodyPr>
          <a:lstStyle/>
          <a:p>
            <a:pPr algn="just"/>
            <a:r>
              <a:rPr lang="tr-TR" sz="2400" dirty="0"/>
              <a:t>Göğüste rahatsızlık, gerginlik veya ağrı hissedilmesi</a:t>
            </a:r>
          </a:p>
          <a:p>
            <a:pPr algn="just"/>
            <a:r>
              <a:rPr lang="tr-TR" sz="2400" dirty="0"/>
              <a:t>Ağrının omuz, sırt, boyun, çene, kollar veya mideye yayılması</a:t>
            </a:r>
          </a:p>
          <a:p>
            <a:pPr algn="just"/>
            <a:r>
              <a:rPr lang="tr-TR" sz="2400" dirty="0"/>
              <a:t>Ağrının göğüs ortasında ezici, sıkıştırıcı ve ağırlık çökmesi (baskı hissi) şeklinde olması</a:t>
            </a:r>
          </a:p>
          <a:p>
            <a:pPr algn="just"/>
            <a:r>
              <a:rPr lang="tr-TR" sz="2400" dirty="0"/>
              <a:t>Baş dönmesi ve bayılma</a:t>
            </a:r>
          </a:p>
          <a:p>
            <a:pPr algn="just"/>
            <a:r>
              <a:rPr lang="tr-TR" sz="2400" dirty="0"/>
              <a:t>Terleme</a:t>
            </a:r>
          </a:p>
          <a:p>
            <a:pPr algn="just"/>
            <a:r>
              <a:rPr lang="tr-TR" sz="2400" dirty="0"/>
              <a:t>Nefes almada zorluk</a:t>
            </a:r>
          </a:p>
          <a:p>
            <a:pPr algn="just"/>
            <a:r>
              <a:rPr lang="tr-TR" sz="2400" dirty="0"/>
              <a:t>Bulantı ve kusma</a:t>
            </a:r>
          </a:p>
          <a:p>
            <a:pPr algn="just"/>
            <a:r>
              <a:rPr lang="tr-TR" sz="2400" dirty="0"/>
              <a:t>Sıkıntı hissi</a:t>
            </a:r>
          </a:p>
        </p:txBody>
      </p:sp>
      <p:pic>
        <p:nvPicPr>
          <p:cNvPr id="6" name="Resim 5">
            <a:extLst>
              <a:ext uri="{FF2B5EF4-FFF2-40B4-BE49-F238E27FC236}">
                <a16:creationId xmlns:a16="http://schemas.microsoft.com/office/drawing/2014/main" id="{201AECD2-692E-6842-BBD2-36FF032108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20072" y="3453729"/>
            <a:ext cx="3077495" cy="2308121"/>
          </a:xfrm>
          <a:prstGeom prst="rect">
            <a:avLst/>
          </a:prstGeom>
        </p:spPr>
      </p:pic>
      <p:pic>
        <p:nvPicPr>
          <p:cNvPr id="7" name="Resim 6">
            <a:extLst>
              <a:ext uri="{FF2B5EF4-FFF2-40B4-BE49-F238E27FC236}">
                <a16:creationId xmlns:a16="http://schemas.microsoft.com/office/drawing/2014/main" id="{31084877-375F-4FAD-A5BD-4CCFE96FA4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343148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7029DE7C-2373-40D4-8236-D75DF1A6D45C}"/>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a:extLst>
              <a:ext uri="{FF2B5EF4-FFF2-40B4-BE49-F238E27FC236}">
                <a16:creationId xmlns:a16="http://schemas.microsoft.com/office/drawing/2014/main" id="{5944A35A-7CBE-4DFC-9B93-F46D83A555F2}"/>
              </a:ext>
            </a:extLst>
          </p:cNvPr>
          <p:cNvSpPr>
            <a:spLocks noGrp="1"/>
          </p:cNvSpPr>
          <p:nvPr>
            <p:ph type="title"/>
          </p:nvPr>
        </p:nvSpPr>
        <p:spPr/>
        <p:txBody>
          <a:bodyPr>
            <a:normAutofit/>
          </a:bodyPr>
          <a:lstStyle/>
          <a:p>
            <a:pPr algn="l"/>
            <a:r>
              <a:rPr lang="tr-TR" sz="3600" dirty="0"/>
              <a:t>Göğüs Ağrısı</a:t>
            </a:r>
            <a:br>
              <a:rPr lang="tr-TR" dirty="0"/>
            </a:br>
            <a:r>
              <a:rPr lang="tr-TR" sz="2400" dirty="0"/>
              <a:t>İlk Yardım</a:t>
            </a:r>
            <a:endParaRPr lang="tr-TR" sz="3600" dirty="0"/>
          </a:p>
        </p:txBody>
      </p:sp>
      <p:sp>
        <p:nvSpPr>
          <p:cNvPr id="3" name="İçerik Yer Tutucusu 2">
            <a:extLst>
              <a:ext uri="{FF2B5EF4-FFF2-40B4-BE49-F238E27FC236}">
                <a16:creationId xmlns:a16="http://schemas.microsoft.com/office/drawing/2014/main" id="{DF8DA7A5-CA49-4B0C-BBA7-E25A9F8978A4}"/>
              </a:ext>
            </a:extLst>
          </p:cNvPr>
          <p:cNvSpPr>
            <a:spLocks noGrp="1"/>
          </p:cNvSpPr>
          <p:nvPr>
            <p:ph idx="1"/>
          </p:nvPr>
        </p:nvSpPr>
        <p:spPr>
          <a:xfrm>
            <a:off x="251519" y="1764866"/>
            <a:ext cx="8435281" cy="4904494"/>
          </a:xfrm>
        </p:spPr>
        <p:txBody>
          <a:bodyPr>
            <a:normAutofit/>
          </a:bodyPr>
          <a:lstStyle/>
          <a:p>
            <a:pPr marL="0" indent="0" algn="just">
              <a:buNone/>
            </a:pPr>
            <a:endParaRPr lang="tr-TR" sz="200" dirty="0"/>
          </a:p>
          <a:p>
            <a:pPr algn="just"/>
            <a:r>
              <a:rPr lang="tr-TR" sz="2400" dirty="0"/>
              <a:t>Ani göğüs ağrısı olan hasta için öncellikle 112 acil yardım numarası aranır yada aratılır.</a:t>
            </a:r>
          </a:p>
          <a:p>
            <a:pPr algn="just"/>
            <a:r>
              <a:rPr lang="tr-TR" sz="2400" dirty="0"/>
              <a:t>Hastanın hayati bulguları kontrol edilir.</a:t>
            </a:r>
          </a:p>
          <a:p>
            <a:pPr algn="just"/>
            <a:r>
              <a:rPr lang="tr-TR" sz="2400" dirty="0"/>
              <a:t>Hasta rahat bir pozisyonda oturtulur. Yarı eğimli bir pozisyon genellikle bu tür durumlar için en rahat olanıdır.</a:t>
            </a:r>
          </a:p>
          <a:p>
            <a:pPr marL="0" indent="0" algn="just">
              <a:buNone/>
            </a:pPr>
            <a:endParaRPr lang="tr-TR" sz="500" dirty="0"/>
          </a:p>
          <a:p>
            <a:pPr algn="just"/>
            <a:r>
              <a:rPr lang="tr-TR" sz="2400" dirty="0"/>
              <a:t>Hastadan dinlenmesi ve hareket etmemesi istenir.</a:t>
            </a:r>
          </a:p>
          <a:p>
            <a:pPr marL="0" indent="0" algn="just">
              <a:buNone/>
            </a:pPr>
            <a:endParaRPr lang="tr-TR" sz="500" dirty="0"/>
          </a:p>
          <a:p>
            <a:pPr algn="just"/>
            <a:r>
              <a:rPr lang="tr-TR" sz="2400" dirty="0"/>
              <a:t>Hastanın kıyafetleri sıkıysa gevşetilir.</a:t>
            </a:r>
          </a:p>
          <a:p>
            <a:pPr marL="0" indent="0" algn="just">
              <a:buNone/>
            </a:pPr>
            <a:endParaRPr lang="tr-TR" sz="500" dirty="0"/>
          </a:p>
          <a:p>
            <a:pPr algn="just"/>
            <a:r>
              <a:rPr lang="tr-TR" sz="2400" dirty="0"/>
              <a:t>Hastaya güven verilir ve sakinleştirilir.</a:t>
            </a:r>
          </a:p>
          <a:p>
            <a:pPr marL="0" indent="0" algn="just">
              <a:buNone/>
            </a:pPr>
            <a:endParaRPr lang="tr-TR" sz="200" dirty="0"/>
          </a:p>
          <a:p>
            <a:pPr algn="just"/>
            <a:r>
              <a:rPr lang="tr-TR" sz="2400" dirty="0"/>
              <a:t>Daha öncesinde buna benzer ağrılarının olup olmadığı sorulur.</a:t>
            </a:r>
          </a:p>
          <a:p>
            <a:pPr algn="just"/>
            <a:endParaRPr lang="tr-TR" sz="2400" dirty="0"/>
          </a:p>
        </p:txBody>
      </p:sp>
      <p:pic>
        <p:nvPicPr>
          <p:cNvPr id="5" name="Resim 4">
            <a:extLst>
              <a:ext uri="{FF2B5EF4-FFF2-40B4-BE49-F238E27FC236}">
                <a16:creationId xmlns:a16="http://schemas.microsoft.com/office/drawing/2014/main" id="{31667821-B738-424F-B808-D8CF528239A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28603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58E04022-E0F9-4197-90AF-77DF9599BD44}"/>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a:extLst>
              <a:ext uri="{FF2B5EF4-FFF2-40B4-BE49-F238E27FC236}">
                <a16:creationId xmlns:a16="http://schemas.microsoft.com/office/drawing/2014/main" id="{DF8DA7A5-CA49-4B0C-BBA7-E25A9F8978A4}"/>
              </a:ext>
            </a:extLst>
          </p:cNvPr>
          <p:cNvSpPr>
            <a:spLocks noGrp="1"/>
          </p:cNvSpPr>
          <p:nvPr>
            <p:ph idx="1"/>
          </p:nvPr>
        </p:nvSpPr>
        <p:spPr>
          <a:xfrm>
            <a:off x="457200" y="1650648"/>
            <a:ext cx="8075240" cy="5165724"/>
          </a:xfrm>
        </p:spPr>
        <p:txBody>
          <a:bodyPr>
            <a:normAutofit/>
          </a:bodyPr>
          <a:lstStyle/>
          <a:p>
            <a:pPr algn="just"/>
            <a:endParaRPr lang="tr-TR" sz="2400" dirty="0"/>
          </a:p>
          <a:p>
            <a:pPr algn="just"/>
            <a:endParaRPr lang="tr-TR" sz="2400" dirty="0"/>
          </a:p>
          <a:p>
            <a:pPr algn="just"/>
            <a:r>
              <a:rPr lang="tr-TR" sz="2400" dirty="0"/>
              <a:t>Hastanın kalp rahatsızlığı için ilaç alıp almadığı sorulur. Eğer öyleyse ve reçeteli ilacı yanındaysa almasına yardımcı olunur.</a:t>
            </a:r>
          </a:p>
          <a:p>
            <a:pPr algn="just"/>
            <a:r>
              <a:rPr lang="tr-TR" sz="2400" dirty="0"/>
              <a:t>Sağlık ekibi gelinceye kadar hastanın yanında beklenir.</a:t>
            </a:r>
          </a:p>
          <a:p>
            <a:pPr algn="just"/>
            <a:r>
              <a:rPr lang="tr-TR" sz="2400" dirty="0"/>
              <a:t>Hastanın bilinci kaybolursa derlenme pozisyonuna getirilir.</a:t>
            </a:r>
          </a:p>
          <a:p>
            <a:pPr algn="just"/>
            <a:r>
              <a:rPr lang="tr-TR" sz="2400" dirty="0"/>
              <a:t>Hastanın solunumu durursa Temel Yaşam Desteğine başlanır.</a:t>
            </a:r>
          </a:p>
          <a:p>
            <a:pPr algn="just"/>
            <a:endParaRPr lang="tr-TR" sz="2400" dirty="0"/>
          </a:p>
        </p:txBody>
      </p:sp>
      <p:sp>
        <p:nvSpPr>
          <p:cNvPr id="7" name="Başlık 1">
            <a:extLst>
              <a:ext uri="{FF2B5EF4-FFF2-40B4-BE49-F238E27FC236}">
                <a16:creationId xmlns:a16="http://schemas.microsoft.com/office/drawing/2014/main" id="{F9A50AFB-E071-44B4-9DDF-F0759021D554}"/>
              </a:ext>
            </a:extLst>
          </p:cNvPr>
          <p:cNvSpPr>
            <a:spLocks noGrp="1"/>
          </p:cNvSpPr>
          <p:nvPr>
            <p:ph type="title"/>
          </p:nvPr>
        </p:nvSpPr>
        <p:spPr>
          <a:xfrm>
            <a:off x="457200" y="274638"/>
            <a:ext cx="8229600" cy="1143000"/>
          </a:xfrm>
        </p:spPr>
        <p:txBody>
          <a:bodyPr>
            <a:normAutofit/>
          </a:bodyPr>
          <a:lstStyle/>
          <a:p>
            <a:pPr algn="l"/>
            <a:r>
              <a:rPr lang="tr-TR" sz="3600" dirty="0"/>
              <a:t>Göğüs Ağrısı</a:t>
            </a:r>
            <a:br>
              <a:rPr lang="tr-TR" dirty="0"/>
            </a:br>
            <a:r>
              <a:rPr lang="tr-TR" sz="2400" dirty="0"/>
              <a:t>İlk Yardım</a:t>
            </a:r>
            <a:endParaRPr lang="tr-TR" sz="3600" dirty="0"/>
          </a:p>
        </p:txBody>
      </p:sp>
      <p:pic>
        <p:nvPicPr>
          <p:cNvPr id="5" name="Resim 4">
            <a:extLst>
              <a:ext uri="{FF2B5EF4-FFF2-40B4-BE49-F238E27FC236}">
                <a16:creationId xmlns:a16="http://schemas.microsoft.com/office/drawing/2014/main" id="{3D0C1F65-BAFE-4BB7-B8A4-D7985C232F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951926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59B67D26-836D-4A80-9C00-58441756A9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04" y="1268760"/>
            <a:ext cx="5652120" cy="3976121"/>
          </a:xfrm>
          <a:prstGeom prst="rect">
            <a:avLst/>
          </a:prstGeom>
        </p:spPr>
      </p:pic>
    </p:spTree>
    <p:extLst>
      <p:ext uri="{BB962C8B-B14F-4D97-AF65-F5344CB8AC3E}">
        <p14:creationId xmlns:p14="http://schemas.microsoft.com/office/powerpoint/2010/main" val="130478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A355AF12-69A2-46EA-863C-9DE78F7BF007}"/>
              </a:ext>
            </a:extLst>
          </p:cNvPr>
          <p:cNvSpPr/>
          <p:nvPr/>
        </p:nvSpPr>
        <p:spPr>
          <a:xfrm>
            <a:off x="1" y="0"/>
            <a:ext cx="9135366" cy="13407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Başlık 1"/>
          <p:cNvSpPr>
            <a:spLocks noGrp="1"/>
          </p:cNvSpPr>
          <p:nvPr>
            <p:ph type="title"/>
          </p:nvPr>
        </p:nvSpPr>
        <p:spPr>
          <a:xfrm>
            <a:off x="457200" y="274638"/>
            <a:ext cx="5554960" cy="1143000"/>
          </a:xfrm>
        </p:spPr>
        <p:txBody>
          <a:bodyPr>
            <a:normAutofit/>
          </a:bodyPr>
          <a:lstStyle/>
          <a:p>
            <a:pPr algn="l"/>
            <a:r>
              <a:rPr lang="tr-TR" sz="3600" dirty="0"/>
              <a:t>Amaç ve Öğrenim Hedefleri</a:t>
            </a:r>
          </a:p>
        </p:txBody>
      </p:sp>
      <p:sp>
        <p:nvSpPr>
          <p:cNvPr id="3" name="İçerik Yer Tutucusu 2"/>
          <p:cNvSpPr>
            <a:spLocks noGrp="1"/>
          </p:cNvSpPr>
          <p:nvPr>
            <p:ph idx="1"/>
          </p:nvPr>
        </p:nvSpPr>
        <p:spPr>
          <a:xfrm>
            <a:off x="13753" y="1417638"/>
            <a:ext cx="8927672" cy="5440362"/>
          </a:xfrm>
        </p:spPr>
        <p:txBody>
          <a:bodyPr>
            <a:normAutofit/>
          </a:bodyPr>
          <a:lstStyle/>
          <a:p>
            <a:pPr marL="400050" lvl="2" indent="0" algn="just">
              <a:lnSpc>
                <a:spcPct val="120000"/>
              </a:lnSpc>
              <a:buNone/>
            </a:pPr>
            <a:r>
              <a:rPr lang="tr-TR" b="1" dirty="0"/>
              <a:t>Amaç;</a:t>
            </a:r>
          </a:p>
          <a:p>
            <a:pPr marL="400050" lvl="2" indent="0" algn="just">
              <a:lnSpc>
                <a:spcPct val="120000"/>
              </a:lnSpc>
              <a:buNone/>
            </a:pPr>
            <a:r>
              <a:rPr lang="tr-TR" dirty="0"/>
              <a:t>Katılımcılar, şok ve göğüs ağrısında </a:t>
            </a:r>
            <a:r>
              <a:rPr lang="tr-TR" dirty="0">
                <a:ea typeface="Times New Roman" panose="02020603050405020304" pitchFamily="18" charset="0"/>
              </a:rPr>
              <a:t>ilkyardımla ilgili bilgi, beceri ve tutum kazanacaklardır.</a:t>
            </a:r>
          </a:p>
          <a:p>
            <a:pPr marL="400050" lvl="2" indent="0" algn="just">
              <a:lnSpc>
                <a:spcPct val="120000"/>
              </a:lnSpc>
              <a:buNone/>
            </a:pPr>
            <a:r>
              <a:rPr lang="tr-TR" b="1" dirty="0">
                <a:ea typeface="Times New Roman" panose="02020603050405020304" pitchFamily="18" charset="0"/>
              </a:rPr>
              <a:t>Öğrenim Hedefleri;</a:t>
            </a:r>
          </a:p>
          <a:p>
            <a:pPr marL="742950" lvl="2" indent="-342900" algn="just">
              <a:lnSpc>
                <a:spcPct val="120000"/>
              </a:lnSpc>
            </a:pPr>
            <a:r>
              <a:rPr lang="tr-TR" dirty="0"/>
              <a:t>Şokun tanımını ve çeşitlerini söyleyebilmeli.</a:t>
            </a:r>
          </a:p>
          <a:p>
            <a:pPr marL="742950" lvl="2" indent="-342900" algn="just">
              <a:lnSpc>
                <a:spcPct val="120000"/>
              </a:lnSpc>
            </a:pPr>
            <a:r>
              <a:rPr lang="tr-TR" dirty="0"/>
              <a:t>Şok pozisyonunu manken üzerinde uygulayabilmeli.</a:t>
            </a:r>
          </a:p>
          <a:p>
            <a:pPr marL="742950" lvl="2" indent="-342900" algn="just">
              <a:lnSpc>
                <a:spcPct val="120000"/>
              </a:lnSpc>
            </a:pPr>
            <a:r>
              <a:rPr lang="tr-TR" dirty="0"/>
              <a:t>Göğüs ağrısının belirtilerini ve nedenlerini söyleyebilmeli.</a:t>
            </a:r>
          </a:p>
          <a:p>
            <a:pPr marL="742950" lvl="2" indent="-342900" algn="just">
              <a:lnSpc>
                <a:spcPct val="120000"/>
              </a:lnSpc>
            </a:pPr>
            <a:r>
              <a:rPr lang="tr-TR" dirty="0"/>
              <a:t>Göğüs ağrısı olan hastaya ilk yardım uygulayabilmeli.</a:t>
            </a:r>
          </a:p>
          <a:p>
            <a:pPr marL="742950" lvl="2" indent="-342900" algn="just">
              <a:lnSpc>
                <a:spcPct val="120000"/>
              </a:lnSpc>
            </a:pPr>
            <a:endParaRPr lang="tr-TR" dirty="0"/>
          </a:p>
          <a:p>
            <a:pPr algn="just">
              <a:lnSpc>
                <a:spcPct val="120000"/>
              </a:lnSpc>
            </a:pPr>
            <a:endParaRPr lang="tr-TR" sz="2600" dirty="0"/>
          </a:p>
          <a:p>
            <a:pPr algn="just">
              <a:lnSpc>
                <a:spcPct val="120000"/>
              </a:lnSpc>
            </a:pPr>
            <a:endParaRPr lang="tr-TR" sz="2600" dirty="0"/>
          </a:p>
          <a:p>
            <a:pPr algn="just">
              <a:lnSpc>
                <a:spcPct val="120000"/>
              </a:lnSpc>
            </a:pPr>
            <a:endParaRPr lang="tr-TR" sz="2600" dirty="0"/>
          </a:p>
          <a:p>
            <a:pPr algn="just">
              <a:lnSpc>
                <a:spcPct val="120000"/>
              </a:lnSpc>
            </a:pPr>
            <a:endParaRPr lang="tr-TR" sz="2600" dirty="0"/>
          </a:p>
        </p:txBody>
      </p:sp>
      <p:pic>
        <p:nvPicPr>
          <p:cNvPr id="5" name="Resim 4">
            <a:extLst>
              <a:ext uri="{FF2B5EF4-FFF2-40B4-BE49-F238E27FC236}">
                <a16:creationId xmlns:a16="http://schemas.microsoft.com/office/drawing/2014/main" id="{0DC6A8AF-A67E-482A-8DC2-F0601BE1F3D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299029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776DAC1-DA69-4FE6-A6CD-5FBEB9AD78E0}"/>
              </a:ext>
            </a:extLst>
          </p:cNvPr>
          <p:cNvSpPr/>
          <p:nvPr/>
        </p:nvSpPr>
        <p:spPr>
          <a:xfrm>
            <a:off x="1" y="0"/>
            <a:ext cx="9135366" cy="13407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179512" y="2060848"/>
            <a:ext cx="8445624" cy="3600400"/>
          </a:xfrm>
        </p:spPr>
        <p:txBody>
          <a:bodyPr>
            <a:normAutofit/>
          </a:bodyPr>
          <a:lstStyle/>
          <a:p>
            <a:pPr marL="0" indent="0" algn="just">
              <a:buNone/>
            </a:pPr>
            <a:r>
              <a:rPr lang="tr-TR" sz="2400" dirty="0"/>
              <a:t>Dokuların ihtiyacı olan oksijen ve diğer temel gereksinimlerin, dolaşım bozukluğu nedeniyle sağlanamaması durumuna</a:t>
            </a:r>
            <a:r>
              <a:rPr lang="tr-TR" sz="2400" b="1" dirty="0"/>
              <a:t> şok </a:t>
            </a:r>
            <a:r>
              <a:rPr lang="tr-TR" sz="2400" dirty="0"/>
              <a:t>adı verilir. </a:t>
            </a:r>
          </a:p>
          <a:p>
            <a:pPr algn="just"/>
            <a:r>
              <a:rPr lang="tr-TR" sz="2400" dirty="0"/>
              <a:t>Şok, hayatı tehdit eden bir durumdur. </a:t>
            </a:r>
          </a:p>
          <a:p>
            <a:pPr algn="just"/>
            <a:r>
              <a:rPr lang="tr-TR" sz="2400" dirty="0"/>
              <a:t>Kalıcı organ hasarı ve ölüme neden olabileceği için acil tedavi gerektirir. </a:t>
            </a:r>
          </a:p>
          <a:p>
            <a:pPr algn="just"/>
            <a:r>
              <a:rPr lang="tr-TR" sz="2400" dirty="0"/>
              <a:t>Şok, kalp krizinden şiddetli alerjik reaksiyona kadar pek çok nedenden kaynaklanabilir.</a:t>
            </a:r>
          </a:p>
        </p:txBody>
      </p:sp>
      <p:sp>
        <p:nvSpPr>
          <p:cNvPr id="5" name="Başlık 1"/>
          <p:cNvSpPr>
            <a:spLocks noGrp="1"/>
          </p:cNvSpPr>
          <p:nvPr>
            <p:ph type="title"/>
          </p:nvPr>
        </p:nvSpPr>
        <p:spPr>
          <a:xfrm>
            <a:off x="395536" y="260648"/>
            <a:ext cx="2530624" cy="1143000"/>
          </a:xfrm>
        </p:spPr>
        <p:txBody>
          <a:bodyPr>
            <a:normAutofit/>
          </a:bodyPr>
          <a:lstStyle/>
          <a:p>
            <a:pPr algn="l"/>
            <a:r>
              <a:rPr lang="tr-TR" sz="3600" dirty="0"/>
              <a:t>Şok</a:t>
            </a:r>
            <a:br>
              <a:rPr lang="tr-TR" sz="3600" dirty="0"/>
            </a:br>
            <a:r>
              <a:rPr lang="tr-TR" sz="2400" dirty="0"/>
              <a:t>Genel Bilgiler</a:t>
            </a:r>
          </a:p>
        </p:txBody>
      </p:sp>
      <p:pic>
        <p:nvPicPr>
          <p:cNvPr id="6" name="Resim 5">
            <a:extLst>
              <a:ext uri="{FF2B5EF4-FFF2-40B4-BE49-F238E27FC236}">
                <a16:creationId xmlns:a16="http://schemas.microsoft.com/office/drawing/2014/main" id="{7CCDB412-F2F9-4274-8C06-EE7F9903A8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851509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776DAC1-DA69-4FE6-A6CD-5FBEB9AD78E0}"/>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251520" y="1781957"/>
            <a:ext cx="8208912" cy="4095315"/>
          </a:xfrm>
        </p:spPr>
        <p:txBody>
          <a:bodyPr vert="horz" lIns="91440" tIns="45720" rIns="91440" bIns="45720" rtlCol="0">
            <a:normAutofit/>
          </a:bodyPr>
          <a:lstStyle/>
          <a:p>
            <a:pPr marL="0" indent="0" algn="just">
              <a:buNone/>
            </a:pPr>
            <a:r>
              <a:rPr lang="tr-TR" sz="2400" b="1" dirty="0"/>
              <a:t>4 (dört) çeşit şok vardır;</a:t>
            </a:r>
          </a:p>
          <a:p>
            <a:pPr marL="0" indent="0" algn="just">
              <a:buNone/>
            </a:pPr>
            <a:endParaRPr lang="tr-TR" sz="1300" b="1" dirty="0"/>
          </a:p>
          <a:p>
            <a:pPr marL="971550" lvl="1" indent="-514350">
              <a:buAutoNum type="arabicPeriod"/>
            </a:pPr>
            <a:r>
              <a:rPr lang="tr-TR" sz="2400" b="1" dirty="0"/>
              <a:t>Kan veya sıvı kaybına bağlı gelişen şok </a:t>
            </a:r>
          </a:p>
          <a:p>
            <a:pPr lvl="1">
              <a:buFont typeface="Arial" panose="020B0604020202020204" pitchFamily="34" charset="0"/>
              <a:buChar char="•"/>
            </a:pPr>
            <a:r>
              <a:rPr lang="tr-TR" sz="2200" dirty="0"/>
              <a:t>Kanama nedenli (</a:t>
            </a:r>
            <a:r>
              <a:rPr lang="tr-TR" sz="2200" dirty="0" err="1"/>
              <a:t>Hemorajik</a:t>
            </a:r>
            <a:r>
              <a:rPr lang="tr-TR" sz="2200" dirty="0"/>
              <a:t>): Temel neden kan kaybıdır.   en sık yaralanmalara bağlı meydana gelir.</a:t>
            </a:r>
          </a:p>
          <a:p>
            <a:pPr lvl="1">
              <a:buFont typeface="Arial" panose="020B0604020202020204" pitchFamily="34" charset="0"/>
              <a:buChar char="•"/>
            </a:pPr>
            <a:r>
              <a:rPr lang="tr-TR" sz="2200" dirty="0"/>
              <a:t>Kanama dışı (</a:t>
            </a:r>
            <a:r>
              <a:rPr lang="tr-TR" sz="2200" dirty="0" err="1"/>
              <a:t>Hipovolemik</a:t>
            </a:r>
            <a:r>
              <a:rPr lang="tr-TR" sz="2200" dirty="0"/>
              <a:t>): Kusma ve ishal gibi vücut sıvılarının kaybına bağlı meydana gelir.</a:t>
            </a:r>
            <a:endParaRPr lang="tr-TR" sz="2600" dirty="0"/>
          </a:p>
          <a:p>
            <a:pPr marL="457200" lvl="1" indent="0">
              <a:buNone/>
            </a:pPr>
            <a:r>
              <a:rPr lang="tr-TR" sz="2600" b="1" dirty="0"/>
              <a:t>2. </a:t>
            </a:r>
            <a:r>
              <a:rPr lang="tr-TR" sz="2400" b="1" dirty="0"/>
              <a:t>Kalp rahatsızlıklarına bağlı gelişen şok </a:t>
            </a:r>
            <a:r>
              <a:rPr lang="tr-TR" sz="2200" dirty="0"/>
              <a:t>(</a:t>
            </a:r>
            <a:r>
              <a:rPr lang="tr-TR" sz="2200" dirty="0" err="1"/>
              <a:t>Kardiyojenik</a:t>
            </a:r>
            <a:r>
              <a:rPr lang="tr-TR" sz="2200" dirty="0"/>
              <a:t>)</a:t>
            </a:r>
          </a:p>
          <a:p>
            <a:pPr marL="457200" lvl="1" indent="0">
              <a:buNone/>
            </a:pPr>
            <a:r>
              <a:rPr lang="tr-TR" sz="2600" dirty="0"/>
              <a:t>     </a:t>
            </a:r>
            <a:r>
              <a:rPr lang="tr-TR" sz="2200" dirty="0"/>
              <a:t>Kalp krizi veya kalpte yaralanma gibi sebeplerden dolayı kalbin kan pompalama işlevinin bozulduğu durumlarda meydana   gelir.</a:t>
            </a:r>
          </a:p>
        </p:txBody>
      </p:sp>
      <p:sp>
        <p:nvSpPr>
          <p:cNvPr id="5" name="Başlık 1"/>
          <p:cNvSpPr>
            <a:spLocks noGrp="1"/>
          </p:cNvSpPr>
          <p:nvPr>
            <p:ph type="title"/>
          </p:nvPr>
        </p:nvSpPr>
        <p:spPr>
          <a:xfrm>
            <a:off x="395536" y="260648"/>
            <a:ext cx="2952328" cy="1143000"/>
          </a:xfrm>
        </p:spPr>
        <p:txBody>
          <a:bodyPr>
            <a:normAutofit/>
          </a:bodyPr>
          <a:lstStyle/>
          <a:p>
            <a:pPr algn="l"/>
            <a:r>
              <a:rPr lang="tr-TR" sz="3600" dirty="0"/>
              <a:t>Şok</a:t>
            </a:r>
            <a:br>
              <a:rPr lang="tr-TR" sz="3600" dirty="0"/>
            </a:br>
            <a:r>
              <a:rPr lang="tr-TR" sz="2400" dirty="0"/>
              <a:t>Genel Bilgiler</a:t>
            </a:r>
          </a:p>
        </p:txBody>
      </p:sp>
      <p:pic>
        <p:nvPicPr>
          <p:cNvPr id="6" name="Resim 5">
            <a:extLst>
              <a:ext uri="{FF2B5EF4-FFF2-40B4-BE49-F238E27FC236}">
                <a16:creationId xmlns:a16="http://schemas.microsoft.com/office/drawing/2014/main" id="{7CCDB412-F2F9-4274-8C06-EE7F9903A8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473127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776DAC1-DA69-4FE6-A6CD-5FBEB9AD78E0}"/>
              </a:ext>
            </a:extLst>
          </p:cNvPr>
          <p:cNvSpPr/>
          <p:nvPr/>
        </p:nvSpPr>
        <p:spPr>
          <a:xfrm>
            <a:off x="8879" y="0"/>
            <a:ext cx="9126488"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179512" y="1695377"/>
            <a:ext cx="8640960" cy="5117999"/>
          </a:xfrm>
        </p:spPr>
        <p:txBody>
          <a:bodyPr vert="horz" lIns="91440" tIns="45720" rIns="91440" bIns="45720" rtlCol="0">
            <a:normAutofit/>
          </a:bodyPr>
          <a:lstStyle/>
          <a:p>
            <a:pPr marL="457200" lvl="1" indent="0">
              <a:buNone/>
            </a:pPr>
            <a:r>
              <a:rPr lang="tr-TR" sz="2400" b="1" dirty="0"/>
              <a:t>3. Tıkayıcı olaylara bağlı gelişen şok </a:t>
            </a:r>
            <a:r>
              <a:rPr lang="tr-TR" sz="2400" dirty="0"/>
              <a:t>(</a:t>
            </a:r>
            <a:r>
              <a:rPr lang="tr-TR" sz="2400" dirty="0" err="1"/>
              <a:t>Obstrüktif</a:t>
            </a:r>
            <a:r>
              <a:rPr lang="tr-TR" sz="2400" dirty="0"/>
              <a:t>)</a:t>
            </a:r>
          </a:p>
          <a:p>
            <a:pPr lvl="1">
              <a:buFont typeface="Arial" panose="020B0604020202020204" pitchFamily="34" charset="0"/>
              <a:buChar char="•"/>
            </a:pPr>
            <a:r>
              <a:rPr lang="tr-TR" sz="2200" dirty="0"/>
              <a:t>Akciğer sönmesi (</a:t>
            </a:r>
            <a:r>
              <a:rPr lang="tr-TR" sz="2200" dirty="0" err="1"/>
              <a:t>pnömotoraks</a:t>
            </a:r>
            <a:r>
              <a:rPr lang="tr-TR" sz="2200" dirty="0"/>
              <a:t>)</a:t>
            </a:r>
          </a:p>
          <a:p>
            <a:pPr lvl="1">
              <a:buFont typeface="Arial" panose="020B0604020202020204" pitchFamily="34" charset="0"/>
              <a:buChar char="•"/>
            </a:pPr>
            <a:r>
              <a:rPr lang="tr-TR" sz="2200" dirty="0"/>
              <a:t>Kalp etrafında sıvı/kan toplanması (</a:t>
            </a:r>
            <a:r>
              <a:rPr lang="tr-TR" sz="2200" dirty="0" err="1"/>
              <a:t>perikardiyal</a:t>
            </a:r>
            <a:r>
              <a:rPr lang="tr-TR" sz="2200" dirty="0"/>
              <a:t> </a:t>
            </a:r>
            <a:r>
              <a:rPr lang="tr-TR" sz="2200" dirty="0" err="1"/>
              <a:t>tamponad</a:t>
            </a:r>
            <a:r>
              <a:rPr lang="tr-TR" sz="2200" dirty="0"/>
              <a:t>)</a:t>
            </a:r>
          </a:p>
          <a:p>
            <a:pPr lvl="1">
              <a:buFont typeface="Arial" panose="020B0604020202020204" pitchFamily="34" charset="0"/>
              <a:buChar char="•"/>
            </a:pPr>
            <a:r>
              <a:rPr lang="tr-TR" sz="2200" dirty="0"/>
              <a:t>Akciğere pıhtı atması (</a:t>
            </a:r>
            <a:r>
              <a:rPr lang="tr-TR" sz="2200" dirty="0" err="1"/>
              <a:t>pulmoner</a:t>
            </a:r>
            <a:r>
              <a:rPr lang="tr-TR" sz="2200" dirty="0"/>
              <a:t> </a:t>
            </a:r>
            <a:r>
              <a:rPr lang="tr-TR" sz="2200" dirty="0" err="1"/>
              <a:t>emboli</a:t>
            </a:r>
            <a:r>
              <a:rPr lang="tr-TR" sz="2200" dirty="0"/>
              <a:t>) gibi tıkayıcı nedenlere bağlı olarak meydana gelir.</a:t>
            </a:r>
          </a:p>
          <a:p>
            <a:pPr marL="457200" lvl="1" indent="0">
              <a:buNone/>
            </a:pPr>
            <a:endParaRPr lang="tr-TR" sz="800" dirty="0"/>
          </a:p>
          <a:p>
            <a:pPr marL="457200" lvl="1" indent="0">
              <a:buNone/>
            </a:pPr>
            <a:r>
              <a:rPr lang="tr-TR" sz="2400" b="1" dirty="0"/>
              <a:t>4. Kan veya sıvının dağılım bozukluğuna bağlı gelişen şok</a:t>
            </a:r>
            <a:r>
              <a:rPr lang="tr-TR" sz="2600" b="1" dirty="0"/>
              <a:t> </a:t>
            </a:r>
          </a:p>
          <a:p>
            <a:pPr lvl="1">
              <a:buFont typeface="Arial" panose="020B0604020202020204" pitchFamily="34" charset="0"/>
              <a:buChar char="•"/>
            </a:pPr>
            <a:r>
              <a:rPr lang="tr-TR" sz="2200" dirty="0" err="1"/>
              <a:t>Nörojenik</a:t>
            </a:r>
            <a:r>
              <a:rPr lang="tr-TR" sz="2200" dirty="0"/>
              <a:t> Şok: Sinir hasarı nedeniyle damar genişlemesine bağlı olarak meydana gelir.</a:t>
            </a:r>
          </a:p>
          <a:p>
            <a:pPr lvl="1">
              <a:buFont typeface="Arial" panose="020B0604020202020204" pitchFamily="34" charset="0"/>
              <a:buChar char="•"/>
            </a:pPr>
            <a:r>
              <a:rPr lang="tr-TR" sz="2200" dirty="0" err="1"/>
              <a:t>Anafilaktik</a:t>
            </a:r>
            <a:r>
              <a:rPr lang="tr-TR" sz="2200" dirty="0"/>
              <a:t> (Alerjik) Şok: İlaç, besin ve böcek ısırması gibi nedenlere bağlı olarak meydana gelir.</a:t>
            </a:r>
          </a:p>
          <a:p>
            <a:pPr lvl="1">
              <a:buFont typeface="Arial" panose="020B0604020202020204" pitchFamily="34" charset="0"/>
              <a:buChar char="•"/>
            </a:pPr>
            <a:r>
              <a:rPr lang="tr-TR" sz="2200" dirty="0"/>
              <a:t>Septik Şok: Enfeksiyonlara bağlı olarak meydana gelir.</a:t>
            </a:r>
          </a:p>
          <a:p>
            <a:pPr marL="457200" lvl="1" indent="0">
              <a:buNone/>
            </a:pPr>
            <a:endParaRPr lang="tr-TR" sz="2600" dirty="0"/>
          </a:p>
        </p:txBody>
      </p:sp>
      <p:sp>
        <p:nvSpPr>
          <p:cNvPr id="5" name="Başlık 1"/>
          <p:cNvSpPr>
            <a:spLocks noGrp="1"/>
          </p:cNvSpPr>
          <p:nvPr>
            <p:ph type="title"/>
          </p:nvPr>
        </p:nvSpPr>
        <p:spPr>
          <a:xfrm>
            <a:off x="395536" y="260648"/>
            <a:ext cx="2530624" cy="1143000"/>
          </a:xfrm>
        </p:spPr>
        <p:txBody>
          <a:bodyPr>
            <a:normAutofit/>
          </a:bodyPr>
          <a:lstStyle/>
          <a:p>
            <a:pPr algn="l"/>
            <a:r>
              <a:rPr lang="tr-TR" sz="3600" dirty="0"/>
              <a:t>Şok</a:t>
            </a:r>
            <a:br>
              <a:rPr lang="tr-TR" sz="3600" dirty="0"/>
            </a:br>
            <a:r>
              <a:rPr lang="tr-TR" sz="2400" dirty="0"/>
              <a:t>Genel Bilgiler</a:t>
            </a:r>
          </a:p>
        </p:txBody>
      </p:sp>
      <p:pic>
        <p:nvPicPr>
          <p:cNvPr id="6" name="Resim 5">
            <a:extLst>
              <a:ext uri="{FF2B5EF4-FFF2-40B4-BE49-F238E27FC236}">
                <a16:creationId xmlns:a16="http://schemas.microsoft.com/office/drawing/2014/main" id="{7CCDB412-F2F9-4274-8C06-EE7F9903A8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064380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09C102BC-EBC0-46AA-841E-0A7CFEBFE7AD}"/>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251520" y="1653749"/>
            <a:ext cx="7941568" cy="3600400"/>
          </a:xfrm>
        </p:spPr>
        <p:txBody>
          <a:bodyPr>
            <a:noAutofit/>
          </a:bodyPr>
          <a:lstStyle/>
          <a:p>
            <a:pPr marL="0" indent="0" algn="just">
              <a:buNone/>
            </a:pPr>
            <a:r>
              <a:rPr lang="tr-TR" sz="2400" b="1" dirty="0"/>
              <a:t>Şok açısından risk altında olan hasta/yaralılar ;</a:t>
            </a:r>
          </a:p>
          <a:p>
            <a:pPr lvl="1" algn="just">
              <a:buFont typeface="Arial" panose="020B0604020202020204" pitchFamily="34" charset="0"/>
              <a:buChar char="•"/>
            </a:pPr>
            <a:r>
              <a:rPr lang="tr-TR" sz="2400" dirty="0">
                <a:cs typeface="Times New Roman" panose="02020603050405020304" pitchFamily="18" charset="0"/>
              </a:rPr>
              <a:t>Şiddetli dış kanaması olan hasta/yaralılar.</a:t>
            </a:r>
          </a:p>
          <a:p>
            <a:pPr lvl="1" algn="just">
              <a:buFont typeface="Arial" panose="020B0604020202020204" pitchFamily="34" charset="0"/>
              <a:buChar char="•"/>
            </a:pPr>
            <a:r>
              <a:rPr lang="tr-TR" sz="2400" dirty="0">
                <a:cs typeface="Times New Roman" panose="02020603050405020304" pitchFamily="18" charset="0"/>
              </a:rPr>
              <a:t>Çok sayıda uzun kemikte (kol ve bacak kemikleri) ciddi kırığı olan yaralılar.</a:t>
            </a:r>
          </a:p>
          <a:p>
            <a:pPr lvl="1" algn="just">
              <a:buFont typeface="Arial" panose="020B0604020202020204" pitchFamily="34" charset="0"/>
              <a:buChar char="•"/>
            </a:pPr>
            <a:r>
              <a:rPr lang="tr-TR" sz="2400" dirty="0">
                <a:cs typeface="Times New Roman" panose="02020603050405020304" pitchFamily="18" charset="0"/>
              </a:rPr>
              <a:t>Karın ve göğüs bölgesinde yaralanması olanlar.</a:t>
            </a:r>
          </a:p>
          <a:p>
            <a:pPr lvl="1" algn="just">
              <a:buFont typeface="Arial" panose="020B0604020202020204" pitchFamily="34" charset="0"/>
              <a:buChar char="•"/>
            </a:pPr>
            <a:r>
              <a:rPr lang="tr-TR" sz="2400" dirty="0">
                <a:cs typeface="Times New Roman" panose="02020603050405020304" pitchFamily="18" charset="0"/>
              </a:rPr>
              <a:t>Ciddi enfeksiyonu olanlar.</a:t>
            </a:r>
          </a:p>
          <a:p>
            <a:pPr lvl="1" algn="just">
              <a:buFont typeface="Arial" panose="020B0604020202020204" pitchFamily="34" charset="0"/>
              <a:buChar char="•"/>
            </a:pPr>
            <a:r>
              <a:rPr lang="tr-TR" sz="2400" dirty="0">
                <a:cs typeface="Times New Roman" panose="02020603050405020304" pitchFamily="18" charset="0"/>
              </a:rPr>
              <a:t>Ciddi alerjik reaksiyonu olanlar.</a:t>
            </a:r>
          </a:p>
          <a:p>
            <a:pPr lvl="1" algn="just">
              <a:buFont typeface="Arial" panose="020B0604020202020204" pitchFamily="34" charset="0"/>
              <a:buChar char="•"/>
            </a:pPr>
            <a:r>
              <a:rPr lang="tr-TR" sz="2400" dirty="0">
                <a:cs typeface="Times New Roman" panose="02020603050405020304" pitchFamily="18" charset="0"/>
              </a:rPr>
              <a:t>Kalp krizi bulguları olanlar.</a:t>
            </a:r>
          </a:p>
        </p:txBody>
      </p:sp>
      <p:sp>
        <p:nvSpPr>
          <p:cNvPr id="7" name="Başlık 1">
            <a:extLst>
              <a:ext uri="{FF2B5EF4-FFF2-40B4-BE49-F238E27FC236}">
                <a16:creationId xmlns:a16="http://schemas.microsoft.com/office/drawing/2014/main" id="{A78B163B-C9B5-4423-AE37-686FD5318891}"/>
              </a:ext>
            </a:extLst>
          </p:cNvPr>
          <p:cNvSpPr>
            <a:spLocks noGrp="1"/>
          </p:cNvSpPr>
          <p:nvPr>
            <p:ph type="title"/>
          </p:nvPr>
        </p:nvSpPr>
        <p:spPr>
          <a:xfrm>
            <a:off x="467544" y="260648"/>
            <a:ext cx="2458616" cy="1143000"/>
          </a:xfrm>
        </p:spPr>
        <p:txBody>
          <a:bodyPr>
            <a:normAutofit/>
          </a:bodyPr>
          <a:lstStyle/>
          <a:p>
            <a:pPr algn="l"/>
            <a:r>
              <a:rPr lang="tr-TR" sz="3600" dirty="0"/>
              <a:t>Şok</a:t>
            </a:r>
            <a:br>
              <a:rPr lang="tr-TR" sz="3600" dirty="0"/>
            </a:br>
            <a:r>
              <a:rPr lang="tr-TR" sz="2400" dirty="0"/>
              <a:t>Genel Bilgiler</a:t>
            </a:r>
          </a:p>
        </p:txBody>
      </p:sp>
      <p:pic>
        <p:nvPicPr>
          <p:cNvPr id="1029"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571258" y="5177674"/>
            <a:ext cx="1857468" cy="1393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Resim 8">
            <a:extLst>
              <a:ext uri="{FF2B5EF4-FFF2-40B4-BE49-F238E27FC236}">
                <a16:creationId xmlns:a16="http://schemas.microsoft.com/office/drawing/2014/main" id="{69A23A74-F734-4DEE-A87B-CB66893F3B6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pic>
        <p:nvPicPr>
          <p:cNvPr id="4" name="Resim 3">
            <a:extLst>
              <a:ext uri="{FF2B5EF4-FFF2-40B4-BE49-F238E27FC236}">
                <a16:creationId xmlns:a16="http://schemas.microsoft.com/office/drawing/2014/main" id="{6F0FD699-DACA-3B47-ABF0-ABDA83014E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4208" y="5177675"/>
            <a:ext cx="1857468" cy="1393101"/>
          </a:xfrm>
          <a:prstGeom prst="rect">
            <a:avLst/>
          </a:prstGeom>
        </p:spPr>
      </p:pic>
      <p:pic>
        <p:nvPicPr>
          <p:cNvPr id="6" name="Resim 5">
            <a:extLst>
              <a:ext uri="{FF2B5EF4-FFF2-40B4-BE49-F238E27FC236}">
                <a16:creationId xmlns:a16="http://schemas.microsoft.com/office/drawing/2014/main" id="{58CE4C31-52AF-2E49-B34D-5A9DF5903A4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6710" y="5204251"/>
            <a:ext cx="1879067" cy="1409301"/>
          </a:xfrm>
          <a:prstGeom prst="rect">
            <a:avLst/>
          </a:prstGeom>
        </p:spPr>
      </p:pic>
    </p:spTree>
    <p:extLst>
      <p:ext uri="{BB962C8B-B14F-4D97-AF65-F5344CB8AC3E}">
        <p14:creationId xmlns:p14="http://schemas.microsoft.com/office/powerpoint/2010/main" val="2038725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91A1428-DA84-4AE6-8B2C-8B4E81CE3472}"/>
              </a:ext>
            </a:extLst>
          </p:cNvPr>
          <p:cNvSpPr/>
          <p:nvPr/>
        </p:nvSpPr>
        <p:spPr>
          <a:xfrm>
            <a:off x="1" y="-53266"/>
            <a:ext cx="9135366" cy="13407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Başlık 1"/>
          <p:cNvSpPr>
            <a:spLocks noGrp="1"/>
          </p:cNvSpPr>
          <p:nvPr>
            <p:ph type="title"/>
          </p:nvPr>
        </p:nvSpPr>
        <p:spPr>
          <a:xfrm>
            <a:off x="346957" y="144502"/>
            <a:ext cx="7272808" cy="1143000"/>
          </a:xfrm>
        </p:spPr>
        <p:txBody>
          <a:bodyPr>
            <a:normAutofit/>
          </a:bodyPr>
          <a:lstStyle/>
          <a:p>
            <a:pPr algn="l"/>
            <a:r>
              <a:rPr lang="tr-TR" sz="3600" dirty="0"/>
              <a:t>Şok</a:t>
            </a:r>
            <a:br>
              <a:rPr lang="tr-TR" sz="3200" dirty="0"/>
            </a:br>
            <a:r>
              <a:rPr lang="tr-TR" sz="2400" dirty="0"/>
              <a:t>Belirti ve Bulguları</a:t>
            </a:r>
          </a:p>
        </p:txBody>
      </p:sp>
      <p:pic>
        <p:nvPicPr>
          <p:cNvPr id="6" name="Resim 5">
            <a:extLst>
              <a:ext uri="{FF2B5EF4-FFF2-40B4-BE49-F238E27FC236}">
                <a16:creationId xmlns:a16="http://schemas.microsoft.com/office/drawing/2014/main" id="{CDCD8E64-B9B7-4CBF-BEAF-C2E9EF3345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graphicFrame>
        <p:nvGraphicFramePr>
          <p:cNvPr id="8" name="İçerik Yer Tutucusu 7">
            <a:extLst>
              <a:ext uri="{FF2B5EF4-FFF2-40B4-BE49-F238E27FC236}">
                <a16:creationId xmlns:a16="http://schemas.microsoft.com/office/drawing/2014/main" id="{03623F44-A8AB-46FA-9075-EAE1B25CBFAE}"/>
              </a:ext>
            </a:extLst>
          </p:cNvPr>
          <p:cNvGraphicFramePr>
            <a:graphicFrameLocks noGrp="1"/>
          </p:cNvGraphicFramePr>
          <p:nvPr>
            <p:ph idx="1"/>
            <p:extLst>
              <p:ext uri="{D42A27DB-BD31-4B8C-83A1-F6EECF244321}">
                <p14:modId xmlns:p14="http://schemas.microsoft.com/office/powerpoint/2010/main" val="2466100003"/>
              </p:ext>
            </p:extLst>
          </p:nvPr>
        </p:nvGraphicFramePr>
        <p:xfrm>
          <a:off x="179512" y="1650648"/>
          <a:ext cx="8761913" cy="4932712"/>
        </p:xfrm>
        <a:graphic>
          <a:graphicData uri="http://schemas.openxmlformats.org/drawingml/2006/table">
            <a:tbl>
              <a:tblPr firstRow="1" firstCol="1" lastRow="1" lastCol="1" bandRow="1" bandCol="1"/>
              <a:tblGrid>
                <a:gridCol w="4140374">
                  <a:extLst>
                    <a:ext uri="{9D8B030D-6E8A-4147-A177-3AD203B41FA5}">
                      <a16:colId xmlns:a16="http://schemas.microsoft.com/office/drawing/2014/main" val="2325118025"/>
                    </a:ext>
                  </a:extLst>
                </a:gridCol>
                <a:gridCol w="4621539">
                  <a:extLst>
                    <a:ext uri="{9D8B030D-6E8A-4147-A177-3AD203B41FA5}">
                      <a16:colId xmlns:a16="http://schemas.microsoft.com/office/drawing/2014/main" val="3991324581"/>
                    </a:ext>
                  </a:extLst>
                </a:gridCol>
              </a:tblGrid>
              <a:tr h="616589">
                <a:tc>
                  <a:txBody>
                    <a:bodyPr/>
                    <a:lstStyle/>
                    <a:p>
                      <a:pPr marL="71755">
                        <a:spcBef>
                          <a:spcPts val="250"/>
                        </a:spcBef>
                        <a:spcAft>
                          <a:spcPts val="0"/>
                        </a:spcAft>
                      </a:pPr>
                      <a:r>
                        <a:rPr lang="en-US" sz="1200" spc="-10" dirty="0" err="1">
                          <a:solidFill>
                            <a:srgbClr val="FFFFFF"/>
                          </a:solidFill>
                          <a:effectLst/>
                          <a:latin typeface="Trebuchet MS" panose="020B0603020202020204" pitchFamily="34" charset="0"/>
                          <a:ea typeface="Trebuchet MS" panose="020B0603020202020204" pitchFamily="34" charset="0"/>
                          <a:cs typeface="Trebuchet MS" panose="020B0603020202020204" pitchFamily="34" charset="0"/>
                        </a:rPr>
                        <a:t>Belirtiler</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E2F55"/>
                    </a:solidFill>
                  </a:tcPr>
                </a:tc>
                <a:tc>
                  <a:txBody>
                    <a:bodyPr/>
                    <a:lstStyle/>
                    <a:p>
                      <a:pPr marL="71755">
                        <a:spcBef>
                          <a:spcPts val="250"/>
                        </a:spcBef>
                        <a:spcAft>
                          <a:spcPts val="0"/>
                        </a:spcAft>
                      </a:pPr>
                      <a:r>
                        <a:rPr lang="en-US" sz="1200" spc="-10">
                          <a:solidFill>
                            <a:srgbClr val="FFFFFF"/>
                          </a:solidFill>
                          <a:effectLst/>
                          <a:latin typeface="Trebuchet MS" panose="020B0603020202020204" pitchFamily="34" charset="0"/>
                          <a:ea typeface="Trebuchet MS" panose="020B0603020202020204" pitchFamily="34" charset="0"/>
                          <a:cs typeface="Trebuchet MS" panose="020B0603020202020204" pitchFamily="34" charset="0"/>
                        </a:rPr>
                        <a:t>Bulgular</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E2F55"/>
                    </a:solidFill>
                  </a:tcPr>
                </a:tc>
                <a:extLst>
                  <a:ext uri="{0D108BD9-81ED-4DB2-BD59-A6C34878D82A}">
                    <a16:rowId xmlns:a16="http://schemas.microsoft.com/office/drawing/2014/main" val="3181084559"/>
                  </a:ext>
                </a:extLst>
              </a:tr>
              <a:tr h="616589">
                <a:tc>
                  <a:txBody>
                    <a:bodyPr/>
                    <a:lstStyle/>
                    <a:p>
                      <a:pPr marL="71755">
                        <a:spcBef>
                          <a:spcPts val="250"/>
                        </a:spcBef>
                        <a:spcAft>
                          <a:spcPts val="0"/>
                        </a:spcAft>
                      </a:pPr>
                      <a:r>
                        <a:rPr lang="en-US" sz="1200">
                          <a:effectLst/>
                          <a:latin typeface="Trebuchet MS" panose="020B0603020202020204" pitchFamily="34" charset="0"/>
                          <a:ea typeface="Trebuchet MS" panose="020B0603020202020204" pitchFamily="34" charset="0"/>
                          <a:cs typeface="Trebuchet MS" panose="020B0603020202020204" pitchFamily="34" charset="0"/>
                        </a:rPr>
                        <a:t>Endişe</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 </a:t>
                      </a:r>
                      <a:r>
                        <a:rPr lang="en-US" sz="1200">
                          <a:effectLst/>
                          <a:latin typeface="Trebuchet MS" panose="020B0603020202020204" pitchFamily="34" charset="0"/>
                          <a:ea typeface="Trebuchet MS" panose="020B0603020202020204" pitchFamily="34" charset="0"/>
                          <a:cs typeface="Trebuchet MS" panose="020B0603020202020204" pitchFamily="34" charset="0"/>
                        </a:rPr>
                        <a:t>ve</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a:effectLst/>
                          <a:latin typeface="Trebuchet MS" panose="020B0603020202020204" pitchFamily="34" charset="0"/>
                          <a:ea typeface="Trebuchet MS" panose="020B0603020202020204" pitchFamily="34" charset="0"/>
                          <a:cs typeface="Trebuchet MS" panose="020B0603020202020204" pitchFamily="34" charset="0"/>
                        </a:rPr>
                        <a:t>huzursuzluk</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250"/>
                        </a:spcBef>
                        <a:spcAft>
                          <a:spcPts val="0"/>
                        </a:spcAft>
                      </a:pPr>
                      <a:r>
                        <a:rPr lang="en-US" sz="1200" spc="-30">
                          <a:effectLst/>
                          <a:latin typeface="Trebuchet MS" panose="020B0603020202020204" pitchFamily="34" charset="0"/>
                          <a:ea typeface="Trebuchet MS" panose="020B0603020202020204" pitchFamily="34" charset="0"/>
                          <a:cs typeface="Trebuchet MS" panose="020B0603020202020204" pitchFamily="34" charset="0"/>
                        </a:rPr>
                        <a:t>Kan</a:t>
                      </a:r>
                      <a:r>
                        <a:rPr lang="en-US" sz="1200" spc="-65">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basıncında</a:t>
                      </a:r>
                      <a:r>
                        <a:rPr lang="en-US" sz="1200" spc="-65">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düşme</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0359712"/>
                  </a:ext>
                </a:extLst>
              </a:tr>
              <a:tr h="616589">
                <a:tc>
                  <a:txBody>
                    <a:bodyPr/>
                    <a:lstStyle/>
                    <a:p>
                      <a:pPr marL="71755">
                        <a:spcBef>
                          <a:spcPts val="325"/>
                        </a:spcBef>
                        <a:spcAft>
                          <a:spcPts val="0"/>
                        </a:spcAft>
                      </a:pPr>
                      <a:r>
                        <a:rPr lang="en-US" sz="1200" spc="-30">
                          <a:effectLst/>
                          <a:latin typeface="Trebuchet MS" panose="020B0603020202020204" pitchFamily="34" charset="0"/>
                          <a:ea typeface="Trebuchet MS" panose="020B0603020202020204" pitchFamily="34" charset="0"/>
                          <a:cs typeface="Trebuchet MS" panose="020B0603020202020204" pitchFamily="34" charset="0"/>
                        </a:rPr>
                        <a:t>Fenalık</a:t>
                      </a:r>
                      <a:r>
                        <a:rPr lang="en-US" sz="1200" spc="-65">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hissi,</a:t>
                      </a:r>
                      <a:r>
                        <a:rPr lang="en-US" sz="1200" spc="-6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a:effectLst/>
                          <a:latin typeface="Trebuchet MS" panose="020B0603020202020204" pitchFamily="34" charset="0"/>
                          <a:ea typeface="Trebuchet MS" panose="020B0603020202020204" pitchFamily="34" charset="0"/>
                          <a:cs typeface="Trebuchet MS" panose="020B0603020202020204" pitchFamily="34" charset="0"/>
                        </a:rPr>
                        <a:t>Güçsüzlük</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a:effectLst/>
                          <a:latin typeface="Trebuchet MS" panose="020B0603020202020204" pitchFamily="34" charset="0"/>
                          <a:ea typeface="Trebuchet MS" panose="020B0603020202020204" pitchFamily="34" charset="0"/>
                          <a:cs typeface="Trebuchet MS" panose="020B0603020202020204" pitchFamily="34" charset="0"/>
                        </a:rPr>
                        <a:t>Hızlı</a:t>
                      </a:r>
                      <a:r>
                        <a:rPr lang="en-US" sz="1200" spc="-25">
                          <a:effectLst/>
                          <a:latin typeface="Trebuchet MS" panose="020B0603020202020204" pitchFamily="34" charset="0"/>
                          <a:ea typeface="Trebuchet MS" panose="020B0603020202020204" pitchFamily="34" charset="0"/>
                          <a:cs typeface="Trebuchet MS" panose="020B0603020202020204" pitchFamily="34" charset="0"/>
                        </a:rPr>
                        <a:t> </a:t>
                      </a:r>
                      <a:r>
                        <a:rPr lang="en-US" sz="1200">
                          <a:effectLst/>
                          <a:latin typeface="Trebuchet MS" panose="020B0603020202020204" pitchFamily="34" charset="0"/>
                          <a:ea typeface="Trebuchet MS" panose="020B0603020202020204" pitchFamily="34" charset="0"/>
                          <a:cs typeface="Trebuchet MS" panose="020B0603020202020204" pitchFamily="34" charset="0"/>
                        </a:rPr>
                        <a:t>ve</a:t>
                      </a:r>
                      <a:r>
                        <a:rPr lang="en-US" sz="1200" spc="-25">
                          <a:effectLst/>
                          <a:latin typeface="Trebuchet MS" panose="020B0603020202020204" pitchFamily="34" charset="0"/>
                          <a:ea typeface="Trebuchet MS" panose="020B0603020202020204" pitchFamily="34" charset="0"/>
                          <a:cs typeface="Trebuchet MS" panose="020B0603020202020204" pitchFamily="34" charset="0"/>
                        </a:rPr>
                        <a:t> </a:t>
                      </a:r>
                      <a:r>
                        <a:rPr lang="en-US" sz="1200">
                          <a:effectLst/>
                          <a:latin typeface="Trebuchet MS" panose="020B0603020202020204" pitchFamily="34" charset="0"/>
                          <a:ea typeface="Trebuchet MS" panose="020B0603020202020204" pitchFamily="34" charset="0"/>
                          <a:cs typeface="Trebuchet MS" panose="020B0603020202020204" pitchFamily="34" charset="0"/>
                        </a:rPr>
                        <a:t>zayıf</a:t>
                      </a:r>
                      <a:r>
                        <a:rPr lang="en-US" sz="1200" spc="-20">
                          <a:effectLst/>
                          <a:latin typeface="Trebuchet MS" panose="020B0603020202020204" pitchFamily="34" charset="0"/>
                          <a:ea typeface="Trebuchet MS" panose="020B0603020202020204" pitchFamily="34" charset="0"/>
                          <a:cs typeface="Trebuchet MS" panose="020B0603020202020204" pitchFamily="34" charset="0"/>
                        </a:rPr>
                        <a:t> nabız</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823446"/>
                  </a:ext>
                </a:extLst>
              </a:tr>
              <a:tr h="616589">
                <a:tc>
                  <a:txBody>
                    <a:bodyPr/>
                    <a:lstStyle/>
                    <a:p>
                      <a:pPr marL="71755">
                        <a:spcBef>
                          <a:spcPts val="325"/>
                        </a:spcBef>
                        <a:spcAft>
                          <a:spcPts val="0"/>
                        </a:spcAft>
                      </a:pP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Baş</a:t>
                      </a:r>
                      <a:r>
                        <a:rPr lang="en-US" sz="1200"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dönmesi</a:t>
                      </a:r>
                      <a:r>
                        <a:rPr lang="en-US" sz="1200" spc="-30" dirty="0">
                          <a:effectLst/>
                          <a:latin typeface="Trebuchet MS" panose="020B0603020202020204" pitchFamily="34" charset="0"/>
                          <a:ea typeface="Trebuchet MS" panose="020B0603020202020204" pitchFamily="34" charset="0"/>
                          <a:cs typeface="Trebuchet MS" panose="020B0603020202020204" pitchFamily="34" charset="0"/>
                        </a:rPr>
                        <a:t>,</a:t>
                      </a:r>
                      <a:r>
                        <a:rPr lang="en-US" sz="1200"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Sersemlik</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a:effectLst/>
                          <a:latin typeface="Trebuchet MS" panose="020B0603020202020204" pitchFamily="34" charset="0"/>
                          <a:ea typeface="Trebuchet MS" panose="020B0603020202020204" pitchFamily="34" charset="0"/>
                          <a:cs typeface="Trebuchet MS" panose="020B0603020202020204" pitchFamily="34" charset="0"/>
                        </a:rPr>
                        <a:t>Hızlı</a:t>
                      </a:r>
                      <a:r>
                        <a:rPr lang="en-US" sz="1200" spc="-15">
                          <a:effectLst/>
                          <a:latin typeface="Trebuchet MS" panose="020B0603020202020204" pitchFamily="34" charset="0"/>
                          <a:ea typeface="Trebuchet MS" panose="020B0603020202020204" pitchFamily="34" charset="0"/>
                          <a:cs typeface="Trebuchet MS" panose="020B0603020202020204" pitchFamily="34" charset="0"/>
                        </a:rPr>
                        <a:t> </a:t>
                      </a:r>
                      <a:r>
                        <a:rPr lang="en-US" sz="1200">
                          <a:effectLst/>
                          <a:latin typeface="Trebuchet MS" panose="020B0603020202020204" pitchFamily="34" charset="0"/>
                          <a:ea typeface="Trebuchet MS" panose="020B0603020202020204" pitchFamily="34" charset="0"/>
                          <a:cs typeface="Trebuchet MS" panose="020B0603020202020204" pitchFamily="34" charset="0"/>
                        </a:rPr>
                        <a:t>ve</a:t>
                      </a:r>
                      <a:r>
                        <a:rPr lang="en-US" sz="1200" spc="-15">
                          <a:effectLst/>
                          <a:latin typeface="Trebuchet MS" panose="020B0603020202020204" pitchFamily="34" charset="0"/>
                          <a:ea typeface="Trebuchet MS" panose="020B0603020202020204" pitchFamily="34" charset="0"/>
                          <a:cs typeface="Trebuchet MS" panose="020B0603020202020204" pitchFamily="34" charset="0"/>
                        </a:rPr>
                        <a:t> </a:t>
                      </a:r>
                      <a:r>
                        <a:rPr lang="en-US" sz="1200">
                          <a:effectLst/>
                          <a:latin typeface="Trebuchet MS" panose="020B0603020202020204" pitchFamily="34" charset="0"/>
                          <a:ea typeface="Trebuchet MS" panose="020B0603020202020204" pitchFamily="34" charset="0"/>
                          <a:cs typeface="Trebuchet MS" panose="020B0603020202020204" pitchFamily="34" charset="0"/>
                        </a:rPr>
                        <a:t>yüzeysel</a:t>
                      </a:r>
                      <a:r>
                        <a:rPr lang="en-US" sz="1200" spc="-15">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a:effectLst/>
                          <a:latin typeface="Trebuchet MS" panose="020B0603020202020204" pitchFamily="34" charset="0"/>
                          <a:ea typeface="Trebuchet MS" panose="020B0603020202020204" pitchFamily="34" charset="0"/>
                          <a:cs typeface="Trebuchet MS" panose="020B0603020202020204" pitchFamily="34" charset="0"/>
                        </a:rPr>
                        <a:t>solunum</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5203696"/>
                  </a:ext>
                </a:extLst>
              </a:tr>
              <a:tr h="616589">
                <a:tc>
                  <a:txBody>
                    <a:bodyPr/>
                    <a:lstStyle/>
                    <a:p>
                      <a:pPr marL="71755">
                        <a:spcBef>
                          <a:spcPts val="325"/>
                        </a:spcBef>
                        <a:spcAft>
                          <a:spcPts val="0"/>
                        </a:spcAft>
                      </a:pPr>
                      <a:r>
                        <a:rPr lang="en-US" sz="1200" spc="-20">
                          <a:effectLst/>
                          <a:latin typeface="Trebuchet MS" panose="020B0603020202020204" pitchFamily="34" charset="0"/>
                          <a:ea typeface="Trebuchet MS" panose="020B0603020202020204" pitchFamily="34" charset="0"/>
                          <a:cs typeface="Trebuchet MS" panose="020B0603020202020204" pitchFamily="34" charset="0"/>
                        </a:rPr>
                        <a:t>Bulantı-</a:t>
                      </a:r>
                      <a:r>
                        <a:rPr lang="en-US" sz="1200" spc="-10">
                          <a:effectLst/>
                          <a:latin typeface="Trebuchet MS" panose="020B0603020202020204" pitchFamily="34" charset="0"/>
                          <a:ea typeface="Trebuchet MS" panose="020B0603020202020204" pitchFamily="34" charset="0"/>
                          <a:cs typeface="Trebuchet MS" panose="020B0603020202020204" pitchFamily="34" charset="0"/>
                        </a:rPr>
                        <a:t>kusma</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Ciltte</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soğukluk</a:t>
                      </a:r>
                      <a:r>
                        <a:rPr lang="en-US" sz="1200" dirty="0">
                          <a:effectLst/>
                          <a:latin typeface="Trebuchet MS" panose="020B0603020202020204" pitchFamily="34" charset="0"/>
                          <a:ea typeface="Trebuchet MS" panose="020B0603020202020204" pitchFamily="34" charset="0"/>
                          <a:cs typeface="Trebuchet MS" panose="020B0603020202020204" pitchFamily="34" charset="0"/>
                        </a:rPr>
                        <a:t>,</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solukluk</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a:effectLst/>
                          <a:latin typeface="Trebuchet MS" panose="020B0603020202020204" pitchFamily="34" charset="0"/>
                          <a:ea typeface="Trebuchet MS" panose="020B0603020202020204" pitchFamily="34" charset="0"/>
                          <a:cs typeface="Trebuchet MS" panose="020B0603020202020204" pitchFamily="34" charset="0"/>
                        </a:rPr>
                        <a:t>ve</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dirty="0" err="1">
                          <a:effectLst/>
                          <a:latin typeface="Trebuchet MS" panose="020B0603020202020204" pitchFamily="34" charset="0"/>
                          <a:ea typeface="Trebuchet MS" panose="020B0603020202020204" pitchFamily="34" charset="0"/>
                          <a:cs typeface="Trebuchet MS" panose="020B0603020202020204" pitchFamily="34" charset="0"/>
                        </a:rPr>
                        <a:t>nemlilik</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5239222"/>
                  </a:ext>
                </a:extLst>
              </a:tr>
              <a:tr h="616589">
                <a:tc>
                  <a:txBody>
                    <a:bodyPr/>
                    <a:lstStyle/>
                    <a:p>
                      <a:pPr marL="71755">
                        <a:spcBef>
                          <a:spcPts val="325"/>
                        </a:spcBef>
                        <a:spcAft>
                          <a:spcPts val="0"/>
                        </a:spcAft>
                      </a:pPr>
                      <a:r>
                        <a:rPr lang="en-US" sz="1200" spc="-10" dirty="0" err="1">
                          <a:effectLst/>
                          <a:latin typeface="Trebuchet MS" panose="020B0603020202020204" pitchFamily="34" charset="0"/>
                          <a:ea typeface="Trebuchet MS" panose="020B0603020202020204" pitchFamily="34" charset="0"/>
                          <a:cs typeface="Trebuchet MS" panose="020B0603020202020204" pitchFamily="34" charset="0"/>
                        </a:rPr>
                        <a:t>Terleme</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Dudak</a:t>
                      </a:r>
                      <a:r>
                        <a:rPr lang="en-US" sz="1200" spc="1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çevresinde</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solukluk</a:t>
                      </a:r>
                      <a:r>
                        <a:rPr lang="en-US" sz="1200" spc="1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ya</a:t>
                      </a:r>
                      <a:r>
                        <a:rPr lang="en-US" sz="1200" spc="20"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dirty="0">
                          <a:effectLst/>
                          <a:latin typeface="Trebuchet MS" panose="020B0603020202020204" pitchFamily="34" charset="0"/>
                          <a:ea typeface="Trebuchet MS" panose="020B0603020202020204" pitchFamily="34" charset="0"/>
                          <a:cs typeface="Trebuchet MS" panose="020B0603020202020204" pitchFamily="34" charset="0"/>
                        </a:rPr>
                        <a:t>da</a:t>
                      </a:r>
                      <a:r>
                        <a:rPr lang="en-US" sz="1200" spc="1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dirty="0" err="1">
                          <a:effectLst/>
                          <a:latin typeface="Trebuchet MS" panose="020B0603020202020204" pitchFamily="34" charset="0"/>
                          <a:ea typeface="Trebuchet MS" panose="020B0603020202020204" pitchFamily="34" charset="0"/>
                          <a:cs typeface="Trebuchet MS" panose="020B0603020202020204" pitchFamily="34" charset="0"/>
                        </a:rPr>
                        <a:t>morarma</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0519409"/>
                  </a:ext>
                </a:extLst>
              </a:tr>
              <a:tr h="616589">
                <a:tc>
                  <a:txBody>
                    <a:bodyPr/>
                    <a:lstStyle/>
                    <a:p>
                      <a:pPr marL="71755">
                        <a:spcBef>
                          <a:spcPts val="325"/>
                        </a:spcBef>
                        <a:spcAft>
                          <a:spcPts val="0"/>
                        </a:spcAft>
                      </a:pPr>
                      <a:r>
                        <a:rPr lang="en-US" sz="1200" spc="-25">
                          <a:effectLst/>
                          <a:latin typeface="Trebuchet MS" panose="020B0603020202020204" pitchFamily="34" charset="0"/>
                          <a:ea typeface="Trebuchet MS" panose="020B0603020202020204" pitchFamily="34" charset="0"/>
                          <a:cs typeface="Trebuchet MS" panose="020B0603020202020204" pitchFamily="34" charset="0"/>
                        </a:rPr>
                        <a:t>Susuzluk</a:t>
                      </a:r>
                      <a:r>
                        <a:rPr lang="en-US" sz="1200" spc="-7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20">
                          <a:effectLst/>
                          <a:latin typeface="Trebuchet MS" panose="020B0603020202020204" pitchFamily="34" charset="0"/>
                          <a:ea typeface="Trebuchet MS" panose="020B0603020202020204" pitchFamily="34" charset="0"/>
                          <a:cs typeface="Trebuchet MS" panose="020B0603020202020204" pitchFamily="34" charset="0"/>
                        </a:rPr>
                        <a:t>hissi</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a:effectLst/>
                          <a:latin typeface="Trebuchet MS" panose="020B0603020202020204" pitchFamily="34" charset="0"/>
                          <a:ea typeface="Trebuchet MS" panose="020B0603020202020204" pitchFamily="34" charset="0"/>
                          <a:cs typeface="Trebuchet MS" panose="020B0603020202020204" pitchFamily="34" charset="0"/>
                        </a:rPr>
                        <a:t>Tırnaklarda</a:t>
                      </a:r>
                      <a:r>
                        <a:rPr lang="en-US" sz="1200" spc="125">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a:effectLst/>
                          <a:latin typeface="Trebuchet MS" panose="020B0603020202020204" pitchFamily="34" charset="0"/>
                          <a:ea typeface="Trebuchet MS" panose="020B0603020202020204" pitchFamily="34" charset="0"/>
                          <a:cs typeface="Trebuchet MS" panose="020B0603020202020204" pitchFamily="34" charset="0"/>
                        </a:rPr>
                        <a:t>morarma</a:t>
                      </a:r>
                      <a:endParaRPr lang="tr-TR" sz="110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2924930"/>
                  </a:ext>
                </a:extLst>
              </a:tr>
              <a:tr h="616589">
                <a:tc>
                  <a:txBody>
                    <a:bodyPr/>
                    <a:lstStyle/>
                    <a:p>
                      <a:pPr marL="71755">
                        <a:spcBef>
                          <a:spcPts val="325"/>
                        </a:spcBef>
                        <a:spcAft>
                          <a:spcPts val="0"/>
                        </a:spcAft>
                      </a:pPr>
                      <a:r>
                        <a:rPr lang="en-US" sz="1200" dirty="0" err="1">
                          <a:effectLst/>
                          <a:latin typeface="Trebuchet MS" panose="020B0603020202020204" pitchFamily="34" charset="0"/>
                          <a:ea typeface="Trebuchet MS" panose="020B0603020202020204" pitchFamily="34" charset="0"/>
                          <a:cs typeface="Trebuchet MS" panose="020B0603020202020204" pitchFamily="34" charset="0"/>
                        </a:rPr>
                        <a:t>Göğüs</a:t>
                      </a:r>
                      <a:r>
                        <a:rPr lang="en-US" sz="1200" spc="-1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10" dirty="0" err="1">
                          <a:effectLst/>
                          <a:latin typeface="Trebuchet MS" panose="020B0603020202020204" pitchFamily="34" charset="0"/>
                          <a:ea typeface="Trebuchet MS" panose="020B0603020202020204" pitchFamily="34" charset="0"/>
                          <a:cs typeface="Trebuchet MS" panose="020B0603020202020204" pitchFamily="34" charset="0"/>
                        </a:rPr>
                        <a:t>ağrısı</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spcBef>
                          <a:spcPts val="325"/>
                        </a:spcBef>
                        <a:spcAft>
                          <a:spcPts val="0"/>
                        </a:spcAft>
                      </a:pP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Bilinç</a:t>
                      </a:r>
                      <a:r>
                        <a:rPr lang="en-US" sz="1200" spc="-3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seviyesinde</a:t>
                      </a:r>
                      <a:r>
                        <a:rPr lang="en-US" sz="1200" spc="-35" dirty="0">
                          <a:effectLst/>
                          <a:latin typeface="Trebuchet MS" panose="020B0603020202020204" pitchFamily="34" charset="0"/>
                          <a:ea typeface="Trebuchet MS" panose="020B0603020202020204" pitchFamily="34" charset="0"/>
                          <a:cs typeface="Trebuchet MS" panose="020B0603020202020204" pitchFamily="34" charset="0"/>
                        </a:rPr>
                        <a:t> </a:t>
                      </a:r>
                      <a:r>
                        <a:rPr lang="en-US" sz="1200" spc="-30" dirty="0" err="1">
                          <a:effectLst/>
                          <a:latin typeface="Trebuchet MS" panose="020B0603020202020204" pitchFamily="34" charset="0"/>
                          <a:ea typeface="Trebuchet MS" panose="020B0603020202020204" pitchFamily="34" charset="0"/>
                          <a:cs typeface="Trebuchet MS" panose="020B0603020202020204" pitchFamily="34" charset="0"/>
                        </a:rPr>
                        <a:t>azalma</a:t>
                      </a:r>
                      <a:endParaRPr lang="tr-TR" sz="1100" dirty="0">
                        <a:effectLst/>
                        <a:latin typeface="Trebuchet MS" panose="020B0603020202020204" pitchFamily="34" charset="0"/>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1901535"/>
                  </a:ext>
                </a:extLst>
              </a:tr>
            </a:tbl>
          </a:graphicData>
        </a:graphic>
      </p:graphicFrame>
    </p:spTree>
    <p:extLst>
      <p:ext uri="{BB962C8B-B14F-4D97-AF65-F5344CB8AC3E}">
        <p14:creationId xmlns:p14="http://schemas.microsoft.com/office/powerpoint/2010/main" val="303453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CBDFFA86-7D28-4EAA-9EB1-06C2EADF21B9}"/>
              </a:ext>
            </a:extLst>
          </p:cNvPr>
          <p:cNvSpPr/>
          <p:nvPr/>
        </p:nvSpPr>
        <p:spPr>
          <a:xfrm>
            <a:off x="0"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539552" y="1628800"/>
            <a:ext cx="8013576" cy="4608512"/>
          </a:xfrm>
        </p:spPr>
        <p:txBody>
          <a:bodyPr>
            <a:noAutofit/>
          </a:bodyPr>
          <a:lstStyle/>
          <a:p>
            <a:pPr lvl="0"/>
            <a:endParaRPr lang="tr-TR" sz="2000" dirty="0"/>
          </a:p>
          <a:p>
            <a:pPr lvl="0"/>
            <a:r>
              <a:rPr lang="tr-TR" sz="2400" dirty="0"/>
              <a:t>Hasta/yaralının bilinci kontrol edilir.</a:t>
            </a:r>
          </a:p>
          <a:p>
            <a:pPr lvl="0"/>
            <a:r>
              <a:rPr lang="tr-TR" sz="2400" dirty="0"/>
              <a:t>112 acil yardım numarası aranır veya aratılır.</a:t>
            </a:r>
          </a:p>
          <a:p>
            <a:pPr lvl="0"/>
            <a:r>
              <a:rPr lang="tr-TR" sz="2400" dirty="0"/>
              <a:t>Hasta/yaralı düz zemine sırt üstü yatırılır.</a:t>
            </a:r>
          </a:p>
          <a:p>
            <a:pPr lvl="0"/>
            <a:r>
              <a:rPr lang="tr-TR" sz="2400" dirty="0"/>
              <a:t>Hasta/yaralının hava yolu ve solunumu kontrol edilir.</a:t>
            </a:r>
          </a:p>
          <a:p>
            <a:pPr lvl="0"/>
            <a:r>
              <a:rPr lang="tr-TR" sz="2400" dirty="0"/>
              <a:t>Hasta/yaralının mümkün olduğunca temiz hava soluması sağlanır.</a:t>
            </a:r>
          </a:p>
          <a:p>
            <a:pPr lvl="0"/>
            <a:r>
              <a:rPr lang="tr-TR" sz="2400" dirty="0">
                <a:solidFill>
                  <a:prstClr val="black"/>
                </a:solidFill>
              </a:rPr>
              <a:t>Hasta/yaralı mümkün olduğunca hareket ettirilmez.</a:t>
            </a:r>
            <a:endParaRPr lang="tr-TR" sz="2400" dirty="0"/>
          </a:p>
          <a:p>
            <a:pPr lvl="0"/>
            <a:r>
              <a:rPr lang="tr-TR" sz="2400" dirty="0"/>
              <a:t>Dış kanama varsa hemen kanama kontrol altına alınır.</a:t>
            </a:r>
          </a:p>
        </p:txBody>
      </p:sp>
      <p:sp>
        <p:nvSpPr>
          <p:cNvPr id="5" name="Başlık 1"/>
          <p:cNvSpPr>
            <a:spLocks noGrp="1"/>
          </p:cNvSpPr>
          <p:nvPr>
            <p:ph type="title"/>
          </p:nvPr>
        </p:nvSpPr>
        <p:spPr>
          <a:xfrm>
            <a:off x="457200" y="274638"/>
            <a:ext cx="7211144" cy="1143000"/>
          </a:xfrm>
        </p:spPr>
        <p:txBody>
          <a:bodyPr>
            <a:normAutofit/>
          </a:bodyPr>
          <a:lstStyle/>
          <a:p>
            <a:pPr algn="l"/>
            <a:r>
              <a:rPr lang="tr-TR" sz="3600" dirty="0"/>
              <a:t>Şok</a:t>
            </a:r>
            <a:br>
              <a:rPr lang="tr-TR" sz="3600" dirty="0"/>
            </a:br>
            <a:r>
              <a:rPr lang="tr-TR" sz="2400" dirty="0"/>
              <a:t>İlk Yardım</a:t>
            </a:r>
            <a:endParaRPr lang="tr-TR" sz="2800" dirty="0"/>
          </a:p>
        </p:txBody>
      </p:sp>
      <p:pic>
        <p:nvPicPr>
          <p:cNvPr id="8" name="Resim 7">
            <a:extLst>
              <a:ext uri="{FF2B5EF4-FFF2-40B4-BE49-F238E27FC236}">
                <a16:creationId xmlns:a16="http://schemas.microsoft.com/office/drawing/2014/main" id="{63D9A091-3281-4388-96A9-8327366DDC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428516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9E4E181D-65B8-4924-B55E-17BEDE9AAD1B}"/>
              </a:ext>
            </a:extLst>
          </p:cNvPr>
          <p:cNvSpPr/>
          <p:nvPr/>
        </p:nvSpPr>
        <p:spPr>
          <a:xfrm>
            <a:off x="8634"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İçerik Yer Tutucusu 2"/>
          <p:cNvSpPr>
            <a:spLocks noGrp="1"/>
          </p:cNvSpPr>
          <p:nvPr>
            <p:ph idx="1"/>
          </p:nvPr>
        </p:nvSpPr>
        <p:spPr>
          <a:xfrm>
            <a:off x="251520" y="1628800"/>
            <a:ext cx="8496944" cy="3528392"/>
          </a:xfrm>
        </p:spPr>
        <p:txBody>
          <a:bodyPr>
            <a:noAutofit/>
          </a:bodyPr>
          <a:lstStyle/>
          <a:p>
            <a:pPr lvl="0" algn="just"/>
            <a:r>
              <a:rPr lang="tr-TR" sz="2400" dirty="0"/>
              <a:t>Hastada çoklu yaralanma, kalça ve bacaklarda yaralanma yoksa şok pozisyonuna getirilir.</a:t>
            </a:r>
          </a:p>
          <a:p>
            <a:pPr lvl="0" algn="just"/>
            <a:r>
              <a:rPr lang="tr-TR" sz="2400" dirty="0"/>
              <a:t>Hasta/yaralının üzerindeki kıyafetler sıkıysa gevşetilir.</a:t>
            </a:r>
          </a:p>
          <a:p>
            <a:pPr lvl="0" algn="just"/>
            <a:r>
              <a:rPr lang="tr-TR" sz="2400" dirty="0"/>
              <a:t>Hasta/yaralının üzerinde ıslak kıyafetler varsa kişi fazla hareket ettirmeden çıkarılır. Gerekirse kıyafetleri kesilerek çıkarılır (adli vakalara dikkat).</a:t>
            </a:r>
          </a:p>
          <a:p>
            <a:pPr lvl="0" algn="just"/>
            <a:r>
              <a:rPr lang="tr-TR" sz="2400" dirty="0"/>
              <a:t>Ağzından kan gelen veya kusan hasta/yaralıyı düz şekilde yan tarafına çevirerek kan veya kusmuğun solunum yollarına kaçması önlenir.</a:t>
            </a:r>
          </a:p>
          <a:p>
            <a:pPr lvl="1" algn="just"/>
            <a:endParaRPr lang="tr-TR" sz="1600" dirty="0"/>
          </a:p>
        </p:txBody>
      </p:sp>
      <p:sp>
        <p:nvSpPr>
          <p:cNvPr id="8" name="Başlık 1">
            <a:extLst>
              <a:ext uri="{FF2B5EF4-FFF2-40B4-BE49-F238E27FC236}">
                <a16:creationId xmlns:a16="http://schemas.microsoft.com/office/drawing/2014/main" id="{DF5F9981-D8C2-4FBF-AB14-AC315947AA8A}"/>
              </a:ext>
            </a:extLst>
          </p:cNvPr>
          <p:cNvSpPr>
            <a:spLocks noGrp="1"/>
          </p:cNvSpPr>
          <p:nvPr>
            <p:ph type="title"/>
          </p:nvPr>
        </p:nvSpPr>
        <p:spPr>
          <a:xfrm>
            <a:off x="457200" y="274638"/>
            <a:ext cx="7211144" cy="1143000"/>
          </a:xfrm>
        </p:spPr>
        <p:txBody>
          <a:bodyPr>
            <a:normAutofit/>
          </a:bodyPr>
          <a:lstStyle/>
          <a:p>
            <a:pPr algn="l"/>
            <a:r>
              <a:rPr lang="tr-TR" sz="3600" dirty="0"/>
              <a:t>Şok</a:t>
            </a:r>
            <a:br>
              <a:rPr lang="tr-TR" sz="3600" dirty="0"/>
            </a:br>
            <a:r>
              <a:rPr lang="tr-TR" sz="2400" dirty="0"/>
              <a:t>İlk Yardım</a:t>
            </a:r>
            <a:endParaRPr lang="tr-TR" sz="2800"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1534" y="5157192"/>
            <a:ext cx="2250546" cy="1603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Resim 5">
            <a:extLst>
              <a:ext uri="{FF2B5EF4-FFF2-40B4-BE49-F238E27FC236}">
                <a16:creationId xmlns:a16="http://schemas.microsoft.com/office/drawing/2014/main" id="{DEC710E6-A4A4-4436-BA11-96A1F3F570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29752894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4895</TotalTime>
  <Words>921</Words>
  <Application>Microsoft Office PowerPoint</Application>
  <PresentationFormat>Ekran Gösterisi (4:3)</PresentationFormat>
  <Paragraphs>123</Paragraphs>
  <Slides>17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Times New Roman</vt:lpstr>
      <vt:lpstr>Trebuchet MS</vt:lpstr>
      <vt:lpstr>Ofis Teması</vt:lpstr>
      <vt:lpstr>ŞOK VE GÖĞÜS AĞRISINDA İLK YARDIM</vt:lpstr>
      <vt:lpstr>Amaç ve Öğrenim Hedefleri</vt:lpstr>
      <vt:lpstr>Şok Genel Bilgiler</vt:lpstr>
      <vt:lpstr>Şok Genel Bilgiler</vt:lpstr>
      <vt:lpstr>Şok Genel Bilgiler</vt:lpstr>
      <vt:lpstr>Şok Genel Bilgiler</vt:lpstr>
      <vt:lpstr>Şok Belirti ve Bulguları</vt:lpstr>
      <vt:lpstr>Şok İlk Yardım</vt:lpstr>
      <vt:lpstr>Şok İlk Yardım</vt:lpstr>
      <vt:lpstr>Şok İlk Yardım</vt:lpstr>
      <vt:lpstr>Şok İlk Yardım</vt:lpstr>
      <vt:lpstr>Göğüs Ağrısı Genel Bilgiler</vt:lpstr>
      <vt:lpstr>Göğüs Ağrısı Genel Bilgiler</vt:lpstr>
      <vt:lpstr>Göğüs Ağrısı Kalp Krizi Belirti Ve Bulguları</vt:lpstr>
      <vt:lpstr>Göğüs Ağrısı İlk Yardım</vt:lpstr>
      <vt:lpstr>Göğüs Ağrısı İlk Yardım</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ŞOK VE GÖĞÜS AĞRISINDA İLK YARDIM</dc:title>
  <dc:creator>Seda Özkan</dc:creator>
  <cp:lastModifiedBy>ZÜLFİNAZ KURT</cp:lastModifiedBy>
  <cp:revision>92</cp:revision>
  <dcterms:created xsi:type="dcterms:W3CDTF">2020-12-19T14:23:34Z</dcterms:created>
  <dcterms:modified xsi:type="dcterms:W3CDTF">2025-06-18T11:49:44Z</dcterms:modified>
</cp:coreProperties>
</file>