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05"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78883BF-17A1-4981-B4AA-2F51DA539E6C}">
          <p14:sldIdLst>
            <p14:sldId id="256"/>
            <p14:sldId id="257"/>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snapToGrid="0">
      <p:cViewPr varScale="1">
        <p:scale>
          <a:sx n="108" d="100"/>
          <a:sy n="108" d="100"/>
        </p:scale>
        <p:origin x="6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616F6-0329-4E37-94EC-1CF40FB21D7B}" type="datetimeFigureOut">
              <a:rPr lang="tr-TR" smtClean="0"/>
              <a:t>18.06.2025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8C5B6-9FB4-4D59-82D8-61EB5543BA5A}" type="slidenum">
              <a:rPr lang="tr-TR" smtClean="0"/>
              <a:t>‹#›</a:t>
            </a:fld>
            <a:endParaRPr lang="tr-TR"/>
          </a:p>
        </p:txBody>
      </p:sp>
    </p:spTree>
    <p:extLst>
      <p:ext uri="{BB962C8B-B14F-4D97-AF65-F5344CB8AC3E}">
        <p14:creationId xmlns:p14="http://schemas.microsoft.com/office/powerpoint/2010/main" val="251993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A8C5B6-9FB4-4D59-82D8-61EB5543BA5A}" type="slidenum">
              <a:rPr lang="tr-TR" smtClean="0"/>
              <a:t>36</a:t>
            </a:fld>
            <a:endParaRPr lang="tr-TR"/>
          </a:p>
        </p:txBody>
      </p:sp>
    </p:spTree>
    <p:extLst>
      <p:ext uri="{BB962C8B-B14F-4D97-AF65-F5344CB8AC3E}">
        <p14:creationId xmlns:p14="http://schemas.microsoft.com/office/powerpoint/2010/main" val="33464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A8C5B6-9FB4-4D59-82D8-61EB5543BA5A}" type="slidenum">
              <a:rPr lang="tr-TR" smtClean="0"/>
              <a:t>37</a:t>
            </a:fld>
            <a:endParaRPr lang="tr-TR"/>
          </a:p>
        </p:txBody>
      </p:sp>
    </p:spTree>
    <p:extLst>
      <p:ext uri="{BB962C8B-B14F-4D97-AF65-F5344CB8AC3E}">
        <p14:creationId xmlns:p14="http://schemas.microsoft.com/office/powerpoint/2010/main" val="76993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5118AD-F0AD-2AFE-AC8E-346BC9AB4FD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4E66259-74FC-4D24-E002-FDB2CDED0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CE0A0F9-7FB7-A455-F7AC-72D1B2B90FBA}"/>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5" name="Alt Bilgi Yer Tutucusu 4">
            <a:extLst>
              <a:ext uri="{FF2B5EF4-FFF2-40B4-BE49-F238E27FC236}">
                <a16:creationId xmlns:a16="http://schemas.microsoft.com/office/drawing/2014/main" id="{7A3BDEDF-8AD0-A397-B3FF-84FC841A48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5A1C28-6CFD-9641-EEB2-9B6F33BA2841}"/>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404094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F351C-3448-C414-2959-7F845D44350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0328057-5E16-8C8C-C2E8-AABDCAD0AEF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494BC6D-1BDE-B691-32F5-1EA5B73BB4D9}"/>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5" name="Alt Bilgi Yer Tutucusu 4">
            <a:extLst>
              <a:ext uri="{FF2B5EF4-FFF2-40B4-BE49-F238E27FC236}">
                <a16:creationId xmlns:a16="http://schemas.microsoft.com/office/drawing/2014/main" id="{68CFEF05-6224-C253-14F1-CB85BF8E38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27E0E3-FEE9-A817-AB2C-1962A7DB5F97}"/>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99767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F9A79E8-5338-ECA2-7138-07D5D235BA1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6FB58A1-FE7B-86FD-9C61-1668B6CDB83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D64B63-957F-C9F3-BD49-9A2B7FEFCC93}"/>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5" name="Alt Bilgi Yer Tutucusu 4">
            <a:extLst>
              <a:ext uri="{FF2B5EF4-FFF2-40B4-BE49-F238E27FC236}">
                <a16:creationId xmlns:a16="http://schemas.microsoft.com/office/drawing/2014/main" id="{A4797991-5A98-9875-1987-033C57D71B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4322F4-6311-A533-EDBB-A370ED5F7809}"/>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119163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A1E7B2-E894-0FF4-5A29-D26F211C709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AC6F8F8-8AD3-06D9-4AD1-35900CAF5F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794F3A-E2F7-74D6-82B3-71684EC0B01B}"/>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5" name="Alt Bilgi Yer Tutucusu 4">
            <a:extLst>
              <a:ext uri="{FF2B5EF4-FFF2-40B4-BE49-F238E27FC236}">
                <a16:creationId xmlns:a16="http://schemas.microsoft.com/office/drawing/2014/main" id="{C132D2DE-B862-279E-D367-84586010715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88B31D-49E9-1BD1-77CC-C14E0F2C3A42}"/>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10573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AF187-9DFB-DD38-A330-1DF47C7F829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7F3665F-C876-5F16-85C0-CE23999D6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E14DA77-DA93-4503-5F25-A9EF44FF5352}"/>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5" name="Alt Bilgi Yer Tutucusu 4">
            <a:extLst>
              <a:ext uri="{FF2B5EF4-FFF2-40B4-BE49-F238E27FC236}">
                <a16:creationId xmlns:a16="http://schemas.microsoft.com/office/drawing/2014/main" id="{BB661D7A-A715-9490-2524-645BE3AF46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71A923-4909-0235-9D9F-6E4935875A94}"/>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96273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6AAAE5-B443-98E9-08C9-CD940FA6884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8EA654-2B7B-BF10-4854-20CB7FE0EF0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46E2AB5-2C03-B1D5-E9CC-395F71A388C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0ADE209-7B29-A09C-107C-A26FD04E2E55}"/>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6" name="Alt Bilgi Yer Tutucusu 5">
            <a:extLst>
              <a:ext uri="{FF2B5EF4-FFF2-40B4-BE49-F238E27FC236}">
                <a16:creationId xmlns:a16="http://schemas.microsoft.com/office/drawing/2014/main" id="{8D871BCC-A48D-CDC6-FBF6-CE7DF389522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6CB930-475E-A9BE-C9D5-28F34DAB0550}"/>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353177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5BA4C3-78B2-C858-6281-5BF083103A5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72D940-1A64-98F4-C60A-DCE97D360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38D55FC-66D7-E875-0150-5979D97BC4F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1DA5D1-E453-50DC-F31E-416D4E287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0B0D781-72BC-F65A-0022-7025EA8BAB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866E3D8-B35F-A1DC-636E-C8684D4A7D3F}"/>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8" name="Alt Bilgi Yer Tutucusu 7">
            <a:extLst>
              <a:ext uri="{FF2B5EF4-FFF2-40B4-BE49-F238E27FC236}">
                <a16:creationId xmlns:a16="http://schemas.microsoft.com/office/drawing/2014/main" id="{6D848D35-F206-AE00-809D-DAD6BCD6818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E4F5A97-9119-CCF2-414B-A86CA64AAF37}"/>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346751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8F9C58-5666-69DC-A6C6-2E91D73CC3B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64F2F03-13F4-38E0-E3F1-1A3B11C516B6}"/>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4" name="Alt Bilgi Yer Tutucusu 3">
            <a:extLst>
              <a:ext uri="{FF2B5EF4-FFF2-40B4-BE49-F238E27FC236}">
                <a16:creationId xmlns:a16="http://schemas.microsoft.com/office/drawing/2014/main" id="{6FF25DEB-BE79-B212-D403-2BCDC84EA18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0204692-C41C-414C-F6D3-74F2BD4E1B63}"/>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126113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AC2A2F-88F9-6C69-EEF0-CEC954B80032}"/>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3" name="Alt Bilgi Yer Tutucusu 2">
            <a:extLst>
              <a:ext uri="{FF2B5EF4-FFF2-40B4-BE49-F238E27FC236}">
                <a16:creationId xmlns:a16="http://schemas.microsoft.com/office/drawing/2014/main" id="{96CF0D1A-09A1-A372-E9A1-AA5BD971821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873B1B6-578B-1905-4487-61E657E5822D}"/>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15750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A729A-15FB-7F06-7AC0-8D9F41D3425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586608-DDAC-E66D-4172-F1C330B8F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81BA65C-73E9-1D61-7A62-E6C5EDEEB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E51C3B-0F6F-C158-82CB-CE47EE8DA53F}"/>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6" name="Alt Bilgi Yer Tutucusu 5">
            <a:extLst>
              <a:ext uri="{FF2B5EF4-FFF2-40B4-BE49-F238E27FC236}">
                <a16:creationId xmlns:a16="http://schemas.microsoft.com/office/drawing/2014/main" id="{D3B7B811-5938-74FD-6AB9-0C77A2635D9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E5D761-1A37-6641-E803-173326B1EB79}"/>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76107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7C94B0-801A-707B-24A9-A9952C2AA02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8B9342-2B0A-B2CB-45CE-F46D606EE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F5246F4-F30D-E438-6A49-2388BE1D3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67C4628-29B9-6ABD-B084-94274C09BB93}"/>
              </a:ext>
            </a:extLst>
          </p:cNvPr>
          <p:cNvSpPr>
            <a:spLocks noGrp="1"/>
          </p:cNvSpPr>
          <p:nvPr>
            <p:ph type="dt" sz="half" idx="10"/>
          </p:nvPr>
        </p:nvSpPr>
        <p:spPr/>
        <p:txBody>
          <a:bodyPr/>
          <a:lstStyle/>
          <a:p>
            <a:fld id="{F89DB9CF-B591-4C86-B067-B9033D3B9005}" type="datetimeFigureOut">
              <a:rPr lang="tr-TR" smtClean="0"/>
              <a:t>18.06.2025</a:t>
            </a:fld>
            <a:endParaRPr lang="tr-TR"/>
          </a:p>
        </p:txBody>
      </p:sp>
      <p:sp>
        <p:nvSpPr>
          <p:cNvPr id="6" name="Alt Bilgi Yer Tutucusu 5">
            <a:extLst>
              <a:ext uri="{FF2B5EF4-FFF2-40B4-BE49-F238E27FC236}">
                <a16:creationId xmlns:a16="http://schemas.microsoft.com/office/drawing/2014/main" id="{3007719D-40A6-E1D2-207A-F04129A843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F9F47D-300A-3605-3A6D-57A02D948E77}"/>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99750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46445C6-E4DA-7B42-04D4-B8EE7DC74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7CEC76E-2F1E-EF37-C3A7-0F0CC78DE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D24E79-B005-493A-A341-B4BF07207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DB9CF-B591-4C86-B067-B9033D3B9005}" type="datetimeFigureOut">
              <a:rPr lang="tr-TR" smtClean="0"/>
              <a:t>18.06.2025</a:t>
            </a:fld>
            <a:endParaRPr lang="tr-TR"/>
          </a:p>
        </p:txBody>
      </p:sp>
      <p:sp>
        <p:nvSpPr>
          <p:cNvPr id="5" name="Alt Bilgi Yer Tutucusu 4">
            <a:extLst>
              <a:ext uri="{FF2B5EF4-FFF2-40B4-BE49-F238E27FC236}">
                <a16:creationId xmlns:a16="http://schemas.microsoft.com/office/drawing/2014/main" id="{C201C50E-0298-73B3-D092-E531C7F2F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6FF0E55-9A91-A234-C55D-E415DBAD8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95EAF-F217-40E1-80BD-16683402291E}" type="slidenum">
              <a:rPr lang="tr-TR" smtClean="0"/>
              <a:t>‹#›</a:t>
            </a:fld>
            <a:endParaRPr lang="tr-TR"/>
          </a:p>
        </p:txBody>
      </p:sp>
    </p:spTree>
    <p:extLst>
      <p:ext uri="{BB962C8B-B14F-4D97-AF65-F5344CB8AC3E}">
        <p14:creationId xmlns:p14="http://schemas.microsoft.com/office/powerpoint/2010/main" val="1180663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B7FB417-1145-119D-6A39-5E20833E5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178" y="219547"/>
            <a:ext cx="3237643" cy="2387600"/>
          </a:xfrm>
          <a:prstGeom prst="rect">
            <a:avLst/>
          </a:prstGeom>
        </p:spPr>
      </p:pic>
      <p:pic>
        <p:nvPicPr>
          <p:cNvPr id="5" name="Resim 4">
            <a:extLst>
              <a:ext uri="{FF2B5EF4-FFF2-40B4-BE49-F238E27FC236}">
                <a16:creationId xmlns:a16="http://schemas.microsoft.com/office/drawing/2014/main" id="{3F03F9CF-6389-F9CE-97C7-937487CFA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117118"/>
            <a:ext cx="2414904" cy="2001460"/>
          </a:xfrm>
          <a:prstGeom prst="rect">
            <a:avLst/>
          </a:prstGeom>
          <a:noFill/>
          <a:ln>
            <a:noFill/>
          </a:ln>
        </p:spPr>
      </p:pic>
      <p:pic>
        <p:nvPicPr>
          <p:cNvPr id="6" name="Resim 5">
            <a:extLst>
              <a:ext uri="{FF2B5EF4-FFF2-40B4-BE49-F238E27FC236}">
                <a16:creationId xmlns:a16="http://schemas.microsoft.com/office/drawing/2014/main" id="{7076DBD4-B236-B554-C872-6F35218D10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8546" y="4151890"/>
            <a:ext cx="2414905" cy="1966688"/>
          </a:xfrm>
          <a:prstGeom prst="rect">
            <a:avLst/>
          </a:prstGeom>
          <a:noFill/>
          <a:ln>
            <a:noFill/>
          </a:ln>
        </p:spPr>
      </p:pic>
      <p:pic>
        <p:nvPicPr>
          <p:cNvPr id="7" name="Resim 6">
            <a:extLst>
              <a:ext uri="{FF2B5EF4-FFF2-40B4-BE49-F238E27FC236}">
                <a16:creationId xmlns:a16="http://schemas.microsoft.com/office/drawing/2014/main" id="{2E4A2555-3EAF-0E6A-E6C5-A786FDA8DF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7022" y="4092834"/>
            <a:ext cx="2210978" cy="2025744"/>
          </a:xfrm>
          <a:prstGeom prst="rect">
            <a:avLst/>
          </a:prstGeom>
          <a:noFill/>
          <a:ln>
            <a:noFill/>
          </a:ln>
        </p:spPr>
      </p:pic>
      <p:sp>
        <p:nvSpPr>
          <p:cNvPr id="8" name="Dikdörtgen 7">
            <a:extLst>
              <a:ext uri="{FF2B5EF4-FFF2-40B4-BE49-F238E27FC236}">
                <a16:creationId xmlns:a16="http://schemas.microsoft.com/office/drawing/2014/main" id="{62BE3B57-9FF5-7A0A-BF9E-3C04FB57A92B}"/>
              </a:ext>
            </a:extLst>
          </p:cNvPr>
          <p:cNvSpPr/>
          <p:nvPr/>
        </p:nvSpPr>
        <p:spPr>
          <a:xfrm>
            <a:off x="0" y="2743200"/>
            <a:ext cx="12191999" cy="1066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Başlık 9">
            <a:extLst>
              <a:ext uri="{FF2B5EF4-FFF2-40B4-BE49-F238E27FC236}">
                <a16:creationId xmlns:a16="http://schemas.microsoft.com/office/drawing/2014/main" id="{BB8C57DF-6E1C-F507-CB11-CD1E9AD342D4}"/>
              </a:ext>
            </a:extLst>
          </p:cNvPr>
          <p:cNvSpPr>
            <a:spLocks noGrp="1"/>
          </p:cNvSpPr>
          <p:nvPr>
            <p:ph type="ctrTitle"/>
          </p:nvPr>
        </p:nvSpPr>
        <p:spPr>
          <a:xfrm>
            <a:off x="1523998" y="1266566"/>
            <a:ext cx="9144000" cy="2387600"/>
          </a:xfrm>
        </p:spPr>
        <p:txBody>
          <a:bodyPr>
            <a:normAutofit/>
          </a:bodyPr>
          <a:lstStyle/>
          <a:p>
            <a:r>
              <a:rPr lang="tr-TR" sz="4000" b="1" dirty="0">
                <a:latin typeface="+mn-lt"/>
              </a:rPr>
              <a:t>KANAMALARDA İLK YARDIM</a:t>
            </a:r>
          </a:p>
        </p:txBody>
      </p:sp>
    </p:spTree>
    <p:extLst>
      <p:ext uri="{BB962C8B-B14F-4D97-AF65-F5344CB8AC3E}">
        <p14:creationId xmlns:p14="http://schemas.microsoft.com/office/powerpoint/2010/main" val="128786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07D81314-C634-0824-D580-6A04C69BC06C}"/>
              </a:ext>
            </a:extLst>
          </p:cNvPr>
          <p:cNvSpPr txBox="1">
            <a:spLocks/>
          </p:cNvSpPr>
          <p:nvPr/>
        </p:nvSpPr>
        <p:spPr>
          <a:xfrm>
            <a:off x="0" y="0"/>
            <a:ext cx="12192000" cy="130501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a:t>
            </a: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0" y="2262437"/>
            <a:ext cx="11838710" cy="2651047"/>
          </a:xfrm>
          <a:prstGeom prst="rect">
            <a:avLst/>
          </a:prstGeom>
        </p:spPr>
        <p:txBody>
          <a:bodyPr wrap="square">
            <a:spAutoFit/>
          </a:bodyPr>
          <a:lstStyle/>
          <a:p>
            <a:pPr marL="54038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Hayatı tehdit eden yaralanma varlığında hasta/yaralının en kısa sürede bir sağlık kuruluşuna ulaşımı sağlanmalıdır. Yaralanma ile kanama kontrolü arasındaki süre mümkün olduğunca kısa olmalıdır.</a:t>
            </a:r>
          </a:p>
          <a:p>
            <a:pPr marL="88328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Dış kanamalarda kanama yerine doğrudan bası uygulanır. </a:t>
            </a:r>
          </a:p>
          <a:p>
            <a:pPr marL="88328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Basınçlı bandaj, boğucu sargı (turnike) ve lokal soğuk uygulama da diğer önerilen kanama kontrolü yöntemleridir.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203" y="294398"/>
            <a:ext cx="1106004" cy="716220"/>
          </a:xfrm>
          <a:prstGeom prst="rect">
            <a:avLst/>
          </a:prstGeom>
        </p:spPr>
      </p:pic>
    </p:spTree>
    <p:extLst>
      <p:ext uri="{BB962C8B-B14F-4D97-AF65-F5344CB8AC3E}">
        <p14:creationId xmlns:p14="http://schemas.microsoft.com/office/powerpoint/2010/main" val="251198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2D89FEC5-E000-7A70-D3C0-8445BEE14864}"/>
              </a:ext>
            </a:extLst>
          </p:cNvPr>
          <p:cNvSpPr txBox="1">
            <a:spLocks/>
          </p:cNvSpPr>
          <p:nvPr/>
        </p:nvSpPr>
        <p:spPr>
          <a:xfrm>
            <a:off x="-1" y="1"/>
            <a:ext cx="12192000" cy="136880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a:t>
            </a:r>
          </a:p>
          <a:p>
            <a:r>
              <a:rPr lang="tr-TR" sz="2800" dirty="0">
                <a:solidFill>
                  <a:schemeClr val="tx1"/>
                </a:solidFill>
              </a:rPr>
              <a:t>   </a:t>
            </a:r>
            <a:r>
              <a:rPr lang="tr-TR" sz="2400" dirty="0">
                <a:solidFill>
                  <a:schemeClr val="tx1"/>
                </a:solidFill>
              </a:rPr>
              <a:t>İlk Yardım  </a:t>
            </a:r>
            <a:endParaRPr lang="tr-TR" sz="2800" dirty="0">
              <a:solidFill>
                <a:schemeClr val="tx1"/>
              </a:solidFill>
            </a:endParaRPr>
          </a:p>
        </p:txBody>
      </p:sp>
      <p:sp>
        <p:nvSpPr>
          <p:cNvPr id="3" name="Dikdörtgen 2"/>
          <p:cNvSpPr/>
          <p:nvPr/>
        </p:nvSpPr>
        <p:spPr>
          <a:xfrm>
            <a:off x="464126" y="2159277"/>
            <a:ext cx="11263745" cy="333879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sakinleştirmeye çalışılır.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düz bir zemine sırt üstü yatırılır. (Bu işlem, olası bir baygınlık durumunda ortaya çıkabilecek ek yaralanmaları engeller. Ayrıca kan basıncının kontrolü ve vücudun aşağı bölgelerinde göllenen kanın dolaşıma katılmasına da katkıda bulunur).</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Eğer yaralanma hafif düzeyde ise yaralıya oturur pozisyon verilir.</a:t>
            </a:r>
          </a:p>
          <a:p>
            <a:pPr marL="342900" lvl="0" indent="-342900">
              <a:lnSpc>
                <a:spcPct val="107000"/>
              </a:lnSpc>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Hasta/yaralının yaşamsal fonksiyonları değerlendirilir. </a:t>
            </a:r>
          </a:p>
          <a:p>
            <a:pPr marL="342900" lvl="0" indent="-342900">
              <a:lnSpc>
                <a:spcPct val="107000"/>
              </a:lnSpc>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Hayatı tehdit eden ve müdahale ile kontrol edemediğiniz bir dış kanama varsa ve olay yerindeki tek ilk yardımcı siz iseniz, hemen 112 acil yardım numarası aranır veya aratılır.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867" y="430069"/>
            <a:ext cx="1106004" cy="716220"/>
          </a:xfrm>
          <a:prstGeom prst="rect">
            <a:avLst/>
          </a:prstGeom>
        </p:spPr>
      </p:pic>
    </p:spTree>
    <p:extLst>
      <p:ext uri="{BB962C8B-B14F-4D97-AF65-F5344CB8AC3E}">
        <p14:creationId xmlns:p14="http://schemas.microsoft.com/office/powerpoint/2010/main" val="420568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BBD852FA-AD8A-C234-3B86-C225A1CB067A}"/>
              </a:ext>
            </a:extLst>
          </p:cNvPr>
          <p:cNvSpPr txBox="1">
            <a:spLocks/>
          </p:cNvSpPr>
          <p:nvPr/>
        </p:nvSpPr>
        <p:spPr>
          <a:xfrm>
            <a:off x="0" y="0"/>
            <a:ext cx="12192000" cy="1358283"/>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 </a:t>
            </a:r>
          </a:p>
          <a:p>
            <a:r>
              <a:rPr lang="tr-TR" sz="2800" dirty="0">
                <a:solidFill>
                  <a:schemeClr val="tx1"/>
                </a:solidFill>
              </a:rPr>
              <a:t>   </a:t>
            </a:r>
            <a:r>
              <a:rPr lang="tr-TR" sz="2400" dirty="0">
                <a:solidFill>
                  <a:schemeClr val="tx1"/>
                </a:solidFill>
              </a:rPr>
              <a:t>İlk Yardım </a:t>
            </a:r>
            <a:endParaRPr lang="tr-TR" sz="2800" dirty="0">
              <a:solidFill>
                <a:schemeClr val="tx1"/>
              </a:solidFill>
            </a:endParaRPr>
          </a:p>
        </p:txBody>
      </p:sp>
      <p:sp>
        <p:nvSpPr>
          <p:cNvPr id="3" name="Dikdörtgen 2"/>
          <p:cNvSpPr/>
          <p:nvPr/>
        </p:nvSpPr>
        <p:spPr>
          <a:xfrm>
            <a:off x="353291" y="2230581"/>
            <a:ext cx="11485418" cy="2050690"/>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mümkün olduğunca hareket ettirilmez.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Yaralanma bölgesindeki saat, bilezik ve yüzük gibi takıları varsa çıkarılır.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bölgesi görülemiyorsa kanamanın kaynağını bulmak için kıyafetler çıkarılarak veya kesilerek yara açığa çıkarılır.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kendi giysileri gibi temiz bir bez ile yara üzerine doğrudan bası uygulanır.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692" y="321031"/>
            <a:ext cx="1106004" cy="716220"/>
          </a:xfrm>
          <a:prstGeom prst="rect">
            <a:avLst/>
          </a:prstGeom>
        </p:spPr>
      </p:pic>
    </p:spTree>
    <p:extLst>
      <p:ext uri="{BB962C8B-B14F-4D97-AF65-F5344CB8AC3E}">
        <p14:creationId xmlns:p14="http://schemas.microsoft.com/office/powerpoint/2010/main" val="25790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909F3ED-A086-EDC4-6BE3-F0B46A44AB75}"/>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a:t>
            </a:r>
          </a:p>
          <a:p>
            <a:r>
              <a:rPr lang="tr-TR" sz="3600" dirty="0">
                <a:solidFill>
                  <a:schemeClr val="tx1"/>
                </a:solidFill>
              </a:rPr>
              <a:t>  </a:t>
            </a:r>
            <a:r>
              <a:rPr lang="tr-TR" sz="2400" dirty="0">
                <a:solidFill>
                  <a:schemeClr val="tx1"/>
                </a:solidFill>
              </a:rPr>
              <a:t>Doğrudan Bası Uygularken </a:t>
            </a:r>
            <a:endParaRPr lang="tr-TR" sz="2800" dirty="0">
              <a:solidFill>
                <a:schemeClr val="tx1"/>
              </a:solidFill>
            </a:endParaRPr>
          </a:p>
        </p:txBody>
      </p:sp>
      <p:sp>
        <p:nvSpPr>
          <p:cNvPr id="6" name="Dikdörtgen 5"/>
          <p:cNvSpPr/>
          <p:nvPr/>
        </p:nvSpPr>
        <p:spPr>
          <a:xfrm>
            <a:off x="141397" y="1763905"/>
            <a:ext cx="8860560" cy="472950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Yara üzerine en az 5 (beş) dakika boyunca bası uygulanır.</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üzerindeki ilk bez ıslanırsa,</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yerinden kaldırılmadan üzerine ikinci</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bez koyularak basıya devam edilir. İlk yerleştirilen malzemenin yenisiyle değiştirilmesi, kanamayı kontrol altına almayı zorlaştıracağı gibi kontrol altındaki kanamaların da yeniden kanamaya başlamasına sebep olabilir. </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10 dakika içinde durmazsa, ilk yerleştirilen</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bezin üzerine daha fazla bez eklenir ve daha geniş bir alana daha sıkı bir şekilde bastırılır. </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Doğrudan basıda kullandığımız malzemeyi sabit tutmak için </a:t>
            </a:r>
            <a:r>
              <a:rPr lang="tr-TR" sz="2400" b="1" dirty="0">
                <a:latin typeface="Calibri" panose="020F0502020204030204" pitchFamily="34" charset="0"/>
                <a:ea typeface="Calibri" panose="020F0502020204030204" pitchFamily="34" charset="0"/>
                <a:cs typeface="Times New Roman" panose="02020603050405020304" pitchFamily="18" charset="0"/>
              </a:rPr>
              <a:t>basınçlı bandaj </a:t>
            </a:r>
            <a:r>
              <a:rPr lang="tr-TR" sz="2400" dirty="0">
                <a:latin typeface="Calibri" panose="020F0502020204030204" pitchFamily="34" charset="0"/>
                <a:ea typeface="Calibri" panose="020F0502020204030204" pitchFamily="34" charset="0"/>
                <a:cs typeface="Times New Roman" panose="02020603050405020304" pitchFamily="18" charset="0"/>
              </a:rPr>
              <a:t>uygulanır. </a:t>
            </a:r>
          </a:p>
        </p:txBody>
      </p:sp>
      <p:pic>
        <p:nvPicPr>
          <p:cNvPr id="5" name="Resim 4">
            <a:extLst>
              <a:ext uri="{FF2B5EF4-FFF2-40B4-BE49-F238E27FC236}">
                <a16:creationId xmlns:a16="http://schemas.microsoft.com/office/drawing/2014/main" id="{19DB5014-4720-D74B-A279-0D9F3D281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2660073"/>
            <a:ext cx="2906603" cy="2666529"/>
          </a:xfrm>
          <a:prstGeom prst="rect">
            <a:avLst/>
          </a:prstGeom>
        </p:spPr>
      </p:pic>
      <p:pic>
        <p:nvPicPr>
          <p:cNvPr id="7" name="Resim 6">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756" y="403466"/>
            <a:ext cx="1106004" cy="716220"/>
          </a:xfrm>
          <a:prstGeom prst="rect">
            <a:avLst/>
          </a:prstGeom>
        </p:spPr>
      </p:pic>
    </p:spTree>
    <p:extLst>
      <p:ext uri="{BB962C8B-B14F-4D97-AF65-F5344CB8AC3E}">
        <p14:creationId xmlns:p14="http://schemas.microsoft.com/office/powerpoint/2010/main" val="33229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6FA38267-386E-3451-6534-112E01F3A729}"/>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Dış Kanamalarda</a:t>
            </a:r>
          </a:p>
          <a:p>
            <a:r>
              <a:rPr lang="tr-TR" sz="3200" b="1" dirty="0">
                <a:solidFill>
                  <a:schemeClr val="tx1"/>
                </a:solidFill>
              </a:rPr>
              <a:t>   </a:t>
            </a:r>
            <a:r>
              <a:rPr lang="tr-TR" sz="2400" dirty="0">
                <a:solidFill>
                  <a:schemeClr val="tx1"/>
                </a:solidFill>
              </a:rPr>
              <a:t>Basınçlı Bandajı Uygularken </a:t>
            </a:r>
            <a:endParaRPr lang="tr-TR" sz="3200" dirty="0">
              <a:solidFill>
                <a:schemeClr val="tx1"/>
              </a:solidFill>
            </a:endParaRPr>
          </a:p>
        </p:txBody>
      </p:sp>
      <p:sp>
        <p:nvSpPr>
          <p:cNvPr id="3" name="Dikdörtgen 2"/>
          <p:cNvSpPr/>
          <p:nvPr/>
        </p:nvSpPr>
        <p:spPr>
          <a:xfrm>
            <a:off x="-385011" y="2036112"/>
            <a:ext cx="10109582" cy="4934684"/>
          </a:xfrm>
          <a:prstGeom prst="rect">
            <a:avLst/>
          </a:prstGeom>
        </p:spPr>
        <p:txBody>
          <a:bodyPr wrap="square">
            <a:spAutoFit/>
          </a:bodyPr>
          <a:lstStyle/>
          <a:p>
            <a:pPr marL="793115"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Basınçlı bandaj sizin gerekli hallerde hastanın başından kısa süreliğine de olsa ayrılmanıza ve hala 112 acil yardım numarasını aramadıysanız aramak için size gerekli zaman açısından izin verecektir.</a:t>
            </a:r>
          </a:p>
          <a:p>
            <a:pPr marL="793115"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Ayrıca hasta/yaralının nakli sırasında kolaylık sağlayacaktır. </a:t>
            </a:r>
          </a:p>
          <a:p>
            <a:pPr marL="793115"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Ortamda başka hasta/yaralı varsa onlara müdahale etmenize de fırsat verecektir.</a:t>
            </a:r>
          </a:p>
          <a:p>
            <a:pPr marL="2164715" lvl="3"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Bunun için yara üzerine temiz bir bez yerleştirdikten sonra sargı bezi veya tülbent, kravat ve benzeri bir malzeme ile uzuv sıkıca sarılır.</a:t>
            </a:r>
          </a:p>
          <a:p>
            <a:pPr marL="2164715" lvl="3"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Dolaşımı kesecek kadar sıkı uygulanmaz.</a:t>
            </a:r>
          </a:p>
          <a:p>
            <a:pPr marL="793115" indent="-342900" algn="just">
              <a:lnSpc>
                <a:spcPct val="107000"/>
              </a:lnSpc>
              <a:spcAft>
                <a:spcPts val="800"/>
              </a:spcAft>
              <a:buFont typeface="Arial" panose="020B0604020202020204" pitchFamily="34" charset="0"/>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983A07AC-C777-4C45-A7CB-270462FF4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0247" y="2495411"/>
            <a:ext cx="2000568" cy="2786451"/>
          </a:xfrm>
          <a:prstGeom prst="rect">
            <a:avLst/>
          </a:prstGeom>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203" y="487233"/>
            <a:ext cx="1106004" cy="716220"/>
          </a:xfrm>
          <a:prstGeom prst="rect">
            <a:avLst/>
          </a:prstGeom>
        </p:spPr>
      </p:pic>
    </p:spTree>
    <p:extLst>
      <p:ext uri="{BB962C8B-B14F-4D97-AF65-F5344CB8AC3E}">
        <p14:creationId xmlns:p14="http://schemas.microsoft.com/office/powerpoint/2010/main" val="312613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B6869A65-1EB3-B5F1-0488-A76090BB17EE}"/>
              </a:ext>
            </a:extLst>
          </p:cNvPr>
          <p:cNvSpPr txBox="1">
            <a:spLocks/>
          </p:cNvSpPr>
          <p:nvPr/>
        </p:nvSpPr>
        <p:spPr>
          <a:xfrm>
            <a:off x="0" y="0"/>
            <a:ext cx="12192000" cy="171971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Dış Kanamalarda</a:t>
            </a:r>
            <a:endParaRPr lang="tr-TR" sz="4000" dirty="0">
              <a:solidFill>
                <a:schemeClr val="tx1"/>
              </a:solidFill>
            </a:endParaRPr>
          </a:p>
          <a:p>
            <a:r>
              <a:rPr lang="tr-TR" sz="3200" b="1" i="1" dirty="0">
                <a:solidFill>
                  <a:schemeClr val="tx1"/>
                </a:solidFill>
              </a:rPr>
              <a:t>   </a:t>
            </a:r>
            <a:r>
              <a:rPr lang="tr-TR" sz="2400" dirty="0">
                <a:solidFill>
                  <a:schemeClr val="tx1"/>
                </a:solidFill>
              </a:rPr>
              <a:t>Basınçlı Bandajı Uygularken </a:t>
            </a:r>
            <a:endParaRPr lang="tr-TR" sz="3200" dirty="0">
              <a:solidFill>
                <a:schemeClr val="tx1"/>
              </a:solidFill>
            </a:endParaRPr>
          </a:p>
        </p:txBody>
      </p:sp>
      <p:sp>
        <p:nvSpPr>
          <p:cNvPr id="3" name="Dikdörtgen 2"/>
          <p:cNvSpPr/>
          <p:nvPr/>
        </p:nvSpPr>
        <p:spPr>
          <a:xfrm>
            <a:off x="290945" y="2001018"/>
            <a:ext cx="11499273" cy="412914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Bandajın çok sıkı olduğuna dair işaretlere (artan ağrı, uyuşma veya karıncalanma, ciltte renk değişikliği ve kaslarda işlev kaybı) dikkat edilir.</a:t>
            </a:r>
          </a:p>
          <a:p>
            <a:pPr marL="342900" lvl="0" indent="-342900">
              <a:lnSpc>
                <a:spcPct val="107000"/>
              </a:lnSpc>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Doğrudan bası ve basınçlı bandaj ile durdurulamayan ve hayatı tehdit eden ciddi uzuv (kol ve bacak) kanamalarında </a:t>
            </a:r>
            <a:r>
              <a:rPr lang="tr-TR" sz="2400" b="1" dirty="0">
                <a:latin typeface="Calibri" panose="020F0502020204030204" pitchFamily="34" charset="0"/>
                <a:ea typeface="Calibri" panose="020F0502020204030204" pitchFamily="34" charset="0"/>
                <a:cs typeface="Times New Roman" panose="02020603050405020304" pitchFamily="18" charset="0"/>
              </a:rPr>
              <a:t>turnike </a:t>
            </a:r>
            <a:r>
              <a:rPr lang="tr-TR" sz="2400" dirty="0">
                <a:latin typeface="Calibri" panose="020F0502020204030204" pitchFamily="34" charset="0"/>
                <a:ea typeface="Calibri" panose="020F0502020204030204" pitchFamily="34" charset="0"/>
                <a:cs typeface="Times New Roman" panose="02020603050405020304" pitchFamily="18" charset="0"/>
              </a:rPr>
              <a:t>uygulanır. Ayrıca ortamda müdahale edilecek çok sayıda hasta/ yaralı bulunması durumunda veya uzuv kopması şeklinde olan yaralanmalarda da turnike uygulanabilir.</a:t>
            </a:r>
          </a:p>
          <a:p>
            <a:pPr marL="342900" lvl="0" indent="-342900">
              <a:lnSpc>
                <a:spcPct val="107000"/>
              </a:lnSpc>
              <a:spcAft>
                <a:spcPts val="800"/>
              </a:spcAft>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Turnike uygulaması kanamayı durdurmakla birlikte, kan akımını tamamen durdurarak ciddi doku hasarı ve buna bağlı uzuv kaybına neden olabilir. Bu yüzden turnike uygulama kararı dikkatli alınmalıdır.</a:t>
            </a:r>
          </a:p>
          <a:p>
            <a:pPr marL="342900" lvl="0" indent="-342900">
              <a:lnSpc>
                <a:spcPct val="107000"/>
              </a:lnSpc>
              <a:spcAft>
                <a:spcPts val="0"/>
              </a:spcAft>
              <a:buFont typeface="Arial" panose="020B0604020202020204" pitchFamily="34" charset="0"/>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99EAA40A-5995-4594-8940-EF72493A267E}"/>
              </a:ext>
            </a:extLst>
          </p:cNvPr>
          <p:cNvPicPr>
            <a:picLocks noChangeAspect="1"/>
          </p:cNvPicPr>
          <p:nvPr/>
        </p:nvPicPr>
        <p:blipFill>
          <a:blip r:embed="rId2"/>
          <a:stretch>
            <a:fillRect/>
          </a:stretch>
        </p:blipFill>
        <p:spPr>
          <a:xfrm>
            <a:off x="10686746" y="503212"/>
            <a:ext cx="1103472" cy="713294"/>
          </a:xfrm>
          <a:prstGeom prst="rect">
            <a:avLst/>
          </a:prstGeom>
        </p:spPr>
      </p:pic>
    </p:spTree>
    <p:extLst>
      <p:ext uri="{BB962C8B-B14F-4D97-AF65-F5344CB8AC3E}">
        <p14:creationId xmlns:p14="http://schemas.microsoft.com/office/powerpoint/2010/main" val="765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9731" y="1958834"/>
            <a:ext cx="11565178" cy="2951770"/>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Turnike uygulamasında kullanılacak malzeme en az 5-10 cm genişliğinde (geniş, esnemeyen bir sargı veya kumaş) olmalıdır. Cildi keserek hasara yol açabileceklerinden dolayı ip ve tel gibi kesici malzemeler ise kullanılmamalıdır.</a:t>
            </a:r>
          </a:p>
          <a:p>
            <a:pPr marL="342900" indent="-342900">
              <a:lnSpc>
                <a:spcPct val="107000"/>
              </a:lnSpc>
              <a:spcAft>
                <a:spcPts val="800"/>
              </a:spcAft>
              <a:buFont typeface="Arial" panose="020B0604020202020204" pitchFamily="34" charset="0"/>
              <a:buChar char="•"/>
            </a:pPr>
            <a:r>
              <a:rPr lang="tr-TR" sz="2400" dirty="0"/>
              <a:t>Turnikeyi sıkmak ve gevşetmek için tahta parçası ve kalem gibi malzemeler turnikenin düğümünde kullanılabilir. Böylece istenildiğinde kan dolaşımına izin verilerek doku hasarı ihtimali düşürülür.</a:t>
            </a:r>
          </a:p>
          <a:p>
            <a:pPr marL="342900" lvl="0" indent="-342900">
              <a:lnSpc>
                <a:spcPct val="107000"/>
              </a:lnSpc>
              <a:spcAft>
                <a:spcPts val="800"/>
              </a:spcAft>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Başlık 3">
            <a:extLst>
              <a:ext uri="{FF2B5EF4-FFF2-40B4-BE49-F238E27FC236}">
                <a16:creationId xmlns:a16="http://schemas.microsoft.com/office/drawing/2014/main" id="{B6869A65-1EB3-B5F1-0488-A76090BB17EE}"/>
              </a:ext>
            </a:extLst>
          </p:cNvPr>
          <p:cNvSpPr txBox="1">
            <a:spLocks/>
          </p:cNvSpPr>
          <p:nvPr/>
        </p:nvSpPr>
        <p:spPr>
          <a:xfrm>
            <a:off x="0" y="0"/>
            <a:ext cx="12192000" cy="167459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Dış Kanamalarda</a:t>
            </a:r>
            <a:endParaRPr lang="tr-TR" sz="4000" dirty="0">
              <a:solidFill>
                <a:schemeClr val="tx1"/>
              </a:solidFill>
            </a:endParaRPr>
          </a:p>
          <a:p>
            <a:r>
              <a:rPr lang="tr-TR" sz="3200" i="1" dirty="0">
                <a:solidFill>
                  <a:schemeClr val="tx1"/>
                </a:solidFill>
              </a:rPr>
              <a:t>   </a:t>
            </a:r>
            <a:r>
              <a:rPr lang="tr-TR" sz="2400" dirty="0">
                <a:solidFill>
                  <a:schemeClr val="tx1"/>
                </a:solidFill>
              </a:rPr>
              <a:t>Basınçlı Bandajı Uygularken </a:t>
            </a:r>
            <a:endParaRPr lang="tr-TR" sz="2800" dirty="0">
              <a:solidFill>
                <a:schemeClr val="tx1"/>
              </a:solidFill>
            </a:endParaRPr>
          </a:p>
          <a:p>
            <a:endParaRPr lang="tr-TR" sz="2000" dirty="0">
              <a:solidFill>
                <a:schemeClr val="tx1"/>
              </a:solidFill>
            </a:endParaRP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1174720" y="4737868"/>
            <a:ext cx="2261870" cy="1684020"/>
          </a:xfrm>
          <a:prstGeom prst="rect">
            <a:avLst/>
          </a:prstGeom>
          <a:noFill/>
          <a:ln>
            <a:noFill/>
          </a:ln>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4561658" y="4737868"/>
            <a:ext cx="2251075" cy="1662430"/>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937802" y="4737868"/>
            <a:ext cx="2610485" cy="1809750"/>
          </a:xfrm>
          <a:prstGeom prst="rect">
            <a:avLst/>
          </a:prstGeom>
          <a:noFill/>
          <a:ln>
            <a:noFill/>
          </a:ln>
        </p:spPr>
      </p:pic>
      <p:pic>
        <p:nvPicPr>
          <p:cNvPr id="9" name="Resim 8">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8287" y="447550"/>
            <a:ext cx="1106004" cy="716220"/>
          </a:xfrm>
          <a:prstGeom prst="rect">
            <a:avLst/>
          </a:prstGeom>
        </p:spPr>
      </p:pic>
    </p:spTree>
    <p:extLst>
      <p:ext uri="{BB962C8B-B14F-4D97-AF65-F5344CB8AC3E}">
        <p14:creationId xmlns:p14="http://schemas.microsoft.com/office/powerpoint/2010/main" val="191732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3458F0AC-6FCB-9D21-29B5-7AA596D144FA}"/>
              </a:ext>
            </a:extLst>
          </p:cNvPr>
          <p:cNvSpPr txBox="1">
            <a:spLocks/>
          </p:cNvSpPr>
          <p:nvPr/>
        </p:nvSpPr>
        <p:spPr>
          <a:xfrm>
            <a:off x="0" y="0"/>
            <a:ext cx="12192000" cy="141155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prstClr val="black"/>
                </a:solidFill>
              </a:rPr>
              <a:t>Dış Kanamalarda</a:t>
            </a:r>
            <a:endParaRPr lang="tr-TR" sz="4000" dirty="0">
              <a:solidFill>
                <a:schemeClr val="tx1"/>
              </a:solidFill>
            </a:endParaRPr>
          </a:p>
          <a:p>
            <a:r>
              <a:rPr lang="tr-TR" sz="2400" dirty="0">
                <a:solidFill>
                  <a:schemeClr val="tx1"/>
                </a:solidFill>
              </a:rPr>
              <a:t>     Turnike Uygularken </a:t>
            </a:r>
          </a:p>
        </p:txBody>
      </p:sp>
      <p:sp>
        <p:nvSpPr>
          <p:cNvPr id="3" name="Dikdörtgen 2"/>
          <p:cNvSpPr/>
          <p:nvPr/>
        </p:nvSpPr>
        <p:spPr>
          <a:xfrm>
            <a:off x="450272" y="1995359"/>
            <a:ext cx="11291455" cy="4421723"/>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 kol ve uyluk gibi tek kemikli bölgelere uygulanır.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Ön kol ve bacağa, el ve ayağın beslenmesini bozabileceği için turnike uygulanmaz (Ancak kopmuş uzuvlarda ön kol   ve bacağa da turnike uygulanabilir).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 kanamanın olduğu bölgeye en yakın olan ve deri bütünlüğünün bozulmamış olduğu bölgeye uygulanır. Eklem üzerine uygulanmaz.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kanamayı durduruncaya kadar sıkılır, kanama durduktan sonra daha fazla sıkılmaz.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 uygulanan bölgenin üzeri örtülmez. Mutlaka görülecek şekilde açık bırakılır.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Eğer birden çok hasta/yaralı varsa hasta/yaralının üzerine veya alnına “Turnike” veya “T” harfi görülecek şekilde yazılır.</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Turnike üzerine uygulamanın yapıldığı saat yazılır.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5723" y="440918"/>
            <a:ext cx="1106004" cy="716220"/>
          </a:xfrm>
          <a:prstGeom prst="rect">
            <a:avLst/>
          </a:prstGeom>
        </p:spPr>
      </p:pic>
    </p:spTree>
    <p:extLst>
      <p:ext uri="{BB962C8B-B14F-4D97-AF65-F5344CB8AC3E}">
        <p14:creationId xmlns:p14="http://schemas.microsoft.com/office/powerpoint/2010/main" val="251308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8C7C1EB7-140D-6E75-470C-2FC0172ED362}"/>
              </a:ext>
            </a:extLst>
          </p:cNvPr>
          <p:cNvSpPr txBox="1">
            <a:spLocks/>
          </p:cNvSpPr>
          <p:nvPr/>
        </p:nvSpPr>
        <p:spPr>
          <a:xfrm>
            <a:off x="0" y="0"/>
            <a:ext cx="12192000" cy="1438183"/>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nSpc>
                <a:spcPct val="100000"/>
              </a:lnSpc>
              <a:spcBef>
                <a:spcPts val="0"/>
              </a:spcBef>
            </a:pPr>
            <a:r>
              <a:rPr lang="tr-TR" sz="3600" dirty="0">
                <a:solidFill>
                  <a:prstClr val="black"/>
                </a:solidFill>
              </a:rPr>
              <a:t>   Dış Kanamalarda</a:t>
            </a:r>
            <a:endParaRPr lang="tr-TR" sz="4000" dirty="0">
              <a:solidFill>
                <a:prstClr val="black"/>
              </a:solidFill>
            </a:endParaRPr>
          </a:p>
          <a:p>
            <a:pPr lvl="0">
              <a:lnSpc>
                <a:spcPct val="100000"/>
              </a:lnSpc>
              <a:spcBef>
                <a:spcPts val="0"/>
              </a:spcBef>
            </a:pPr>
            <a:r>
              <a:rPr lang="tr-TR" sz="2400" dirty="0">
                <a:solidFill>
                  <a:prstClr val="black"/>
                </a:solidFill>
              </a:rPr>
              <a:t>     Turnike Uygularken </a:t>
            </a:r>
          </a:p>
        </p:txBody>
      </p:sp>
      <p:sp>
        <p:nvSpPr>
          <p:cNvPr id="3" name="Dikdörtgen 2"/>
          <p:cNvSpPr/>
          <p:nvPr/>
        </p:nvSpPr>
        <p:spPr>
          <a:xfrm>
            <a:off x="491332" y="1826327"/>
            <a:ext cx="10183091" cy="2445862"/>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 aşamaya kadar hala 112 acil yardım numarası aranmamışsa aranır ve yardım istenir.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Sağlık ekibi gelinceye kadar turnikeye ek bir işlem (gevşetme, açma) yapılmaz.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Yapılan işlemler (turnike vs.) hasta/yaralının üzerinde görülecek bir yere yazılır.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Hasta/yaralıya yiyecek veya içecek verilmez.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ve hayati fonksiyonlarını 2-3 dakikada bir kontrol edilir.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819159" y="4476607"/>
            <a:ext cx="3145516" cy="1915313"/>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6753086" y="4476608"/>
            <a:ext cx="3145516" cy="1915314"/>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4423" y="360981"/>
            <a:ext cx="1106004" cy="716220"/>
          </a:xfrm>
          <a:prstGeom prst="rect">
            <a:avLst/>
          </a:prstGeom>
        </p:spPr>
      </p:pic>
    </p:spTree>
    <p:extLst>
      <p:ext uri="{BB962C8B-B14F-4D97-AF65-F5344CB8AC3E}">
        <p14:creationId xmlns:p14="http://schemas.microsoft.com/office/powerpoint/2010/main" val="9970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36716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Hasta/Yaralı da Şok Pozisyonu</a:t>
            </a:r>
          </a:p>
        </p:txBody>
      </p:sp>
      <p:sp>
        <p:nvSpPr>
          <p:cNvPr id="3" name="Dikdörtgen 2"/>
          <p:cNvSpPr/>
          <p:nvPr/>
        </p:nvSpPr>
        <p:spPr>
          <a:xfrm>
            <a:off x="271844" y="1501533"/>
            <a:ext cx="11222181" cy="285853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düz olarak sırt üstü yatırılır.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Yaralanma veya yaralanma kanıtı yoksa (</a:t>
            </a:r>
            <a:r>
              <a:rPr lang="tr-TR" sz="2400" dirty="0" err="1">
                <a:latin typeface="Calibri" panose="020F0502020204030204" pitchFamily="34" charset="0"/>
                <a:ea typeface="Calibri" panose="020F0502020204030204" pitchFamily="34" charset="0"/>
                <a:cs typeface="Times New Roman" panose="02020603050405020304" pitchFamily="18" charset="0"/>
              </a:rPr>
              <a:t>örn</a:t>
            </a:r>
            <a:r>
              <a:rPr lang="tr-TR" sz="2400" dirty="0">
                <a:latin typeface="Calibri" panose="020F0502020204030204" pitchFamily="34" charset="0"/>
                <a:ea typeface="Calibri" panose="020F0502020204030204" pitchFamily="34" charset="0"/>
                <a:cs typeface="Times New Roman" panose="02020603050405020304" pitchFamily="18" charset="0"/>
              </a:rPr>
              <a:t>. basit bayılma, yaralanmanın olmadığı kanama ve aşırı sıvı kaybına bağlı şok durumlarında), hasta/yaralının ayakları yaklaşık olarak 30-60 derece kaldırılır.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Bacakların altına destek koyun. (çarşaf, battaniye, yastık, kıvrılmış giysi vb.)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Hareket veya pozisyon ağrıya neden oluyorsa hasta/yaralının ayakları kaldırılmaz.</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üzeri örtülerek ısı kaybı önlenir.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578668" y="4360072"/>
            <a:ext cx="2885440" cy="2185670"/>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7248498" y="4337422"/>
            <a:ext cx="2998470" cy="2230120"/>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756" y="334348"/>
            <a:ext cx="1106004" cy="716220"/>
          </a:xfrm>
          <a:prstGeom prst="rect">
            <a:avLst/>
          </a:prstGeom>
        </p:spPr>
      </p:pic>
    </p:spTree>
    <p:extLst>
      <p:ext uri="{BB962C8B-B14F-4D97-AF65-F5344CB8AC3E}">
        <p14:creationId xmlns:p14="http://schemas.microsoft.com/office/powerpoint/2010/main" val="355134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CFDEED-D68C-E00C-4078-04F260C75FBB}"/>
              </a:ext>
            </a:extLst>
          </p:cNvPr>
          <p:cNvSpPr>
            <a:spLocks noGrp="1"/>
          </p:cNvSpPr>
          <p:nvPr>
            <p:ph idx="1"/>
          </p:nvPr>
        </p:nvSpPr>
        <p:spPr>
          <a:xfrm>
            <a:off x="88778" y="1507232"/>
            <a:ext cx="11150352" cy="5094644"/>
          </a:xfrm>
        </p:spPr>
        <p:txBody>
          <a:bodyPr>
            <a:normAutofit fontScale="55000" lnSpcReduction="20000"/>
          </a:bodyPr>
          <a:lstStyle/>
          <a:p>
            <a:pPr marL="0" indent="0">
              <a:buNone/>
            </a:pPr>
            <a:r>
              <a:rPr lang="tr-TR" sz="3400" dirty="0">
                <a:effectLst/>
                <a:latin typeface="Calibri" panose="020F0502020204030204" pitchFamily="34" charset="0"/>
                <a:ea typeface="Calibri" panose="020F0502020204030204" pitchFamily="34" charset="0"/>
                <a:cs typeface="Times New Roman" panose="02020603050405020304" pitchFamily="18" charset="0"/>
              </a:rPr>
              <a:t>Katılımcılar</a:t>
            </a:r>
            <a:r>
              <a:rPr lang="tr-TR" sz="3400" b="1" dirty="0">
                <a:effectLst/>
                <a:latin typeface="Calibri" panose="020F0502020204030204" pitchFamily="34" charset="0"/>
                <a:ea typeface="Calibri" panose="020F0502020204030204" pitchFamily="34" charset="0"/>
                <a:cs typeface="Times New Roman" panose="02020603050405020304" pitchFamily="18" charset="0"/>
              </a:rPr>
              <a:t> </a:t>
            </a:r>
            <a:r>
              <a:rPr lang="tr-TR" sz="3400" dirty="0">
                <a:effectLst/>
                <a:latin typeface="Calibri" panose="020F0502020204030204" pitchFamily="34" charset="0"/>
                <a:ea typeface="Calibri" panose="020F0502020204030204" pitchFamily="34" charset="0"/>
                <a:cs typeface="Times New Roman" panose="02020603050405020304" pitchFamily="18" charset="0"/>
              </a:rPr>
              <a:t>kanamalarda ilk yardım uygulamaları ile ilgili bilgi, beceri ve tutum kazanacaklardır.</a:t>
            </a:r>
          </a:p>
          <a:p>
            <a:pPr marL="0" indent="0">
              <a:buNone/>
            </a:pPr>
            <a:endParaRPr lang="tr-TR" sz="100" b="1" dirty="0"/>
          </a:p>
          <a:p>
            <a:pPr marL="0" indent="0">
              <a:buNone/>
            </a:pPr>
            <a:r>
              <a:rPr lang="tr-TR" sz="4400" b="1" dirty="0"/>
              <a:t>Öğrenim Hedefleri;</a:t>
            </a:r>
          </a:p>
          <a:p>
            <a:pPr marL="0" indent="0">
              <a:buNone/>
            </a:pPr>
            <a:endParaRPr lang="tr-TR" sz="100" b="1" dirty="0">
              <a:effectLst/>
              <a:latin typeface="Calibri" panose="020F0502020204030204" pitchFamily="34" charset="0"/>
              <a:ea typeface="Calibri" panose="020F0502020204030204" pitchFamily="34" charset="0"/>
              <a:cs typeface="Times New Roman" panose="02020603050405020304" pitchFamily="18" charset="0"/>
            </a:endParaRP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Kanamanın tanımını söyleyebilmeli.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Damarlarına göre</a:t>
            </a:r>
            <a:r>
              <a:rPr lang="tr-TR" sz="3800" b="1" dirty="0">
                <a:latin typeface="Calibri" panose="020F0502020204030204" pitchFamily="34" charset="0"/>
                <a:ea typeface="Calibri" panose="020F0502020204030204" pitchFamily="34" charset="0"/>
                <a:cs typeface="Times New Roman" panose="02020603050405020304" pitchFamily="18" charset="0"/>
              </a:rPr>
              <a:t> </a:t>
            </a:r>
            <a:r>
              <a:rPr lang="tr-TR" sz="3800" dirty="0">
                <a:latin typeface="Calibri" panose="020F0502020204030204" pitchFamily="34" charset="0"/>
                <a:ea typeface="Calibri" panose="020F0502020204030204" pitchFamily="34" charset="0"/>
                <a:cs typeface="Times New Roman" panose="02020603050405020304" pitchFamily="18" charset="0"/>
              </a:rPr>
              <a:t>kanamanın çeşitlerini sayabilmeli.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Dış Kanamanın tanımı söyleyebilmeli ve ilk yardım uygulayabilmeli.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Turnike uygulanacak durumları sayabilmeli ve turnike uygulayabilmeli.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Basınçlı bandaj uygulama basamaklarını sayabilmeli ve uygulayabilmeli.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İç Kanamanın tanımını söyleyebilmeli ve ilk yardım uygulayabilmeli.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Uzuv kopmalarında ilk yardım uygulayabilmeli.</a:t>
            </a:r>
          </a:p>
          <a:p>
            <a:pPr marL="883285" indent="-342900" algn="just">
              <a:lnSpc>
                <a:spcPct val="107000"/>
              </a:lnSpc>
              <a:spcAft>
                <a:spcPts val="800"/>
              </a:spcAft>
            </a:pPr>
            <a:r>
              <a:rPr lang="tr-TR" sz="3800" dirty="0">
                <a:latin typeface="Calibri" panose="020F0502020204030204" pitchFamily="34" charset="0"/>
                <a:ea typeface="Calibri" panose="020F0502020204030204" pitchFamily="34" charset="0"/>
                <a:cs typeface="Times New Roman" panose="02020603050405020304" pitchFamily="18" charset="0"/>
              </a:rPr>
              <a:t>Kulak kanamasında ilk yardım uygulayabilmeli.</a:t>
            </a:r>
          </a:p>
          <a:p>
            <a:pPr marL="0" indent="0">
              <a:buNone/>
            </a:pPr>
            <a:endParaRPr lang="tr-TR" sz="2500" dirty="0"/>
          </a:p>
        </p:txBody>
      </p:sp>
      <p:sp>
        <p:nvSpPr>
          <p:cNvPr id="4" name="Başlık 3">
            <a:extLst>
              <a:ext uri="{FF2B5EF4-FFF2-40B4-BE49-F238E27FC236}">
                <a16:creationId xmlns:a16="http://schemas.microsoft.com/office/drawing/2014/main" id="{483C0F8B-0D73-2981-C7E2-BA653D0247E8}"/>
              </a:ext>
            </a:extLst>
          </p:cNvPr>
          <p:cNvSpPr>
            <a:spLocks noGrp="1"/>
          </p:cNvSpPr>
          <p:nvPr>
            <p:ph type="title"/>
          </p:nvPr>
        </p:nvSpPr>
        <p:spPr>
          <a:xfrm>
            <a:off x="0" y="8877"/>
            <a:ext cx="12274062" cy="10919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3200" dirty="0">
                <a:solidFill>
                  <a:schemeClr val="tx1"/>
                </a:solidFill>
              </a:rPr>
              <a:t>  </a:t>
            </a:r>
            <a:r>
              <a:rPr lang="tr-TR" sz="3600" dirty="0">
                <a:solidFill>
                  <a:schemeClr val="tx1"/>
                </a:solidFill>
              </a:rPr>
              <a:t>Amaç ve Öğrenim Hedefleri</a:t>
            </a:r>
            <a:endParaRPr lang="tr-TR" sz="3200" dirty="0">
              <a:solidFill>
                <a:schemeClr val="tx1"/>
              </a:solidFill>
            </a:endParaRPr>
          </a:p>
        </p:txBody>
      </p:sp>
      <p:pic>
        <p:nvPicPr>
          <p:cNvPr id="5" name="Resim 4">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6371" y="415279"/>
            <a:ext cx="848204" cy="549275"/>
          </a:xfrm>
          <a:prstGeom prst="rect">
            <a:avLst/>
          </a:prstGeom>
        </p:spPr>
      </p:pic>
      <p:sp>
        <p:nvSpPr>
          <p:cNvPr id="2" name="Dikdörtgen 1">
            <a:extLst>
              <a:ext uri="{FF2B5EF4-FFF2-40B4-BE49-F238E27FC236}">
                <a16:creationId xmlns:a16="http://schemas.microsoft.com/office/drawing/2014/main" id="{8445EB27-22E4-4711-BE0E-4B24D7951097}"/>
              </a:ext>
            </a:extLst>
          </p:cNvPr>
          <p:cNvSpPr/>
          <p:nvPr/>
        </p:nvSpPr>
        <p:spPr>
          <a:xfrm>
            <a:off x="88778" y="1028240"/>
            <a:ext cx="986167" cy="461665"/>
          </a:xfrm>
          <a:prstGeom prst="rect">
            <a:avLst/>
          </a:prstGeom>
        </p:spPr>
        <p:txBody>
          <a:bodyPr wrap="none">
            <a:spAutoFit/>
          </a:bodyPr>
          <a:lstStyle/>
          <a:p>
            <a:r>
              <a:rPr lang="tr-TR" sz="2400" b="1" dirty="0"/>
              <a:t>Amaç;</a:t>
            </a:r>
            <a:endParaRPr lang="tr-TR" b="1" dirty="0"/>
          </a:p>
        </p:txBody>
      </p:sp>
    </p:spTree>
    <p:extLst>
      <p:ext uri="{BB962C8B-B14F-4D97-AF65-F5344CB8AC3E}">
        <p14:creationId xmlns:p14="http://schemas.microsoft.com/office/powerpoint/2010/main" val="237527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42930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 </a:t>
            </a:r>
            <a:endParaRPr lang="tr-TR" sz="4000" dirty="0">
              <a:solidFill>
                <a:schemeClr val="tx1"/>
              </a:solidFill>
            </a:endParaRPr>
          </a:p>
          <a:p>
            <a:r>
              <a:rPr lang="tr-TR" sz="3200" i="1" dirty="0">
                <a:solidFill>
                  <a:schemeClr val="tx1"/>
                </a:solidFill>
              </a:rPr>
              <a:t>  </a:t>
            </a:r>
            <a:r>
              <a:rPr lang="tr-TR" sz="2400" dirty="0">
                <a:solidFill>
                  <a:schemeClr val="tx1"/>
                </a:solidFill>
              </a:rPr>
              <a:t>İç Kanamalarda İlk Yardım</a:t>
            </a:r>
            <a:endParaRPr lang="tr-TR" sz="3200" dirty="0">
              <a:solidFill>
                <a:schemeClr val="tx1"/>
              </a:solidFill>
            </a:endParaRPr>
          </a:p>
        </p:txBody>
      </p:sp>
      <p:sp>
        <p:nvSpPr>
          <p:cNvPr id="3" name="Dikdörtgen 2"/>
          <p:cNvSpPr/>
          <p:nvPr/>
        </p:nvSpPr>
        <p:spPr>
          <a:xfrm>
            <a:off x="284019" y="1995359"/>
            <a:ext cx="11603181" cy="4161845"/>
          </a:xfrm>
          <a:prstGeom prst="rect">
            <a:avLst/>
          </a:prstGeom>
        </p:spPr>
        <p:txBody>
          <a:bodyPr wrap="square">
            <a:spAutoFit/>
          </a:bodyPr>
          <a:lstStyle/>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Kanın damar dışına çıktığı fakat vücut içinde (kafatası, göğüs kafesi ve karın boşluğu) kaldığı kanamalardır.</a:t>
            </a:r>
          </a:p>
          <a:p>
            <a:pPr marL="342900" indent="-342900">
              <a:lnSpc>
                <a:spcPct val="107000"/>
              </a:lnSpc>
              <a:spcAft>
                <a:spcPts val="800"/>
              </a:spcAft>
              <a:buFont typeface="Arial" panose="020B0604020202020204" pitchFamily="34" charset="0"/>
              <a:buChar char="•"/>
            </a:pPr>
            <a:r>
              <a:rPr lang="tr-TR" sz="2400" b="1" dirty="0">
                <a:latin typeface="Calibri" panose="020F0502020204030204" pitchFamily="34" charset="0"/>
                <a:ea typeface="Calibri" panose="020F0502020204030204" pitchFamily="34" charset="0"/>
                <a:cs typeface="Times New Roman" panose="02020603050405020304" pitchFamily="18" charset="0"/>
              </a:rPr>
              <a:t>Ezici</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err="1">
                <a:latin typeface="Calibri" panose="020F0502020204030204" pitchFamily="34" charset="0"/>
                <a:ea typeface="Calibri" panose="020F0502020204030204" pitchFamily="34" charset="0"/>
                <a:cs typeface="Times New Roman" panose="02020603050405020304" pitchFamily="18" charset="0"/>
              </a:rPr>
              <a:t>künt</a:t>
            </a:r>
            <a:r>
              <a:rPr lang="tr-TR" sz="2400" dirty="0">
                <a:latin typeface="Calibri" panose="020F0502020204030204" pitchFamily="34" charset="0"/>
                <a:ea typeface="Calibri" panose="020F0502020204030204" pitchFamily="34" charset="0"/>
                <a:cs typeface="Times New Roman" panose="02020603050405020304" pitchFamily="18" charset="0"/>
              </a:rPr>
              <a:t>; trafik kazası, yüksekten düşme, çarpma gibi) ve </a:t>
            </a:r>
            <a:r>
              <a:rPr lang="tr-TR" sz="2400" b="1" dirty="0">
                <a:latin typeface="Calibri" panose="020F0502020204030204" pitchFamily="34" charset="0"/>
                <a:ea typeface="Calibri" panose="020F0502020204030204" pitchFamily="34" charset="0"/>
                <a:cs typeface="Times New Roman" panose="02020603050405020304" pitchFamily="18" charset="0"/>
              </a:rPr>
              <a:t>delici </a:t>
            </a:r>
            <a:r>
              <a:rPr lang="tr-TR" sz="2400" dirty="0">
                <a:latin typeface="Calibri" panose="020F0502020204030204" pitchFamily="34" charset="0"/>
                <a:ea typeface="Calibri" panose="020F0502020204030204" pitchFamily="34" charset="0"/>
                <a:cs typeface="Times New Roman" panose="02020603050405020304" pitchFamily="18" charset="0"/>
              </a:rPr>
              <a:t>(</a:t>
            </a:r>
            <a:r>
              <a:rPr lang="tr-TR" sz="2400" dirty="0" err="1">
                <a:latin typeface="Calibri" panose="020F0502020204030204" pitchFamily="34" charset="0"/>
                <a:ea typeface="Calibri" panose="020F0502020204030204" pitchFamily="34" charset="0"/>
                <a:cs typeface="Times New Roman" panose="02020603050405020304" pitchFamily="18" charset="0"/>
              </a:rPr>
              <a:t>penetran</a:t>
            </a:r>
            <a:r>
              <a:rPr lang="tr-TR" sz="2400" dirty="0">
                <a:latin typeface="Calibri" panose="020F0502020204030204" pitchFamily="34" charset="0"/>
                <a:ea typeface="Calibri" panose="020F0502020204030204" pitchFamily="34" charset="0"/>
                <a:cs typeface="Times New Roman" panose="02020603050405020304" pitchFamily="18" charset="0"/>
              </a:rPr>
              <a:t>; delici kesici alet yaralanması, ateşli silah yaralanması gibi) yaralanmalarda görülebileceği gibi iç organların hastalıklarında da (mide ve akciğer hastalıkları gibi) görülebilir. </a:t>
            </a:r>
          </a:p>
          <a:p>
            <a:pPr marL="34290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İç kanamalarda cilt bütünlüğü bozulmadığından dolayı dışarıya kanama olmaz. </a:t>
            </a:r>
          </a:p>
          <a:p>
            <a:pPr marL="34290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Bundan dolayı iç kanamalar hemen fark edilmeyebilir ve hayatı tehdit edebilirler. </a:t>
            </a:r>
          </a:p>
          <a:p>
            <a:pPr>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Ancak bazı belirti ve bulgular iç kanamadan şüphe edilmesini sağlayabilir.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0814" y="356542"/>
            <a:ext cx="1106004" cy="716220"/>
          </a:xfrm>
          <a:prstGeom prst="rect">
            <a:avLst/>
          </a:prstGeom>
        </p:spPr>
      </p:pic>
    </p:spTree>
    <p:extLst>
      <p:ext uri="{BB962C8B-B14F-4D97-AF65-F5344CB8AC3E}">
        <p14:creationId xmlns:p14="http://schemas.microsoft.com/office/powerpoint/2010/main" val="157859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46481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a:t>
            </a:r>
            <a:endParaRPr lang="tr-TR" sz="4000" dirty="0">
              <a:solidFill>
                <a:schemeClr val="tx1"/>
              </a:solidFill>
            </a:endParaRPr>
          </a:p>
          <a:p>
            <a:r>
              <a:rPr lang="tr-TR" sz="3200" i="1" dirty="0">
                <a:solidFill>
                  <a:schemeClr val="tx1"/>
                </a:solidFill>
              </a:rPr>
              <a:t>  </a:t>
            </a:r>
            <a:r>
              <a:rPr lang="tr-TR" sz="2400" dirty="0">
                <a:solidFill>
                  <a:schemeClr val="tx1"/>
                </a:solidFill>
              </a:rPr>
              <a:t>Belirti ve bulgular</a:t>
            </a:r>
            <a:endParaRPr lang="tr-TR" sz="3200" dirty="0">
              <a:solidFill>
                <a:schemeClr val="tx1"/>
              </a:solidFill>
            </a:endParaRPr>
          </a:p>
        </p:txBody>
      </p:sp>
      <p:sp>
        <p:nvSpPr>
          <p:cNvPr id="3" name="Dikdörtgen 2"/>
          <p:cNvSpPr/>
          <p:nvPr/>
        </p:nvSpPr>
        <p:spPr>
          <a:xfrm>
            <a:off x="290944" y="1995359"/>
            <a:ext cx="11388437" cy="4249240"/>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Ağız, burun, kulak, üreme organları ve makattan kan gelmesi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Solunum sayısındaki artış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Soğuk, soluk, nemli cilt bulgusu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Kalp hızında artış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Huzursuzluk ve endişe</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Karın veya göğüs ağrısı</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Karında veya göğüste şişlik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Bilinç değişikliği ve uyku halidir. </a:t>
            </a:r>
          </a:p>
          <a:p>
            <a:pPr lvl="0">
              <a:lnSpc>
                <a:spcPct val="107000"/>
              </a:lnSpc>
              <a:spcAft>
                <a:spcPts val="800"/>
              </a:spcAft>
            </a:pP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Bir hastada aynı anda hem dış kanama hem de iç kanama olabileceği unutulmamalıdır. </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3377" y="374299"/>
            <a:ext cx="1106004" cy="716220"/>
          </a:xfrm>
          <a:prstGeom prst="rect">
            <a:avLst/>
          </a:prstGeom>
        </p:spPr>
      </p:pic>
    </p:spTree>
    <p:extLst>
      <p:ext uri="{BB962C8B-B14F-4D97-AF65-F5344CB8AC3E}">
        <p14:creationId xmlns:p14="http://schemas.microsoft.com/office/powerpoint/2010/main" val="294742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a:t>
            </a:r>
            <a:endParaRPr lang="tr-TR" sz="4000" dirty="0">
              <a:solidFill>
                <a:schemeClr val="tx1"/>
              </a:solidFill>
            </a:endParaRPr>
          </a:p>
          <a:p>
            <a:r>
              <a:rPr lang="tr-TR" sz="3200" i="1" dirty="0">
                <a:solidFill>
                  <a:schemeClr val="tx1"/>
                </a:solidFill>
              </a:rPr>
              <a:t>   </a:t>
            </a:r>
            <a:r>
              <a:rPr lang="tr-TR" sz="2400" dirty="0">
                <a:solidFill>
                  <a:schemeClr val="tx1"/>
                </a:solidFill>
              </a:rPr>
              <a:t>İlk yardım </a:t>
            </a:r>
            <a:endParaRPr lang="tr-TR" sz="3200" dirty="0">
              <a:solidFill>
                <a:schemeClr val="tx1"/>
              </a:solidFill>
            </a:endParaRPr>
          </a:p>
        </p:txBody>
      </p:sp>
      <p:sp>
        <p:nvSpPr>
          <p:cNvPr id="3" name="Dikdörtgen 2"/>
          <p:cNvSpPr/>
          <p:nvPr/>
        </p:nvSpPr>
        <p:spPr>
          <a:xfrm>
            <a:off x="339436" y="2121395"/>
            <a:ext cx="11513127" cy="3063724"/>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Kanamanın değerlendirilmesinde;</a:t>
            </a:r>
          </a:p>
          <a:p>
            <a:pPr marL="25336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şüphesi olan hasta/yaralının erken dönemde fark edilip hastaneye nakli sağlanır.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kontrol edilir. 112 acil yardım numarası aranır veya aratılır.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Hasta/yaralıyı sırt üstü yatırılır ve sakin olması sağlanır.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Hava yolu açıklığı sağlanır, solunumu ve dolaşımı değerlendirilir.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mümkün olduğunca hareket </a:t>
            </a:r>
            <a:r>
              <a:rPr lang="tr-TR" sz="2400" b="1" dirty="0">
                <a:latin typeface="Calibri" panose="020F0502020204030204" pitchFamily="34" charset="0"/>
                <a:ea typeface="Calibri" panose="020F0502020204030204" pitchFamily="34" charset="0"/>
                <a:cs typeface="Times New Roman" panose="02020603050405020304" pitchFamily="18" charset="0"/>
              </a:rPr>
              <a:t>ettirilmez.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Aynı zamanda dış kanaması da varsa, doğrudan bası ve/veya basınçlı bandaj uygulanır.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6559" y="487233"/>
            <a:ext cx="1106004" cy="716220"/>
          </a:xfrm>
          <a:prstGeom prst="rect">
            <a:avLst/>
          </a:prstGeom>
        </p:spPr>
      </p:pic>
    </p:spTree>
    <p:extLst>
      <p:ext uri="{BB962C8B-B14F-4D97-AF65-F5344CB8AC3E}">
        <p14:creationId xmlns:p14="http://schemas.microsoft.com/office/powerpoint/2010/main" val="264381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0303"/>
            <a:ext cx="12192000" cy="1507779"/>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 </a:t>
            </a:r>
            <a:endParaRPr lang="tr-TR" sz="4000" dirty="0">
              <a:solidFill>
                <a:schemeClr val="tx1"/>
              </a:solidFill>
            </a:endParaRPr>
          </a:p>
          <a:p>
            <a:r>
              <a:rPr lang="tr-TR" sz="3200" i="1" dirty="0">
                <a:solidFill>
                  <a:schemeClr val="tx1"/>
                </a:solidFill>
              </a:rPr>
              <a:t>   </a:t>
            </a:r>
            <a:r>
              <a:rPr lang="tr-TR" sz="2400" dirty="0">
                <a:solidFill>
                  <a:schemeClr val="tx1"/>
                </a:solidFill>
              </a:rPr>
              <a:t>İlk yardım </a:t>
            </a:r>
            <a:endParaRPr lang="tr-TR" sz="3200" dirty="0">
              <a:solidFill>
                <a:schemeClr val="tx1"/>
              </a:solidFill>
            </a:endParaRPr>
          </a:p>
        </p:txBody>
      </p:sp>
      <p:sp>
        <p:nvSpPr>
          <p:cNvPr id="3" name="Dikdörtgen 2"/>
          <p:cNvSpPr/>
          <p:nvPr/>
        </p:nvSpPr>
        <p:spPr>
          <a:xfrm>
            <a:off x="498763" y="1995359"/>
            <a:ext cx="11402291" cy="364888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sıkan giysileri gevşetilir.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üzerinde ıslak kıyafetler varsa ısı kaybını önlemek için hasta/yaralıyı fazla hareket ettirmeden çıkarılır veya kıyafetleri kesilir.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ağzından kan geliyor veya kusuyorsa düz şekilde sağ yan tarafına çevrilir kan veya kusmuğun solunum yollarına kaçmasına engel olunur.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Öksürürken kan geliyorsa omurga yaralanması olmayan hasta/yaralıyı oturur veya yarı oturur pozisyona getirilir.</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Hasta/yaralı şok bulguları gösteriyor ve çoklu yaralanma ,kalça ve bacaklarında yaralanması yoksa  şok pozisyonu verilir.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0815" y="414960"/>
            <a:ext cx="1106004" cy="716220"/>
          </a:xfrm>
          <a:prstGeom prst="rect">
            <a:avLst/>
          </a:prstGeom>
        </p:spPr>
      </p:pic>
    </p:spTree>
    <p:extLst>
      <p:ext uri="{BB962C8B-B14F-4D97-AF65-F5344CB8AC3E}">
        <p14:creationId xmlns:p14="http://schemas.microsoft.com/office/powerpoint/2010/main" val="87474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455938"/>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 </a:t>
            </a:r>
            <a:endParaRPr lang="tr-TR" sz="4000" dirty="0">
              <a:solidFill>
                <a:schemeClr val="tx1"/>
              </a:solidFill>
            </a:endParaRPr>
          </a:p>
          <a:p>
            <a:r>
              <a:rPr lang="tr-TR" sz="3200" i="1" dirty="0">
                <a:solidFill>
                  <a:schemeClr val="tx1"/>
                </a:solidFill>
              </a:rPr>
              <a:t>  </a:t>
            </a:r>
            <a:r>
              <a:rPr lang="tr-TR" sz="2400" dirty="0">
                <a:solidFill>
                  <a:schemeClr val="tx1"/>
                </a:solidFill>
              </a:rPr>
              <a:t>İlk yardım </a:t>
            </a:r>
            <a:endParaRPr lang="tr-TR" sz="3200" dirty="0">
              <a:solidFill>
                <a:schemeClr val="tx1"/>
              </a:solidFill>
            </a:endParaRPr>
          </a:p>
        </p:txBody>
      </p:sp>
      <p:sp>
        <p:nvSpPr>
          <p:cNvPr id="3" name="Dikdörtgen 2"/>
          <p:cNvSpPr/>
          <p:nvPr/>
        </p:nvSpPr>
        <p:spPr>
          <a:xfrm>
            <a:off x="526473" y="2230886"/>
            <a:ext cx="11139054" cy="2841034"/>
          </a:xfrm>
          <a:prstGeom prst="rect">
            <a:avLst/>
          </a:prstGeom>
        </p:spPr>
        <p:txBody>
          <a:bodyPr wrap="square">
            <a:spAutoFit/>
          </a:bodyPr>
          <a:lstStyle/>
          <a:p>
            <a:pPr marL="342900" indent="-342900">
              <a:lnSpc>
                <a:spcPct val="107000"/>
              </a:lnSpc>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üzeri örtülür ancak aşırı ısıtılmaz.</a:t>
            </a:r>
            <a:endParaRPr lang="tr-TR" sz="2400" dirty="0"/>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Eğer iç kanama kol veya bacaktan kaynaklanıyorsa yaralı bölgeye tespit uygulanır.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Hasta/yaralıya yiyecek veya içecek verilmez.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ve yaşam bulguları 2-3 dakika arayla kontrol edilir.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ekiplerine teslim edinceye kadar hasta/yaralı yalnız bırakılmaz.</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Kanlı kusması, kanlı balgamı ve kanlı dışkılaması olan hasta/yaralıların kanama örnekleri atılmaz ve sağlık ekibine teslim edilir.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8199" y="369860"/>
            <a:ext cx="1106004" cy="716220"/>
          </a:xfrm>
          <a:prstGeom prst="rect">
            <a:avLst/>
          </a:prstGeom>
        </p:spPr>
      </p:pic>
    </p:spTree>
    <p:extLst>
      <p:ext uri="{BB962C8B-B14F-4D97-AF65-F5344CB8AC3E}">
        <p14:creationId xmlns:p14="http://schemas.microsoft.com/office/powerpoint/2010/main" val="340181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402672"/>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endParaRPr lang="tr-TR" sz="4000" dirty="0">
              <a:solidFill>
                <a:schemeClr val="tx1"/>
              </a:solidFill>
            </a:endParaRPr>
          </a:p>
          <a:p>
            <a:r>
              <a:rPr lang="tr-TR" sz="3200" i="1" dirty="0">
                <a:solidFill>
                  <a:schemeClr val="tx1"/>
                </a:solidFill>
              </a:rPr>
              <a:t>   </a:t>
            </a:r>
            <a:r>
              <a:rPr lang="tr-TR" sz="2400" dirty="0">
                <a:solidFill>
                  <a:schemeClr val="tx1"/>
                </a:solidFill>
              </a:rPr>
              <a:t>İlk yardım</a:t>
            </a:r>
            <a:endParaRPr lang="tr-TR" sz="3200" dirty="0">
              <a:solidFill>
                <a:schemeClr val="tx1"/>
              </a:solidFill>
            </a:endParaRPr>
          </a:p>
        </p:txBody>
      </p:sp>
      <p:sp>
        <p:nvSpPr>
          <p:cNvPr id="3" name="Dikdörtgen 2"/>
          <p:cNvSpPr/>
          <p:nvPr/>
        </p:nvSpPr>
        <p:spPr>
          <a:xfrm>
            <a:off x="0" y="2938289"/>
            <a:ext cx="11596255" cy="882678"/>
          </a:xfrm>
          <a:prstGeom prst="rect">
            <a:avLst/>
          </a:prstGeom>
        </p:spPr>
        <p:txBody>
          <a:bodyPr wrap="square">
            <a:spAutoFit/>
          </a:bodyPr>
          <a:lstStyle/>
          <a:p>
            <a:pPr marL="88328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Uzuv kopması ciddi kanamaya neden olabilen hem yaralının kendisine hem de kopan uzva müdahale yapılmasını gerektiren bir dış kanama çeşididir.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1836" y="343227"/>
            <a:ext cx="1106004" cy="716220"/>
          </a:xfrm>
          <a:prstGeom prst="rect">
            <a:avLst/>
          </a:prstGeom>
        </p:spPr>
      </p:pic>
    </p:spTree>
    <p:extLst>
      <p:ext uri="{BB962C8B-B14F-4D97-AF65-F5344CB8AC3E}">
        <p14:creationId xmlns:p14="http://schemas.microsoft.com/office/powerpoint/2010/main" val="336826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38601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endParaRPr lang="tr-TR" sz="4000" dirty="0">
              <a:solidFill>
                <a:schemeClr val="tx1"/>
              </a:solidFill>
            </a:endParaRPr>
          </a:p>
          <a:p>
            <a:r>
              <a:rPr lang="tr-TR" sz="2800" i="1"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4" name="Dikdörtgen 3"/>
          <p:cNvSpPr/>
          <p:nvPr/>
        </p:nvSpPr>
        <p:spPr>
          <a:xfrm>
            <a:off x="-870155" y="1792673"/>
            <a:ext cx="13400821" cy="487506"/>
          </a:xfrm>
          <a:prstGeom prst="rect">
            <a:avLst/>
          </a:prstGeom>
        </p:spPr>
        <p:txBody>
          <a:bodyPr wrap="square">
            <a:spAutoFit/>
          </a:bodyPr>
          <a:lstStyle/>
          <a:p>
            <a:pPr marL="540385">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Hastanın kendisine müdahale</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678873" y="2388681"/>
            <a:ext cx="10035699" cy="985270"/>
          </a:xfrm>
          <a:prstGeom prst="rect">
            <a:avLst/>
          </a:prstGeom>
        </p:spPr>
        <p:txBody>
          <a:bodyPr wrap="square">
            <a:spAutoFit/>
          </a:bodyPr>
          <a:lstStyle/>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Yaraya doğrudan bası veya basınçlı bandaj uygulanır.</a:t>
            </a:r>
          </a:p>
          <a:p>
            <a:pPr marL="735965" indent="-285750">
              <a:lnSpc>
                <a:spcPct val="107000"/>
              </a:lnSpc>
              <a:spcAft>
                <a:spcPts val="800"/>
              </a:spcAft>
              <a:buFont typeface="Arial" panose="020B0604020202020204" pitchFamily="34" charset="0"/>
              <a:buChar char="•"/>
            </a:pPr>
            <a:r>
              <a:rPr lang="tr-TR" sz="2400" dirty="0"/>
              <a:t> Ciddi kanama varsa turnike uygulanır.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1295515" y="3780609"/>
            <a:ext cx="2653030" cy="2432868"/>
          </a:xfrm>
          <a:prstGeom prst="rect">
            <a:avLst/>
          </a:prstGeom>
          <a:noFill/>
          <a:ln>
            <a:noFill/>
          </a:ln>
        </p:spPr>
      </p:pic>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5005012" y="3780609"/>
            <a:ext cx="2653030" cy="2385243"/>
          </a:xfrm>
          <a:prstGeom prst="rect">
            <a:avLst/>
          </a:prstGeom>
          <a:noFill/>
          <a:ln>
            <a:noFill/>
          </a:ln>
        </p:spPr>
      </p:pic>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8873170" y="3780608"/>
            <a:ext cx="2897869" cy="2385243"/>
          </a:xfrm>
          <a:prstGeom prst="rect">
            <a:avLst/>
          </a:prstGeom>
          <a:noFill/>
          <a:ln>
            <a:noFill/>
          </a:ln>
        </p:spPr>
      </p:pic>
      <p:pic>
        <p:nvPicPr>
          <p:cNvPr id="9" name="Resim 8">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4572" y="326239"/>
            <a:ext cx="1106004" cy="716220"/>
          </a:xfrm>
          <a:prstGeom prst="rect">
            <a:avLst/>
          </a:prstGeom>
        </p:spPr>
      </p:pic>
    </p:spTree>
    <p:extLst>
      <p:ext uri="{BB962C8B-B14F-4D97-AF65-F5344CB8AC3E}">
        <p14:creationId xmlns:p14="http://schemas.microsoft.com/office/powerpoint/2010/main" val="386158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54471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471948" y="1857215"/>
            <a:ext cx="9974380" cy="487506"/>
          </a:xfrm>
          <a:prstGeom prst="rect">
            <a:avLst/>
          </a:prstGeom>
        </p:spPr>
        <p:txBody>
          <a:bodyPr wrap="square">
            <a:spAutoFit/>
          </a:bodyPr>
          <a:lstStyle/>
          <a:p>
            <a:pPr marL="450215">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Kopan uzva müdahale;</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71055" y="2372356"/>
            <a:ext cx="11371319" cy="177561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 kesinlikle su veya herhangi bir sıvı ile yıkanmaz ve ıslatılmaz.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 varsa temiz (steril) bir gazlı bez veya temiz bir beze sarılır.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 temiz, su geçirmez ve ağzı kapalı bir plastik torbaya yerleştirilir.</a:t>
            </a:r>
          </a:p>
          <a:p>
            <a:pPr marL="342900" lvl="0" indent="-342900">
              <a:lnSpc>
                <a:spcPct val="107000"/>
              </a:lnSpc>
              <a:spcAft>
                <a:spcPts val="800"/>
              </a:spcAft>
              <a:buFont typeface="Symbol" panose="05050102010706020507" pitchFamily="18" charset="2"/>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817417" y="4147970"/>
            <a:ext cx="2785741" cy="2506580"/>
          </a:xfrm>
          <a:prstGeom prst="rect">
            <a:avLst/>
          </a:prstGeom>
          <a:noFill/>
          <a:ln>
            <a:noFill/>
          </a:ln>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4684654" y="4147970"/>
            <a:ext cx="2822691" cy="2506580"/>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8588841" y="4147970"/>
            <a:ext cx="3065159" cy="2566347"/>
          </a:xfrm>
          <a:prstGeom prst="rect">
            <a:avLst/>
          </a:prstGeom>
          <a:noFill/>
          <a:ln>
            <a:noFill/>
          </a:ln>
        </p:spPr>
      </p:pic>
      <p:pic>
        <p:nvPicPr>
          <p:cNvPr id="8" name="Resim 7">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6370" y="410219"/>
            <a:ext cx="1106004" cy="716220"/>
          </a:xfrm>
          <a:prstGeom prst="rect">
            <a:avLst/>
          </a:prstGeom>
        </p:spPr>
      </p:pic>
    </p:spTree>
    <p:extLst>
      <p:ext uri="{BB962C8B-B14F-4D97-AF65-F5344CB8AC3E}">
        <p14:creationId xmlns:p14="http://schemas.microsoft.com/office/powerpoint/2010/main" val="89042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54471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endParaRPr lang="tr-TR" sz="4000" dirty="0">
              <a:solidFill>
                <a:schemeClr val="tx1"/>
              </a:solidFill>
            </a:endParaRPr>
          </a:p>
          <a:p>
            <a:r>
              <a:rPr lang="tr-TR" sz="3200" i="1" dirty="0">
                <a:solidFill>
                  <a:schemeClr val="tx1"/>
                </a:solidFill>
              </a:rPr>
              <a:t>   </a:t>
            </a:r>
            <a:r>
              <a:rPr lang="tr-TR" sz="2400" dirty="0">
                <a:solidFill>
                  <a:schemeClr val="tx1"/>
                </a:solidFill>
              </a:rPr>
              <a:t>İlk yardım</a:t>
            </a:r>
            <a:endParaRPr lang="tr-TR" sz="3200" dirty="0">
              <a:solidFill>
                <a:schemeClr val="tx1"/>
              </a:solidFill>
            </a:endParaRPr>
          </a:p>
        </p:txBody>
      </p:sp>
      <p:sp>
        <p:nvSpPr>
          <p:cNvPr id="3" name="Dikdörtgen 2"/>
          <p:cNvSpPr/>
          <p:nvPr/>
        </p:nvSpPr>
        <p:spPr>
          <a:xfrm>
            <a:off x="498764" y="2049199"/>
            <a:ext cx="11443854" cy="4747005"/>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 konduğu plastik torbanın ağzı kapatıldıktan sonra, içerisinde bir ölçek suya iki ölçek buz konulmuş ikinci bir torbaya ya da kovaya koyulur. Bu şekilde kopan uzuv parçasının buz ile doğrudan teması önlenerek donması engellenir ve soğuk bir ortamda taşınması sağlanmış olur.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Torba yaralı ile aynı araca koyulur, üzerine yaralının adı ve soyadı yazılır, en geç 6 (altı) saat içinde yaralının bir sağlık kuruluşuna ulaşması sağlanır.</a:t>
            </a:r>
          </a:p>
          <a:p>
            <a:pPr marL="342900" lvl="0" indent="-342900">
              <a:lnSpc>
                <a:spcPct val="107000"/>
              </a:lnSpc>
              <a:spcAft>
                <a:spcPts val="800"/>
              </a:spcAft>
              <a:buFont typeface="Arial" panose="020B0604020202020204" pitchFamily="34" charset="0"/>
              <a:buChar char="•"/>
            </a:pPr>
            <a:r>
              <a:rPr lang="tr-TR" sz="2400" dirty="0"/>
              <a:t>112 acil yardım numarası aranır ve yardım istenir.  </a:t>
            </a:r>
          </a:p>
          <a:p>
            <a:pPr marL="342900" lvl="0" indent="-342900">
              <a:lnSpc>
                <a:spcPct val="107000"/>
              </a:lnSpc>
              <a:spcAft>
                <a:spcPts val="800"/>
              </a:spcAft>
              <a:buFont typeface="Arial" panose="020B0604020202020204" pitchFamily="34" charset="0"/>
              <a:buChar char="•"/>
            </a:pPr>
            <a:r>
              <a:rPr lang="tr-TR" sz="2400" dirty="0"/>
              <a:t>Uzuv parçası tam kopmamış ise aradaki kopmayan yapılar kesinlikle kesilmez. Parça normal pozisyonuna getirilir ve kuru, varsa steril bir gazlı bez veya temiz bir beze sarılarak  üzerine bir buz paketi yerleştirilir. </a:t>
            </a:r>
          </a:p>
          <a:p>
            <a:pPr marL="342900" lvl="0" indent="-342900">
              <a:lnSpc>
                <a:spcPct val="107000"/>
              </a:lnSpc>
              <a:spcAft>
                <a:spcPts val="800"/>
              </a:spcAft>
              <a:buFont typeface="Symbol" panose="05050102010706020507" pitchFamily="18" charset="2"/>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1835" y="414247"/>
            <a:ext cx="1106004" cy="716220"/>
          </a:xfrm>
          <a:prstGeom prst="rect">
            <a:avLst/>
          </a:prstGeom>
        </p:spPr>
      </p:pic>
    </p:spTree>
    <p:extLst>
      <p:ext uri="{BB962C8B-B14F-4D97-AF65-F5344CB8AC3E}">
        <p14:creationId xmlns:p14="http://schemas.microsoft.com/office/powerpoint/2010/main" val="129950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Yabancı Cisim Batmalarında</a:t>
            </a:r>
            <a:endParaRPr lang="tr-TR" sz="4000" dirty="0">
              <a:solidFill>
                <a:schemeClr val="tx1"/>
              </a:solidFill>
            </a:endParaRPr>
          </a:p>
          <a:p>
            <a:r>
              <a:rPr lang="tr-TR" sz="3200" i="1" dirty="0">
                <a:solidFill>
                  <a:schemeClr val="tx1"/>
                </a:solidFill>
              </a:rPr>
              <a:t>   </a:t>
            </a:r>
            <a:r>
              <a:rPr lang="tr-TR" sz="2400" dirty="0">
                <a:solidFill>
                  <a:schemeClr val="tx1"/>
                </a:solidFill>
              </a:rPr>
              <a:t>İlk yardım</a:t>
            </a:r>
            <a:endParaRPr lang="tr-TR" sz="3200" dirty="0">
              <a:solidFill>
                <a:schemeClr val="tx1"/>
              </a:solidFill>
            </a:endParaRPr>
          </a:p>
        </p:txBody>
      </p:sp>
      <p:sp>
        <p:nvSpPr>
          <p:cNvPr id="3" name="Dikdörtgen 2"/>
          <p:cNvSpPr/>
          <p:nvPr/>
        </p:nvSpPr>
        <p:spPr>
          <a:xfrm>
            <a:off x="-1" y="2165357"/>
            <a:ext cx="11748655" cy="3646576"/>
          </a:xfrm>
          <a:prstGeom prst="rect">
            <a:avLst/>
          </a:prstGeom>
        </p:spPr>
        <p:txBody>
          <a:bodyPr wrap="square">
            <a:spAutoFit/>
          </a:bodyPr>
          <a:lstStyle/>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Cisim kesinlikle çıkartılmaz ve hareket ettirilmez. Cisim çıkarılırken etraf dokulara zarar verebilir ve kanamayı artırabilir. </a:t>
            </a:r>
          </a:p>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Cismi yaranın içerisinde bulunduğu pozisyonda sabit tutmak için etrafına gazlı bez, rulo şeklinde sargı bezi veya temiz kumaş yerleştirilir ve cisim sabit tutulur.</a:t>
            </a:r>
            <a:r>
              <a:rPr lang="tr-TR" sz="2400" dirty="0"/>
              <a:t> </a:t>
            </a:r>
          </a:p>
          <a:p>
            <a:pPr marL="735965" indent="-285750">
              <a:lnSpc>
                <a:spcPct val="107000"/>
              </a:lnSpc>
              <a:spcAft>
                <a:spcPts val="800"/>
              </a:spcAft>
              <a:buFont typeface="Arial" panose="020B0604020202020204" pitchFamily="34" charset="0"/>
              <a:buChar char="•"/>
            </a:pPr>
            <a:r>
              <a:rPr lang="tr-TR" sz="2400" dirty="0"/>
              <a:t>Cisme herhangi bir güç uygulamadan cismin etrafına yerleştirilen bezlerin üzerine sargı bezi veya benzeri kumaşlar ile bandaj yapılır. </a:t>
            </a:r>
          </a:p>
          <a:p>
            <a:pPr marL="735965" indent="-285750">
              <a:lnSpc>
                <a:spcPct val="107000"/>
              </a:lnSpc>
              <a:spcAft>
                <a:spcPts val="800"/>
              </a:spcAft>
              <a:buFont typeface="Arial" panose="020B0604020202020204" pitchFamily="34" charset="0"/>
              <a:buChar char="•"/>
            </a:pPr>
            <a:r>
              <a:rPr lang="tr-TR" sz="2400" dirty="0"/>
              <a:t>Elde bulunan malzemeler ile yuvarlak bandaj yapılır.</a:t>
            </a:r>
          </a:p>
          <a:p>
            <a:pPr marL="735965" indent="-285750">
              <a:lnSpc>
                <a:spcPct val="107000"/>
              </a:lnSpc>
              <a:spcAft>
                <a:spcPts val="800"/>
              </a:spcAft>
              <a:buFont typeface="Arial" panose="020B0604020202020204" pitchFamily="34" charset="0"/>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1427" y="487233"/>
            <a:ext cx="1106004" cy="716220"/>
          </a:xfrm>
          <a:prstGeom prst="rect">
            <a:avLst/>
          </a:prstGeom>
        </p:spPr>
      </p:pic>
    </p:spTree>
    <p:extLst>
      <p:ext uri="{BB962C8B-B14F-4D97-AF65-F5344CB8AC3E}">
        <p14:creationId xmlns:p14="http://schemas.microsoft.com/office/powerpoint/2010/main" val="352439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6BC725A-8A2C-4D0B-0C11-567B01D8C8D5}"/>
              </a:ext>
            </a:extLst>
          </p:cNvPr>
          <p:cNvSpPr txBox="1">
            <a:spLocks/>
          </p:cNvSpPr>
          <p:nvPr/>
        </p:nvSpPr>
        <p:spPr>
          <a:xfrm>
            <a:off x="-1" y="2"/>
            <a:ext cx="12192001" cy="130501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tr-TR" sz="3600" dirty="0">
                <a:solidFill>
                  <a:schemeClr val="tx1"/>
                </a:solidFill>
              </a:rPr>
              <a:t> Kanamalar</a:t>
            </a:r>
          </a:p>
          <a:p>
            <a:pPr>
              <a:lnSpc>
                <a:spcPct val="100000"/>
              </a:lnSpc>
            </a:pPr>
            <a:r>
              <a:rPr lang="tr-TR" sz="3200" dirty="0">
                <a:solidFill>
                  <a:schemeClr val="tx1"/>
                </a:solidFill>
              </a:rPr>
              <a:t> Tanımlar</a:t>
            </a:r>
            <a:endParaRPr lang="tr-TR" sz="3600" dirty="0">
              <a:solidFill>
                <a:schemeClr val="tx1"/>
              </a:solidFill>
            </a:endParaRPr>
          </a:p>
        </p:txBody>
      </p:sp>
      <p:sp>
        <p:nvSpPr>
          <p:cNvPr id="4" name="Metin kutusu 3">
            <a:extLst>
              <a:ext uri="{FF2B5EF4-FFF2-40B4-BE49-F238E27FC236}">
                <a16:creationId xmlns:a16="http://schemas.microsoft.com/office/drawing/2014/main" id="{0FD9BE7F-51E3-9000-1F91-40331D59DA8C}"/>
              </a:ext>
            </a:extLst>
          </p:cNvPr>
          <p:cNvSpPr txBox="1"/>
          <p:nvPr/>
        </p:nvSpPr>
        <p:spPr>
          <a:xfrm>
            <a:off x="221942" y="2418497"/>
            <a:ext cx="2702648" cy="553998"/>
          </a:xfrm>
          <a:prstGeom prst="rect">
            <a:avLst/>
          </a:prstGeom>
          <a:noFill/>
        </p:spPr>
        <p:txBody>
          <a:bodyPr wrap="square">
            <a:spAutoFit/>
          </a:bodyPr>
          <a:lstStyle/>
          <a:p>
            <a:pPr algn="ctr"/>
            <a:r>
              <a:rPr lang="tr-TR" sz="3000" b="1" dirty="0">
                <a:effectLst/>
                <a:latin typeface="Calibri" panose="020F0502020204030204" pitchFamily="34" charset="0"/>
                <a:ea typeface="Calibri" panose="020F0502020204030204" pitchFamily="34" charset="0"/>
                <a:cs typeface="Times New Roman" panose="02020603050405020304" pitchFamily="18" charset="0"/>
              </a:rPr>
              <a:t>Kanama nedir;</a:t>
            </a:r>
          </a:p>
        </p:txBody>
      </p:sp>
      <p:sp>
        <p:nvSpPr>
          <p:cNvPr id="6" name="Metin kutusu 5">
            <a:extLst>
              <a:ext uri="{FF2B5EF4-FFF2-40B4-BE49-F238E27FC236}">
                <a16:creationId xmlns:a16="http://schemas.microsoft.com/office/drawing/2014/main" id="{678EF051-8423-1438-0A5B-417F60681B14}"/>
              </a:ext>
            </a:extLst>
          </p:cNvPr>
          <p:cNvSpPr txBox="1"/>
          <p:nvPr/>
        </p:nvSpPr>
        <p:spPr>
          <a:xfrm>
            <a:off x="372861" y="3447273"/>
            <a:ext cx="10884023" cy="897362"/>
          </a:xfrm>
          <a:prstGeom prst="rect">
            <a:avLst/>
          </a:prstGeom>
          <a:noFill/>
        </p:spPr>
        <p:txBody>
          <a:bodyPr wrap="square">
            <a:spAutoFit/>
          </a:bodyPr>
          <a:lstStyle/>
          <a:p>
            <a:pPr>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Damar bütünlüğünün bozulması sonucu kanın damar dışına (vücudun içine veya dışına) doğru akmasına </a:t>
            </a:r>
            <a:r>
              <a:rPr lang="tr-TR" sz="2500" b="1" dirty="0">
                <a:effectLst/>
                <a:latin typeface="Calibri" panose="020F0502020204030204" pitchFamily="34" charset="0"/>
                <a:ea typeface="Calibri" panose="020F0502020204030204" pitchFamily="34" charset="0"/>
                <a:cs typeface="Times New Roman" panose="02020603050405020304" pitchFamily="18" charset="0"/>
              </a:rPr>
              <a:t>kanama</a:t>
            </a:r>
            <a:r>
              <a:rPr lang="tr-TR" sz="2500" dirty="0">
                <a:effectLst/>
                <a:latin typeface="Calibri" panose="020F0502020204030204" pitchFamily="34" charset="0"/>
                <a:ea typeface="Calibri" panose="020F0502020204030204" pitchFamily="34" charset="0"/>
                <a:cs typeface="Times New Roman" panose="02020603050405020304" pitchFamily="18" charset="0"/>
              </a:rPr>
              <a:t> denir.</a:t>
            </a:r>
          </a:p>
        </p:txBody>
      </p:sp>
      <p:pic>
        <p:nvPicPr>
          <p:cNvPr id="7" name="Resim 6">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1118" y="378737"/>
            <a:ext cx="1106004" cy="716220"/>
          </a:xfrm>
          <a:prstGeom prst="rect">
            <a:avLst/>
          </a:prstGeom>
        </p:spPr>
      </p:pic>
    </p:spTree>
    <p:extLst>
      <p:ext uri="{BB962C8B-B14F-4D97-AF65-F5344CB8AC3E}">
        <p14:creationId xmlns:p14="http://schemas.microsoft.com/office/powerpoint/2010/main" val="987536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518082"/>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Yabancı Cisim Batmalarında</a:t>
            </a:r>
            <a:endParaRPr lang="tr-TR" sz="4000" dirty="0">
              <a:solidFill>
                <a:schemeClr val="tx1"/>
              </a:solidFill>
            </a:endParaRPr>
          </a:p>
          <a:p>
            <a:r>
              <a:rPr lang="tr-TR" sz="2400" dirty="0">
                <a:solidFill>
                  <a:schemeClr val="tx1"/>
                </a:solidFill>
              </a:rPr>
              <a:t>   İlk yardım</a:t>
            </a:r>
          </a:p>
        </p:txBody>
      </p:sp>
      <p:sp>
        <p:nvSpPr>
          <p:cNvPr id="3" name="Dikdörtgen 2"/>
          <p:cNvSpPr/>
          <p:nvPr/>
        </p:nvSpPr>
        <p:spPr>
          <a:xfrm>
            <a:off x="0" y="1805113"/>
            <a:ext cx="7661564" cy="2668551"/>
          </a:xfrm>
          <a:prstGeom prst="rect">
            <a:avLst/>
          </a:prstGeom>
        </p:spPr>
        <p:txBody>
          <a:bodyPr wrap="square">
            <a:spAutoFit/>
          </a:bodyPr>
          <a:lstStyle/>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Bandajın kanamayı durduracak, ancak tüm kan akışını kesmeyecek kadar sağlam olduğundan emin olunur.</a:t>
            </a:r>
          </a:p>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Bandajın çok sıkı olduğuna dair işaretler (artan ağrı, uyuşma veya karıncalanma, ciltte renk değişikliği ve kas fonksiyon kaybı) kontrol edilir. </a:t>
            </a:r>
          </a:p>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veya aratılır.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8137750" y="2162359"/>
            <a:ext cx="3313372" cy="4440429"/>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1254500" y="4696691"/>
            <a:ext cx="2146300" cy="1906098"/>
          </a:xfrm>
          <a:prstGeom prst="rect">
            <a:avLst/>
          </a:prstGeom>
          <a:noFill/>
          <a:ln>
            <a:noFill/>
          </a:ln>
        </p:spPr>
      </p:pic>
      <p:pic>
        <p:nvPicPr>
          <p:cNvPr id="6" name="Resim 5"/>
          <p:cNvPicPr/>
          <p:nvPr/>
        </p:nvPicPr>
        <p:blipFill>
          <a:blip r:embed="rId4">
            <a:extLst>
              <a:ext uri="{28A0092B-C50C-407E-A947-70E740481C1C}">
                <a14:useLocalDpi xmlns:a14="http://schemas.microsoft.com/office/drawing/2010/main" val="0"/>
              </a:ext>
            </a:extLst>
          </a:blip>
          <a:srcRect/>
          <a:stretch>
            <a:fillRect/>
          </a:stretch>
        </p:blipFill>
        <p:spPr bwMode="auto">
          <a:xfrm>
            <a:off x="4999355" y="4696691"/>
            <a:ext cx="2193290" cy="1906098"/>
          </a:xfrm>
          <a:prstGeom prst="rect">
            <a:avLst/>
          </a:prstGeom>
          <a:noFill/>
          <a:ln>
            <a:noFill/>
          </a:ln>
        </p:spPr>
      </p:pic>
      <p:pic>
        <p:nvPicPr>
          <p:cNvPr id="7" name="Resim 6">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8570" y="487233"/>
            <a:ext cx="1106004" cy="716220"/>
          </a:xfrm>
          <a:prstGeom prst="rect">
            <a:avLst/>
          </a:prstGeom>
        </p:spPr>
      </p:pic>
    </p:spTree>
    <p:extLst>
      <p:ext uri="{BB962C8B-B14F-4D97-AF65-F5344CB8AC3E}">
        <p14:creationId xmlns:p14="http://schemas.microsoft.com/office/powerpoint/2010/main" val="1238918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532908"/>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Burun Kanamasında</a:t>
            </a:r>
            <a:endParaRPr lang="tr-TR" sz="4000" dirty="0">
              <a:solidFill>
                <a:schemeClr val="tx1"/>
              </a:solidFill>
            </a:endParaRP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0" y="2571453"/>
            <a:ext cx="11928764" cy="2753639"/>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Burun kanaması, doğrudan bir darbe sonucu olarak tek başına veya yüz yaralanmasıyla birlikte görülebilir.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Ancak burun içindeki kuruluk nedeniyle kendiliğinden de ortaya çıkabilir.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Diğer nedenler arasında burunda yabancı bir nesne, enfeksiyon, soğuk algınlığı, alerji, yüksek tansiyon, yüksek irtifa, kuru bir ortam, hastalık ve bazı ilaçların kullanımı bulunur.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Burun kanamaları nadir durumlarda ciddi olabilir ve ölüme yol açabilir</a:t>
            </a:r>
            <a:r>
              <a:rPr lang="tr-TR"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0815" y="487233"/>
            <a:ext cx="1106004" cy="716220"/>
          </a:xfrm>
          <a:prstGeom prst="rect">
            <a:avLst/>
          </a:prstGeom>
        </p:spPr>
      </p:pic>
    </p:spTree>
    <p:extLst>
      <p:ext uri="{BB962C8B-B14F-4D97-AF65-F5344CB8AC3E}">
        <p14:creationId xmlns:p14="http://schemas.microsoft.com/office/powerpoint/2010/main" val="224937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7666"/>
            <a:ext cx="12192000" cy="1544804"/>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Burun Kanamasında</a:t>
            </a:r>
          </a:p>
          <a:p>
            <a:r>
              <a:rPr lang="tr-TR" sz="3200" i="1" dirty="0">
                <a:solidFill>
                  <a:schemeClr val="tx1"/>
                </a:solidFill>
              </a:rPr>
              <a:t>   </a:t>
            </a:r>
            <a:r>
              <a:rPr lang="tr-TR" sz="2400" dirty="0">
                <a:solidFill>
                  <a:schemeClr val="tx1"/>
                </a:solidFill>
              </a:rPr>
              <a:t>İlk yardım</a:t>
            </a:r>
            <a:endParaRPr lang="tr-TR" sz="2800" dirty="0">
              <a:solidFill>
                <a:schemeClr val="tx1"/>
              </a:solidFill>
            </a:endParaRPr>
          </a:p>
          <a:p>
            <a:endParaRPr lang="tr-TR" sz="2000" dirty="0">
              <a:solidFill>
                <a:schemeClr val="tx1"/>
              </a:solidFill>
            </a:endParaRPr>
          </a:p>
        </p:txBody>
      </p:sp>
      <p:sp>
        <p:nvSpPr>
          <p:cNvPr id="3" name="Dikdörtgen 2"/>
          <p:cNvSpPr/>
          <p:nvPr/>
        </p:nvSpPr>
        <p:spPr>
          <a:xfrm>
            <a:off x="554181" y="1930530"/>
            <a:ext cx="11263745" cy="1673022"/>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sakinleştirilir ve oturur pozisyon verilir.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Boyun yaralanması yoksa başı hafifçe öne eğmesi sağlanır. Böylece hasta/yaralının kan yutması engellenir.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Hasta/yaralıya ağızdan nefes alması söylenir.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314449" y="3843395"/>
            <a:ext cx="3285260" cy="2792269"/>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7329055" y="3843395"/>
            <a:ext cx="3427008" cy="2792268"/>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5203" y="496067"/>
            <a:ext cx="1106004" cy="716220"/>
          </a:xfrm>
          <a:prstGeom prst="rect">
            <a:avLst/>
          </a:prstGeom>
        </p:spPr>
      </p:pic>
    </p:spTree>
    <p:extLst>
      <p:ext uri="{BB962C8B-B14F-4D97-AF65-F5344CB8AC3E}">
        <p14:creationId xmlns:p14="http://schemas.microsoft.com/office/powerpoint/2010/main" val="10483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624614"/>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Burun Kanamasında</a:t>
            </a:r>
            <a:endParaRPr lang="tr-TR" sz="4000" dirty="0">
              <a:solidFill>
                <a:schemeClr val="tx1"/>
              </a:solidFill>
            </a:endParaRPr>
          </a:p>
          <a:p>
            <a:r>
              <a:rPr lang="tr-TR" sz="2800" i="1"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180109" y="2482909"/>
            <a:ext cx="11485418" cy="284103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Hasta/yaralıdan burun kanatlarını burun kemiğinden itibaren işaret parmağı ve başparmak ile sıkıştırması istenir. Hasta/yaralı bunu yapamazsa bu uygulamayı ilkyardımcı yaparak kanama kontrolü yapar. Burun kanatları yaklaşık 10-15 dakika sıkılır.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mümkün olduğunca konuşma, yutma, öksürme, tükürme ve koklama yapmaması gerektiği konusunda uyarılır.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15 dakikadan sonra halen kanama devam ediyorsa 112 acil yardım numarasını aranır veya aratılır.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523" y="487233"/>
            <a:ext cx="1106004" cy="716220"/>
          </a:xfrm>
          <a:prstGeom prst="rect">
            <a:avLst/>
          </a:prstGeom>
        </p:spPr>
      </p:pic>
    </p:spTree>
    <p:extLst>
      <p:ext uri="{BB962C8B-B14F-4D97-AF65-F5344CB8AC3E}">
        <p14:creationId xmlns:p14="http://schemas.microsoft.com/office/powerpoint/2010/main" val="200383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562470"/>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Kulak Kanamasında</a:t>
            </a:r>
            <a:endParaRPr lang="tr-TR" sz="4000" dirty="0">
              <a:solidFill>
                <a:schemeClr val="tx1"/>
              </a:solidFill>
            </a:endParaRP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249381" y="2596142"/>
            <a:ext cx="12095018" cy="1380443"/>
          </a:xfrm>
          <a:prstGeom prst="rect">
            <a:avLst/>
          </a:prstGeom>
        </p:spPr>
        <p:txBody>
          <a:bodyPr wrap="square">
            <a:spAutoFit/>
          </a:bodyPr>
          <a:lstStyle/>
          <a:p>
            <a:pPr marL="540385">
              <a:lnSpc>
                <a:spcPct val="107000"/>
              </a:lnSpc>
              <a:spcAft>
                <a:spcPts val="800"/>
              </a:spcAft>
              <a:tabLst>
                <a:tab pos="540385"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Kulak kanaması iç ve dış kulak yolundaki bir yaralanmaya bağlı ortaya çıkabileceği gibi kafa travmaları gibi ciddi yaralanmalarda da görülebilir.</a:t>
            </a:r>
          </a:p>
          <a:p>
            <a:pPr marL="883285" indent="-342900">
              <a:lnSpc>
                <a:spcPct val="107000"/>
              </a:lnSpc>
              <a:spcAft>
                <a:spcPts val="800"/>
              </a:spcAft>
              <a:buFont typeface="Arial" panose="020B0604020202020204" pitchFamily="34" charset="0"/>
              <a:buChar char="•"/>
              <a:tabLst>
                <a:tab pos="540385"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Kulaktan sıvı gelmesi ve bu sıvının kan içermesi ciddi kafa yaralanmasını gösterir.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9895" y="487233"/>
            <a:ext cx="1106004" cy="716220"/>
          </a:xfrm>
          <a:prstGeom prst="rect">
            <a:avLst/>
          </a:prstGeom>
        </p:spPr>
      </p:pic>
    </p:spTree>
    <p:extLst>
      <p:ext uri="{BB962C8B-B14F-4D97-AF65-F5344CB8AC3E}">
        <p14:creationId xmlns:p14="http://schemas.microsoft.com/office/powerpoint/2010/main" val="4246459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61573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Kulak kanamasında</a:t>
            </a:r>
            <a:endParaRPr lang="tr-TR" sz="4000" dirty="0">
              <a:solidFill>
                <a:schemeClr val="tx1"/>
              </a:solidFill>
            </a:endParaRP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78914" y="1832467"/>
            <a:ext cx="11887200" cy="285853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sakinleştirilir.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hafifse kulak temiz bir bezle temizlenir.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ciddi ise, kulağı tıkamadan temiz bezlerle kapatılır.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açık ise sırt üstü yatırılır.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kapalı ise ve omurga yaralanması yoksa hasta/yaralı kanayan kulak üzerine yan yatırılır.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numarasını aranır veya aratılır.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662994" y="4907736"/>
            <a:ext cx="2790190" cy="1704633"/>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6673351" y="4907736"/>
            <a:ext cx="2989724" cy="1651530"/>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671" y="487233"/>
            <a:ext cx="1106004" cy="716220"/>
          </a:xfrm>
          <a:prstGeom prst="rect">
            <a:avLst/>
          </a:prstGeom>
        </p:spPr>
      </p:pic>
    </p:spTree>
    <p:extLst>
      <p:ext uri="{BB962C8B-B14F-4D97-AF65-F5344CB8AC3E}">
        <p14:creationId xmlns:p14="http://schemas.microsoft.com/office/powerpoint/2010/main" val="232287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59370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Kanamalı Hastalarda Dikkat Edilmesi Gereken Hususlar</a:t>
            </a:r>
          </a:p>
        </p:txBody>
      </p:sp>
      <p:sp>
        <p:nvSpPr>
          <p:cNvPr id="3" name="Dikdörtgen 2"/>
          <p:cNvSpPr/>
          <p:nvPr/>
        </p:nvSpPr>
        <p:spPr>
          <a:xfrm>
            <a:off x="-1" y="2370585"/>
            <a:ext cx="12192000" cy="2753639"/>
          </a:xfrm>
          <a:prstGeom prst="rect">
            <a:avLst/>
          </a:prstGeom>
        </p:spPr>
        <p:txBody>
          <a:bodyPr wrap="square">
            <a:spAutoFit/>
          </a:bodyPr>
          <a:lstStyle/>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Çıplak elle hasta/yaralının kanıyla temas etmemeye çalışılmalıdır.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İlk yardımcı ve hasta/yaralı; muayene eldivenleri, ekstra gazlı bez veya temiz bezler kullanılarak enfeksiyona (mikroplara bağlı hastalıklara) karşı korunmalıdır.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genel durumu iyi ise, hasta/yaralının bizzat kendisinin yaraya doğrudan bası uygulaması sağlanmalıdır.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Müdahale çıplak elle yapılacaksa; öncesinde ve sonrasında eller su ve sabunla yıkanmalıdır. </a:t>
            </a:r>
          </a:p>
        </p:txBody>
      </p:sp>
    </p:spTree>
    <p:extLst>
      <p:ext uri="{BB962C8B-B14F-4D97-AF65-F5344CB8AC3E}">
        <p14:creationId xmlns:p14="http://schemas.microsoft.com/office/powerpoint/2010/main" val="3499286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9B67D26-836D-4A80-9C00-58441756A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743" y="641779"/>
            <a:ext cx="6834514" cy="5237018"/>
          </a:xfrm>
          <a:prstGeom prst="rect">
            <a:avLst/>
          </a:prstGeom>
        </p:spPr>
      </p:pic>
    </p:spTree>
    <p:extLst>
      <p:ext uri="{BB962C8B-B14F-4D97-AF65-F5344CB8AC3E}">
        <p14:creationId xmlns:p14="http://schemas.microsoft.com/office/powerpoint/2010/main" val="360238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00F9AD86-61DF-C3A7-6B9F-D913E6FC5F9F}"/>
              </a:ext>
            </a:extLst>
          </p:cNvPr>
          <p:cNvSpPr txBox="1">
            <a:spLocks/>
          </p:cNvSpPr>
          <p:nvPr/>
        </p:nvSpPr>
        <p:spPr>
          <a:xfrm>
            <a:off x="0" y="0"/>
            <a:ext cx="12192000" cy="1397209"/>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Kanamalar</a:t>
            </a:r>
          </a:p>
          <a:p>
            <a:r>
              <a:rPr lang="tr-TR" sz="2400" i="1" dirty="0">
                <a:solidFill>
                  <a:schemeClr val="tx1"/>
                </a:solidFill>
              </a:rPr>
              <a:t>   </a:t>
            </a:r>
            <a:r>
              <a:rPr lang="tr-TR" sz="2400" dirty="0">
                <a:solidFill>
                  <a:schemeClr val="tx1"/>
                </a:solidFill>
              </a:rPr>
              <a:t>Genel Bilgiler</a:t>
            </a:r>
          </a:p>
        </p:txBody>
      </p:sp>
      <p:sp>
        <p:nvSpPr>
          <p:cNvPr id="4" name="Metin kutusu 3">
            <a:extLst>
              <a:ext uri="{FF2B5EF4-FFF2-40B4-BE49-F238E27FC236}">
                <a16:creationId xmlns:a16="http://schemas.microsoft.com/office/drawing/2014/main" id="{B5BEF0F0-6182-8B5F-033A-F77EEC0F5265}"/>
              </a:ext>
            </a:extLst>
          </p:cNvPr>
          <p:cNvSpPr txBox="1"/>
          <p:nvPr/>
        </p:nvSpPr>
        <p:spPr>
          <a:xfrm>
            <a:off x="0" y="2530137"/>
            <a:ext cx="11691892" cy="2975043"/>
          </a:xfrm>
          <a:prstGeom prst="rect">
            <a:avLst/>
          </a:prstGeom>
          <a:noFill/>
        </p:spPr>
        <p:txBody>
          <a:bodyPr wrap="square">
            <a:spAutoFit/>
          </a:bodyPr>
          <a:lstStyle/>
          <a:p>
            <a:pPr marL="450215" algn="just">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Ortalama 70 kg bir kişinin vücudunda yaklaşık 5 ila 6 litre kan bulunur. Hızla gelişen ve bir litre veya daha fazla kan kaybı, şok ve ölüme neden olabilir. </a:t>
            </a:r>
          </a:p>
          <a:p>
            <a:pPr marL="793115" indent="-342900" algn="just">
              <a:lnSpc>
                <a:spcPct val="107000"/>
              </a:lnSpc>
              <a:spcAft>
                <a:spcPts val="800"/>
              </a:spcAft>
              <a:buFont typeface="Arial" panose="020B0604020202020204" pitchFamily="34" charset="0"/>
              <a:buChar char="•"/>
            </a:pPr>
            <a:r>
              <a:rPr lang="tr-TR" sz="2500" dirty="0">
                <a:effectLst/>
                <a:latin typeface="Calibri" panose="020F0502020204030204" pitchFamily="34" charset="0"/>
                <a:ea typeface="Calibri" panose="020F0502020204030204" pitchFamily="34" charset="0"/>
                <a:cs typeface="Times New Roman" panose="02020603050405020304" pitchFamily="18" charset="0"/>
              </a:rPr>
              <a:t>Kanamanın ciddiyeti;  -kanamanın hızına, </a:t>
            </a:r>
          </a:p>
          <a:p>
            <a:pPr marL="450215" algn="just">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                                             -vücutta kanın aktığı bölgeye, </a:t>
            </a:r>
          </a:p>
          <a:p>
            <a:pPr marL="450215" algn="just">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                                             -kanama miktarına,</a:t>
            </a:r>
          </a:p>
          <a:p>
            <a:pPr marL="450215"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                                             -</a:t>
            </a:r>
            <a:r>
              <a:rPr lang="tr-TR" sz="2500" dirty="0">
                <a:effectLst/>
                <a:latin typeface="Calibri" panose="020F0502020204030204" pitchFamily="34" charset="0"/>
                <a:ea typeface="Calibri" panose="020F0502020204030204" pitchFamily="34" charset="0"/>
                <a:cs typeface="Times New Roman" panose="02020603050405020304" pitchFamily="18" charset="0"/>
              </a:rPr>
              <a:t>kişinin fiziksel durumuna ve yaşına bağlıdır.</a:t>
            </a:r>
          </a:p>
        </p:txBody>
      </p:sp>
      <p:pic>
        <p:nvPicPr>
          <p:cNvPr id="5" name="Resim 4">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916" y="287228"/>
            <a:ext cx="1106004" cy="716220"/>
          </a:xfrm>
          <a:prstGeom prst="rect">
            <a:avLst/>
          </a:prstGeom>
        </p:spPr>
      </p:pic>
    </p:spTree>
    <p:extLst>
      <p:ext uri="{BB962C8B-B14F-4D97-AF65-F5344CB8AC3E}">
        <p14:creationId xmlns:p14="http://schemas.microsoft.com/office/powerpoint/2010/main" val="270684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6B403164-38B1-D8F4-739D-B948F97FAFBE}"/>
              </a:ext>
            </a:extLst>
          </p:cNvPr>
          <p:cNvSpPr txBox="1">
            <a:spLocks/>
          </p:cNvSpPr>
          <p:nvPr/>
        </p:nvSpPr>
        <p:spPr>
          <a:xfrm>
            <a:off x="0" y="0"/>
            <a:ext cx="12192000" cy="142042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p>
        </p:txBody>
      </p:sp>
      <p:sp>
        <p:nvSpPr>
          <p:cNvPr id="4" name="Metin Yer Tutucusu 3">
            <a:extLst>
              <a:ext uri="{FF2B5EF4-FFF2-40B4-BE49-F238E27FC236}">
                <a16:creationId xmlns:a16="http://schemas.microsoft.com/office/drawing/2014/main" id="{5B3C5B42-10F1-7A71-7FC5-2D4EDCDC8289}"/>
              </a:ext>
            </a:extLst>
          </p:cNvPr>
          <p:cNvSpPr>
            <a:spLocks noGrp="1"/>
          </p:cNvSpPr>
          <p:nvPr>
            <p:ph type="body" idx="1"/>
          </p:nvPr>
        </p:nvSpPr>
        <p:spPr>
          <a:xfrm>
            <a:off x="388227" y="2525231"/>
            <a:ext cx="10186865" cy="3662973"/>
          </a:xfrm>
        </p:spPr>
        <p:txBody>
          <a:bodyPr>
            <a:normAutofit/>
          </a:bodyPr>
          <a:lstStyle/>
          <a:p>
            <a:pPr marL="457200" indent="-457200">
              <a:buFont typeface="+mj-lt"/>
              <a:buAutoNum type="arabicPeriod"/>
            </a:pPr>
            <a:r>
              <a:rPr lang="tr-TR" sz="2500" b="1" dirty="0">
                <a:solidFill>
                  <a:schemeClr val="tx1"/>
                </a:solidFill>
              </a:rPr>
              <a:t>Dış Kanamalar;</a:t>
            </a:r>
          </a:p>
          <a:p>
            <a:pPr marL="800100" lvl="1" indent="-342900">
              <a:buFont typeface="Arial" panose="020B0604020202020204" pitchFamily="34" charset="0"/>
              <a:buChar char="•"/>
            </a:pPr>
            <a:r>
              <a:rPr lang="tr-TR" sz="2100" dirty="0">
                <a:solidFill>
                  <a:schemeClr val="tx1"/>
                </a:solidFill>
              </a:rPr>
              <a:t>Atar damar kanamaları</a:t>
            </a:r>
          </a:p>
          <a:p>
            <a:pPr marL="800100" lvl="1" indent="-342900">
              <a:buFont typeface="Arial" panose="020B0604020202020204" pitchFamily="34" charset="0"/>
              <a:buChar char="•"/>
            </a:pPr>
            <a:r>
              <a:rPr lang="tr-TR" sz="2100" dirty="0">
                <a:solidFill>
                  <a:schemeClr val="tx1"/>
                </a:solidFill>
              </a:rPr>
              <a:t>Toplar damar kanamaları</a:t>
            </a:r>
          </a:p>
          <a:p>
            <a:pPr marL="800100" lvl="1" indent="-342900">
              <a:buFont typeface="Arial" panose="020B0604020202020204" pitchFamily="34" charset="0"/>
              <a:buChar char="•"/>
            </a:pPr>
            <a:r>
              <a:rPr lang="tr-TR" sz="2100" dirty="0">
                <a:solidFill>
                  <a:schemeClr val="tx1"/>
                </a:solidFill>
              </a:rPr>
              <a:t>Kılcal damar kanamaları</a:t>
            </a:r>
          </a:p>
          <a:p>
            <a:pPr marL="914400" lvl="1" indent="-457200">
              <a:buFont typeface="+mj-lt"/>
              <a:buAutoNum type="arabicPeriod"/>
            </a:pPr>
            <a:endParaRPr lang="tr-TR" sz="2100" dirty="0">
              <a:solidFill>
                <a:schemeClr val="tx1"/>
              </a:solidFill>
            </a:endParaRPr>
          </a:p>
          <a:p>
            <a:r>
              <a:rPr lang="tr-TR" sz="2500" b="1" dirty="0">
                <a:solidFill>
                  <a:schemeClr val="tx1"/>
                </a:solidFill>
              </a:rPr>
              <a:t>2.   </a:t>
            </a:r>
            <a:r>
              <a:rPr lang="tr-TR" sz="2500" b="1">
                <a:solidFill>
                  <a:schemeClr val="tx1"/>
                </a:solidFill>
              </a:rPr>
              <a:t>İç Kanamalar;</a:t>
            </a:r>
            <a:endParaRPr lang="tr-TR" sz="2500" b="1" dirty="0">
              <a:solidFill>
                <a:schemeClr val="tx1"/>
              </a:solidFill>
            </a:endParaRP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6196614" y="2067406"/>
            <a:ext cx="4378478" cy="3662973"/>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650" y="369860"/>
            <a:ext cx="1106004" cy="716220"/>
          </a:xfrm>
          <a:prstGeom prst="rect">
            <a:avLst/>
          </a:prstGeom>
        </p:spPr>
      </p:pic>
      <p:sp>
        <p:nvSpPr>
          <p:cNvPr id="3" name="Dikdörtgen 2">
            <a:extLst>
              <a:ext uri="{FF2B5EF4-FFF2-40B4-BE49-F238E27FC236}">
                <a16:creationId xmlns:a16="http://schemas.microsoft.com/office/drawing/2014/main" id="{59FCFDEB-9F07-4CA2-BD6F-3564CE8BD7E5}"/>
              </a:ext>
            </a:extLst>
          </p:cNvPr>
          <p:cNvSpPr/>
          <p:nvPr/>
        </p:nvSpPr>
        <p:spPr>
          <a:xfrm>
            <a:off x="248576" y="282709"/>
            <a:ext cx="8683832" cy="1015663"/>
          </a:xfrm>
          <a:prstGeom prst="rect">
            <a:avLst/>
          </a:prstGeom>
        </p:spPr>
        <p:txBody>
          <a:bodyPr wrap="square">
            <a:spAutoFit/>
          </a:bodyPr>
          <a:lstStyle/>
          <a:p>
            <a:r>
              <a:rPr lang="tr-TR" sz="3600" dirty="0"/>
              <a:t>Kanamalar </a:t>
            </a:r>
          </a:p>
          <a:p>
            <a:r>
              <a:rPr lang="tr-TR" sz="2400" dirty="0"/>
              <a:t>Kanama Çeşitleri </a:t>
            </a:r>
            <a:endParaRPr lang="tr-TR" sz="1200" dirty="0"/>
          </a:p>
        </p:txBody>
      </p:sp>
    </p:spTree>
    <p:extLst>
      <p:ext uri="{BB962C8B-B14F-4D97-AF65-F5344CB8AC3E}">
        <p14:creationId xmlns:p14="http://schemas.microsoft.com/office/powerpoint/2010/main" val="159667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FD5913A1-72EE-66BB-302C-371CF2B610A4}"/>
              </a:ext>
            </a:extLst>
          </p:cNvPr>
          <p:cNvSpPr txBox="1">
            <a:spLocks/>
          </p:cNvSpPr>
          <p:nvPr/>
        </p:nvSpPr>
        <p:spPr>
          <a:xfrm>
            <a:off x="0" y="1"/>
            <a:ext cx="12192000" cy="1278383"/>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 Kanamalar</a:t>
            </a:r>
          </a:p>
          <a:p>
            <a:r>
              <a:rPr lang="tr-TR" sz="3600" dirty="0">
                <a:solidFill>
                  <a:schemeClr val="tx1"/>
                </a:solidFill>
              </a:rPr>
              <a:t>  </a:t>
            </a:r>
            <a:r>
              <a:rPr lang="tr-TR" sz="2400" dirty="0">
                <a:solidFill>
                  <a:schemeClr val="tx1"/>
                </a:solidFill>
              </a:rPr>
              <a:t>Dış Kanamalar</a:t>
            </a:r>
            <a:endParaRPr lang="tr-TR" sz="3600" dirty="0">
              <a:solidFill>
                <a:schemeClr val="tx1"/>
              </a:solidFill>
            </a:endParaRPr>
          </a:p>
        </p:txBody>
      </p:sp>
      <p:sp>
        <p:nvSpPr>
          <p:cNvPr id="3" name="Dikdörtgen 2"/>
          <p:cNvSpPr/>
          <p:nvPr/>
        </p:nvSpPr>
        <p:spPr>
          <a:xfrm>
            <a:off x="0" y="2581090"/>
            <a:ext cx="11083637" cy="2255874"/>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Dış kanamalar deri bütünlüğünü bozan yaralanmalar sonucunda meydana gelirler.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Kanamanın olduğu damar tipine göre; atar damar (</a:t>
            </a:r>
            <a:r>
              <a:rPr lang="tr-TR" sz="2400" dirty="0" err="1">
                <a:latin typeface="Calibri" panose="020F0502020204030204" pitchFamily="34" charset="0"/>
                <a:ea typeface="Calibri" panose="020F0502020204030204" pitchFamily="34" charset="0"/>
                <a:cs typeface="Times New Roman" panose="02020603050405020304" pitchFamily="18" charset="0"/>
              </a:rPr>
              <a:t>arteriyel</a:t>
            </a:r>
            <a:r>
              <a:rPr lang="tr-TR" sz="2400" dirty="0">
                <a:latin typeface="Calibri" panose="020F0502020204030204" pitchFamily="34" charset="0"/>
                <a:ea typeface="Calibri" panose="020F0502020204030204" pitchFamily="34" charset="0"/>
                <a:cs typeface="Times New Roman" panose="02020603050405020304" pitchFamily="18" charset="0"/>
              </a:rPr>
              <a:t>), toplar damar (</a:t>
            </a:r>
            <a:r>
              <a:rPr lang="tr-TR" sz="2400" dirty="0" err="1">
                <a:latin typeface="Calibri" panose="020F0502020204030204" pitchFamily="34" charset="0"/>
                <a:ea typeface="Calibri" panose="020F0502020204030204" pitchFamily="34" charset="0"/>
                <a:cs typeface="Times New Roman" panose="02020603050405020304" pitchFamily="18" charset="0"/>
              </a:rPr>
              <a:t>venöz</a:t>
            </a:r>
            <a:r>
              <a:rPr lang="tr-TR" sz="2400" dirty="0">
                <a:latin typeface="Calibri" panose="020F0502020204030204" pitchFamily="34" charset="0"/>
                <a:ea typeface="Calibri" panose="020F0502020204030204" pitchFamily="34" charset="0"/>
                <a:cs typeface="Times New Roman" panose="02020603050405020304" pitchFamily="18" charset="0"/>
              </a:rPr>
              <a:t>) ve kılcal damar (</a:t>
            </a:r>
            <a:r>
              <a:rPr lang="tr-TR" sz="2400" dirty="0" err="1">
                <a:latin typeface="Calibri" panose="020F0502020204030204" pitchFamily="34" charset="0"/>
                <a:ea typeface="Calibri" panose="020F0502020204030204" pitchFamily="34" charset="0"/>
                <a:cs typeface="Times New Roman" panose="02020603050405020304" pitchFamily="18" charset="0"/>
              </a:rPr>
              <a:t>kapiller</a:t>
            </a:r>
            <a:r>
              <a:rPr lang="tr-TR" sz="2400" dirty="0">
                <a:latin typeface="Calibri" panose="020F0502020204030204" pitchFamily="34" charset="0"/>
                <a:ea typeface="Calibri" panose="020F0502020204030204" pitchFamily="34" charset="0"/>
                <a:cs typeface="Times New Roman" panose="02020603050405020304" pitchFamily="18" charset="0"/>
              </a:rPr>
              <a:t>) olmak üzere üç şekilde karşımıza çıkabilir.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Ancak birden fazla damar tipi yaralanmasına bağlı olarak aynı yaralıda dış kanamaların her üç tipinin de birlikte bulunabileceği unutulmamalıdır.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635" y="281082"/>
            <a:ext cx="1106004" cy="716220"/>
          </a:xfrm>
          <a:prstGeom prst="rect">
            <a:avLst/>
          </a:prstGeom>
        </p:spPr>
      </p:pic>
    </p:spTree>
    <p:extLst>
      <p:ext uri="{BB962C8B-B14F-4D97-AF65-F5344CB8AC3E}">
        <p14:creationId xmlns:p14="http://schemas.microsoft.com/office/powerpoint/2010/main" val="4957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a:extLst>
              <a:ext uri="{FF2B5EF4-FFF2-40B4-BE49-F238E27FC236}">
                <a16:creationId xmlns:a16="http://schemas.microsoft.com/office/drawing/2014/main" id="{231312C5-05AE-4784-563E-7935A874AB6A}"/>
              </a:ext>
            </a:extLst>
          </p:cNvPr>
          <p:cNvSpPr txBox="1">
            <a:spLocks noGrp="1"/>
          </p:cNvSpPr>
          <p:nvPr>
            <p:ph type="title"/>
          </p:nvPr>
        </p:nvSpPr>
        <p:spPr>
          <a:xfrm>
            <a:off x="0" y="1"/>
            <a:ext cx="12192000" cy="127763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3600" dirty="0">
                <a:solidFill>
                  <a:schemeClr val="tx1"/>
                </a:solidFill>
              </a:rPr>
              <a:t> Dış Kanamalar</a:t>
            </a:r>
            <a:br>
              <a:rPr lang="tr-TR" sz="4000" dirty="0">
                <a:solidFill>
                  <a:schemeClr val="tx1"/>
                </a:solidFill>
              </a:rPr>
            </a:br>
            <a:r>
              <a:rPr lang="tr-TR" sz="2800" dirty="0">
                <a:solidFill>
                  <a:schemeClr val="tx1"/>
                </a:solidFill>
              </a:rPr>
              <a:t>Atar Damar Kanamaları</a:t>
            </a:r>
            <a:endParaRPr lang="tr-TR" sz="4000" dirty="0">
              <a:solidFill>
                <a:schemeClr val="tx1"/>
              </a:solidFill>
            </a:endParaRPr>
          </a:p>
        </p:txBody>
      </p:sp>
      <p:sp>
        <p:nvSpPr>
          <p:cNvPr id="2" name="Dikdörtgen 1"/>
          <p:cNvSpPr/>
          <p:nvPr/>
        </p:nvSpPr>
        <p:spPr>
          <a:xfrm>
            <a:off x="536863" y="2164048"/>
            <a:ext cx="11118273" cy="3416320"/>
          </a:xfrm>
          <a:prstGeom prst="rect">
            <a:avLst/>
          </a:prstGeom>
        </p:spPr>
        <p:txBody>
          <a:bodyPr wrap="square">
            <a:spAutoFit/>
          </a:bodyPr>
          <a:lstStyle/>
          <a:p>
            <a:r>
              <a:rPr lang="tr-TR" sz="2400" dirty="0">
                <a:latin typeface="Calibri" panose="020F0502020204030204" pitchFamily="34" charset="0"/>
                <a:ea typeface="Calibri" panose="020F0502020204030204" pitchFamily="34" charset="0"/>
                <a:cs typeface="Times New Roman" panose="02020603050405020304" pitchFamily="18" charset="0"/>
              </a:rPr>
              <a:t>Atar damarlar kalp atımları sayesinde oksijen bakımından zengin kanı dokulara taşıyan damarlardır. </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Bir atar damar hasar görürse kanama </a:t>
            </a:r>
            <a:r>
              <a:rPr lang="tr-TR" sz="2400" b="1" dirty="0">
                <a:latin typeface="Calibri" panose="020F0502020204030204" pitchFamily="34" charset="0"/>
                <a:ea typeface="Calibri" panose="020F0502020204030204" pitchFamily="34" charset="0"/>
                <a:cs typeface="Times New Roman" panose="02020603050405020304" pitchFamily="18" charset="0"/>
              </a:rPr>
              <a:t>çok fazla </a:t>
            </a:r>
            <a:r>
              <a:rPr lang="tr-TR" sz="2400" dirty="0">
                <a:latin typeface="Calibri" panose="020F0502020204030204" pitchFamily="34" charset="0"/>
                <a:ea typeface="Calibri" panose="020F0502020204030204" pitchFamily="34" charset="0"/>
                <a:cs typeface="Times New Roman" panose="02020603050405020304" pitchFamily="18" charset="0"/>
              </a:rPr>
              <a:t>olabilir. </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kalp atımları ile uyumlu olarak </a:t>
            </a:r>
            <a:r>
              <a:rPr lang="tr-TR" sz="2400" b="1" dirty="0">
                <a:latin typeface="Calibri" panose="020F0502020204030204" pitchFamily="34" charset="0"/>
                <a:ea typeface="Calibri" panose="020F0502020204030204" pitchFamily="34" charset="0"/>
                <a:cs typeface="Times New Roman" panose="02020603050405020304" pitchFamily="18" charset="0"/>
              </a:rPr>
              <a:t>fışkırır tarzda akar ve açık renklidir.</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Bir </a:t>
            </a:r>
            <a:r>
              <a:rPr lang="tr-TR" sz="2400" b="1" dirty="0">
                <a:latin typeface="Calibri" panose="020F0502020204030204" pitchFamily="34" charset="0"/>
                <a:ea typeface="Calibri" panose="020F0502020204030204" pitchFamily="34" charset="0"/>
                <a:cs typeface="Times New Roman" panose="02020603050405020304" pitchFamily="18" charset="0"/>
              </a:rPr>
              <a:t>ana atar damar</a:t>
            </a:r>
            <a:r>
              <a:rPr lang="tr-TR" sz="2400" dirty="0">
                <a:latin typeface="Calibri" panose="020F0502020204030204" pitchFamily="34" charset="0"/>
                <a:ea typeface="Calibri" panose="020F0502020204030204" pitchFamily="34" charset="0"/>
                <a:cs typeface="Times New Roman" panose="02020603050405020304" pitchFamily="18" charset="0"/>
              </a:rPr>
              <a:t>ın kesilmesiyle kan </a:t>
            </a:r>
            <a:r>
              <a:rPr lang="tr-TR" sz="2400" b="1" dirty="0">
                <a:latin typeface="Calibri" panose="020F0502020204030204" pitchFamily="34" charset="0"/>
                <a:ea typeface="Calibri" panose="020F0502020204030204" pitchFamily="34" charset="0"/>
                <a:cs typeface="Times New Roman" panose="02020603050405020304" pitchFamily="18" charset="0"/>
              </a:rPr>
              <a:t>birkaç metre uzağa fışkırabilir.</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Atar damar kanamaları </a:t>
            </a:r>
            <a:r>
              <a:rPr lang="tr-TR" sz="2400" b="1" dirty="0">
                <a:latin typeface="Calibri" panose="020F0502020204030204" pitchFamily="34" charset="0"/>
                <a:ea typeface="Calibri" panose="020F0502020204030204" pitchFamily="34" charset="0"/>
                <a:cs typeface="Times New Roman" panose="02020603050405020304" pitchFamily="18" charset="0"/>
              </a:rPr>
              <a:t>en ciddi kanama </a:t>
            </a:r>
            <a:r>
              <a:rPr lang="tr-TR" sz="2400" dirty="0">
                <a:latin typeface="Calibri" panose="020F0502020204030204" pitchFamily="34" charset="0"/>
                <a:ea typeface="Calibri" panose="020F0502020204030204" pitchFamily="34" charset="0"/>
                <a:cs typeface="Times New Roman" panose="02020603050405020304" pitchFamily="18" charset="0"/>
              </a:rPr>
              <a:t>türüdür çünkü çok kısa sürede büyük miktarda kan kaybına neden olabilirler.</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Hatta atar damarın büyüklüğüne göre doğrudan bası dahi kanamayı durdurmak için yeterli olmayabilir. </a:t>
            </a:r>
            <a:endParaRPr lang="tr-TR" sz="2400" dirty="0"/>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9132" y="280706"/>
            <a:ext cx="1106004" cy="716220"/>
          </a:xfrm>
          <a:prstGeom prst="rect">
            <a:avLst/>
          </a:prstGeom>
        </p:spPr>
      </p:pic>
    </p:spTree>
    <p:extLst>
      <p:ext uri="{BB962C8B-B14F-4D97-AF65-F5344CB8AC3E}">
        <p14:creationId xmlns:p14="http://schemas.microsoft.com/office/powerpoint/2010/main" val="50209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932CAF44-2E8C-9183-E32C-05876281B55D}"/>
              </a:ext>
            </a:extLst>
          </p:cNvPr>
          <p:cNvSpPr txBox="1">
            <a:spLocks/>
          </p:cNvSpPr>
          <p:nvPr/>
        </p:nvSpPr>
        <p:spPr>
          <a:xfrm>
            <a:off x="0" y="0"/>
            <a:ext cx="12192000" cy="131389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a:t>
            </a:r>
          </a:p>
          <a:p>
            <a:r>
              <a:rPr lang="tr-TR" sz="2800" dirty="0">
                <a:solidFill>
                  <a:schemeClr val="tx1"/>
                </a:solidFill>
              </a:rPr>
              <a:t>Toplar Damar Kanamaları</a:t>
            </a:r>
          </a:p>
        </p:txBody>
      </p:sp>
      <p:sp>
        <p:nvSpPr>
          <p:cNvPr id="3" name="Dikdörtgen 2"/>
          <p:cNvSpPr/>
          <p:nvPr/>
        </p:nvSpPr>
        <p:spPr>
          <a:xfrm>
            <a:off x="0" y="2277488"/>
            <a:ext cx="11360727" cy="1963294"/>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Dokulardaki kullanılmış kanı kalbe taşıyan damarlardır.</a:t>
            </a:r>
          </a:p>
          <a:p>
            <a:pPr marL="793115" indent="-342900">
              <a:lnSpc>
                <a:spcPct val="107000"/>
              </a:lnSpc>
              <a:spcAft>
                <a:spcPts val="800"/>
              </a:spcAft>
              <a:buFont typeface="Arial" panose="020B0604020202020204" pitchFamily="34" charset="0"/>
              <a:buChar char="•"/>
            </a:pPr>
            <a:r>
              <a:rPr lang="tr-TR" sz="2400" b="1" dirty="0">
                <a:latin typeface="Calibri" panose="020F0502020204030204" pitchFamily="34" charset="0"/>
                <a:ea typeface="Calibri" panose="020F0502020204030204" pitchFamily="34" charset="0"/>
                <a:cs typeface="Times New Roman" panose="02020603050405020304" pitchFamily="18" charset="0"/>
              </a:rPr>
              <a:t>Koyu renkli, yavaş ve tekdüze akarlar.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Damarın büyüklüğüne göre kanama şiddeti farklılık gösterebilir.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Atar damar kanamalarından daha kolay kontrol altına alınırlar.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325" y="298837"/>
            <a:ext cx="1106004" cy="716220"/>
          </a:xfrm>
          <a:prstGeom prst="rect">
            <a:avLst/>
          </a:prstGeom>
        </p:spPr>
      </p:pic>
    </p:spTree>
    <p:extLst>
      <p:ext uri="{BB962C8B-B14F-4D97-AF65-F5344CB8AC3E}">
        <p14:creationId xmlns:p14="http://schemas.microsoft.com/office/powerpoint/2010/main" val="265719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1EA81317-9081-B0E7-C6E5-5FEE7F2819BE}"/>
              </a:ext>
            </a:extLst>
          </p:cNvPr>
          <p:cNvSpPr txBox="1">
            <a:spLocks/>
          </p:cNvSpPr>
          <p:nvPr/>
        </p:nvSpPr>
        <p:spPr>
          <a:xfrm>
            <a:off x="0" y="1"/>
            <a:ext cx="12192000" cy="1296140"/>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 </a:t>
            </a:r>
          </a:p>
          <a:p>
            <a:r>
              <a:rPr lang="tr-TR" sz="2800" dirty="0">
                <a:solidFill>
                  <a:schemeClr val="tx1"/>
                </a:solidFill>
              </a:rPr>
              <a:t>Kılcal Damar Kanamaları</a:t>
            </a:r>
          </a:p>
        </p:txBody>
      </p:sp>
      <p:sp>
        <p:nvSpPr>
          <p:cNvPr id="3" name="Dikdörtgen 2"/>
          <p:cNvSpPr/>
          <p:nvPr/>
        </p:nvSpPr>
        <p:spPr>
          <a:xfrm>
            <a:off x="172678" y="2235925"/>
            <a:ext cx="10501745" cy="1465529"/>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En yaygın kanama türü olan kılcal kanamalar </a:t>
            </a:r>
            <a:r>
              <a:rPr lang="tr-TR" sz="2400" b="1" dirty="0">
                <a:latin typeface="Calibri" panose="020F0502020204030204" pitchFamily="34" charset="0"/>
                <a:ea typeface="Calibri" panose="020F0502020204030204" pitchFamily="34" charset="0"/>
                <a:cs typeface="Times New Roman" panose="02020603050405020304" pitchFamily="18" charset="0"/>
              </a:rPr>
              <a:t>sızıntı şeklinde </a:t>
            </a:r>
            <a:r>
              <a:rPr lang="tr-TR" sz="2400" dirty="0">
                <a:latin typeface="Calibri" panose="020F0502020204030204" pitchFamily="34" charset="0"/>
                <a:ea typeface="Calibri" panose="020F0502020204030204" pitchFamily="34" charset="0"/>
                <a:cs typeface="Times New Roman" panose="02020603050405020304" pitchFamily="18" charset="0"/>
              </a:rPr>
              <a:t>olan kanamalardır.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Genellikle ciddi değildir ve hızlıca kontrol edilebilirler.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İlk başta kanama hızlı olabilir ancak kan kaybı genellikle hafiftir.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4423" y="289961"/>
            <a:ext cx="1106004" cy="716220"/>
          </a:xfrm>
          <a:prstGeom prst="rect">
            <a:avLst/>
          </a:prstGeom>
        </p:spPr>
      </p:pic>
    </p:spTree>
    <p:extLst>
      <p:ext uri="{BB962C8B-B14F-4D97-AF65-F5344CB8AC3E}">
        <p14:creationId xmlns:p14="http://schemas.microsoft.com/office/powerpoint/2010/main" val="2153941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TotalTime>
  <Words>2435</Words>
  <Application>Microsoft Office PowerPoint</Application>
  <PresentationFormat>Geniş ekran</PresentationFormat>
  <Paragraphs>230</Paragraphs>
  <Slides>37</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Calibri Light</vt:lpstr>
      <vt:lpstr>Symbol</vt:lpstr>
      <vt:lpstr>Times New Roman</vt:lpstr>
      <vt:lpstr>Office Teması</vt:lpstr>
      <vt:lpstr>KANAMALARDA İLK YARDIM</vt:lpstr>
      <vt:lpstr>  Amaç ve Öğrenim Hedefleri</vt:lpstr>
      <vt:lpstr>PowerPoint Sunusu</vt:lpstr>
      <vt:lpstr>PowerPoint Sunusu</vt:lpstr>
      <vt:lpstr>PowerPoint Sunusu</vt:lpstr>
      <vt:lpstr>PowerPoint Sunusu</vt:lpstr>
      <vt:lpstr> Dış Kanamalar Atar Damar Kanamaları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KANAMALARDA İLK YARDIM</dc:title>
  <dc:creator>SAMSUN ISM</dc:creator>
  <cp:lastModifiedBy>ZÜLFİNAZ KURT</cp:lastModifiedBy>
  <cp:revision>223</cp:revision>
  <dcterms:created xsi:type="dcterms:W3CDTF">2025-03-01T09:24:19Z</dcterms:created>
  <dcterms:modified xsi:type="dcterms:W3CDTF">2025-06-18T11:46:29Z</dcterms:modified>
</cp:coreProperties>
</file>