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93" r:id="rId2"/>
    <p:sldId id="294" r:id="rId3"/>
    <p:sldId id="393" r:id="rId4"/>
    <p:sldId id="379" r:id="rId5"/>
    <p:sldId id="394" r:id="rId6"/>
    <p:sldId id="321" r:id="rId7"/>
    <p:sldId id="332" r:id="rId8"/>
    <p:sldId id="331" r:id="rId9"/>
    <p:sldId id="333" r:id="rId10"/>
    <p:sldId id="395" r:id="rId11"/>
    <p:sldId id="390" r:id="rId12"/>
    <p:sldId id="372" r:id="rId13"/>
    <p:sldId id="380" r:id="rId14"/>
    <p:sldId id="381" r:id="rId15"/>
    <p:sldId id="335" r:id="rId16"/>
    <p:sldId id="336" r:id="rId17"/>
    <p:sldId id="391" r:id="rId18"/>
    <p:sldId id="382" r:id="rId19"/>
    <p:sldId id="337" r:id="rId20"/>
    <p:sldId id="373" r:id="rId21"/>
    <p:sldId id="339" r:id="rId22"/>
    <p:sldId id="340" r:id="rId23"/>
    <p:sldId id="341" r:id="rId24"/>
    <p:sldId id="343" r:id="rId25"/>
    <p:sldId id="399" r:id="rId26"/>
    <p:sldId id="344" r:id="rId27"/>
    <p:sldId id="374" r:id="rId28"/>
    <p:sldId id="346" r:id="rId29"/>
    <p:sldId id="345" r:id="rId30"/>
    <p:sldId id="347" r:id="rId31"/>
    <p:sldId id="348" r:id="rId32"/>
    <p:sldId id="378" r:id="rId33"/>
    <p:sldId id="349" r:id="rId34"/>
    <p:sldId id="400" r:id="rId35"/>
    <p:sldId id="350" r:id="rId36"/>
    <p:sldId id="396" r:id="rId37"/>
    <p:sldId id="384" r:id="rId38"/>
    <p:sldId id="352" r:id="rId39"/>
    <p:sldId id="398" r:id="rId40"/>
    <p:sldId id="353" r:id="rId41"/>
    <p:sldId id="377" r:id="rId42"/>
    <p:sldId id="362" r:id="rId43"/>
    <p:sldId id="392" r:id="rId44"/>
    <p:sldId id="363" r:id="rId45"/>
    <p:sldId id="386" r:id="rId46"/>
    <p:sldId id="365" r:id="rId47"/>
    <p:sldId id="387" r:id="rId48"/>
    <p:sldId id="376"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553"/>
  </p:normalViewPr>
  <p:slideViewPr>
    <p:cSldViewPr>
      <p:cViewPr varScale="1">
        <p:scale>
          <a:sx n="108" d="100"/>
          <a:sy n="108" d="100"/>
        </p:scale>
        <p:origin x="156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6E797-679A-45FD-9CA9-9466244E1A9B}" type="datetimeFigureOut">
              <a:rPr lang="tr-TR" smtClean="0"/>
              <a:t>4.06.2025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901CB-40A1-453D-9B6C-E61DA4F6D290}" type="slidenum">
              <a:rPr lang="tr-TR" smtClean="0"/>
              <a:t>‹#›</a:t>
            </a:fld>
            <a:endParaRPr lang="tr-TR"/>
          </a:p>
        </p:txBody>
      </p:sp>
    </p:spTree>
    <p:extLst>
      <p:ext uri="{BB962C8B-B14F-4D97-AF65-F5344CB8AC3E}">
        <p14:creationId xmlns:p14="http://schemas.microsoft.com/office/powerpoint/2010/main" val="58387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F901CB-40A1-453D-9B6C-E61DA4F6D290}" type="slidenum">
              <a:rPr lang="tr-TR" smtClean="0"/>
              <a:t>11</a:t>
            </a:fld>
            <a:endParaRPr lang="tr-TR"/>
          </a:p>
        </p:txBody>
      </p:sp>
    </p:spTree>
    <p:extLst>
      <p:ext uri="{BB962C8B-B14F-4D97-AF65-F5344CB8AC3E}">
        <p14:creationId xmlns:p14="http://schemas.microsoft.com/office/powerpoint/2010/main" val="283460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25</a:t>
            </a:fld>
            <a:endParaRPr lang="tr-TR"/>
          </a:p>
        </p:txBody>
      </p:sp>
    </p:spTree>
    <p:extLst>
      <p:ext uri="{BB962C8B-B14F-4D97-AF65-F5344CB8AC3E}">
        <p14:creationId xmlns:p14="http://schemas.microsoft.com/office/powerpoint/2010/main" val="305596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26</a:t>
            </a:fld>
            <a:endParaRPr lang="tr-TR"/>
          </a:p>
        </p:txBody>
      </p:sp>
    </p:spTree>
    <p:extLst>
      <p:ext uri="{BB962C8B-B14F-4D97-AF65-F5344CB8AC3E}">
        <p14:creationId xmlns:p14="http://schemas.microsoft.com/office/powerpoint/2010/main" val="422455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27</a:t>
            </a:fld>
            <a:endParaRPr lang="tr-TR"/>
          </a:p>
        </p:txBody>
      </p:sp>
    </p:spTree>
    <p:extLst>
      <p:ext uri="{BB962C8B-B14F-4D97-AF65-F5344CB8AC3E}">
        <p14:creationId xmlns:p14="http://schemas.microsoft.com/office/powerpoint/2010/main" val="422455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28</a:t>
            </a:fld>
            <a:endParaRPr lang="tr-TR"/>
          </a:p>
        </p:txBody>
      </p:sp>
    </p:spTree>
    <p:extLst>
      <p:ext uri="{BB962C8B-B14F-4D97-AF65-F5344CB8AC3E}">
        <p14:creationId xmlns:p14="http://schemas.microsoft.com/office/powerpoint/2010/main" val="2171383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29</a:t>
            </a:fld>
            <a:endParaRPr lang="tr-TR"/>
          </a:p>
        </p:txBody>
      </p:sp>
    </p:spTree>
    <p:extLst>
      <p:ext uri="{BB962C8B-B14F-4D97-AF65-F5344CB8AC3E}">
        <p14:creationId xmlns:p14="http://schemas.microsoft.com/office/powerpoint/2010/main" val="328436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30</a:t>
            </a:fld>
            <a:endParaRPr lang="tr-TR"/>
          </a:p>
        </p:txBody>
      </p:sp>
    </p:spTree>
    <p:extLst>
      <p:ext uri="{BB962C8B-B14F-4D97-AF65-F5344CB8AC3E}">
        <p14:creationId xmlns:p14="http://schemas.microsoft.com/office/powerpoint/2010/main" val="340420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31</a:t>
            </a:fld>
            <a:endParaRPr lang="tr-TR"/>
          </a:p>
        </p:txBody>
      </p:sp>
    </p:spTree>
    <p:extLst>
      <p:ext uri="{BB962C8B-B14F-4D97-AF65-F5344CB8AC3E}">
        <p14:creationId xmlns:p14="http://schemas.microsoft.com/office/powerpoint/2010/main" val="163725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32</a:t>
            </a:fld>
            <a:endParaRPr lang="tr-TR"/>
          </a:p>
        </p:txBody>
      </p:sp>
    </p:spTree>
    <p:extLst>
      <p:ext uri="{BB962C8B-B14F-4D97-AF65-F5344CB8AC3E}">
        <p14:creationId xmlns:p14="http://schemas.microsoft.com/office/powerpoint/2010/main" val="3213332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33</a:t>
            </a:fld>
            <a:endParaRPr lang="tr-TR"/>
          </a:p>
        </p:txBody>
      </p:sp>
    </p:spTree>
    <p:extLst>
      <p:ext uri="{BB962C8B-B14F-4D97-AF65-F5344CB8AC3E}">
        <p14:creationId xmlns:p14="http://schemas.microsoft.com/office/powerpoint/2010/main" val="3831452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34</a:t>
            </a:fld>
            <a:endParaRPr lang="tr-TR"/>
          </a:p>
        </p:txBody>
      </p:sp>
    </p:spTree>
    <p:extLst>
      <p:ext uri="{BB962C8B-B14F-4D97-AF65-F5344CB8AC3E}">
        <p14:creationId xmlns:p14="http://schemas.microsoft.com/office/powerpoint/2010/main" val="377389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F901CB-40A1-453D-9B6C-E61DA4F6D290}" type="slidenum">
              <a:rPr lang="tr-TR" smtClean="0"/>
              <a:t>16</a:t>
            </a:fld>
            <a:endParaRPr lang="tr-TR"/>
          </a:p>
        </p:txBody>
      </p:sp>
    </p:spTree>
    <p:extLst>
      <p:ext uri="{BB962C8B-B14F-4D97-AF65-F5344CB8AC3E}">
        <p14:creationId xmlns:p14="http://schemas.microsoft.com/office/powerpoint/2010/main" val="117882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35</a:t>
            </a:fld>
            <a:endParaRPr lang="tr-TR"/>
          </a:p>
        </p:txBody>
      </p:sp>
    </p:spTree>
    <p:extLst>
      <p:ext uri="{BB962C8B-B14F-4D97-AF65-F5344CB8AC3E}">
        <p14:creationId xmlns:p14="http://schemas.microsoft.com/office/powerpoint/2010/main" val="257319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36</a:t>
            </a:fld>
            <a:endParaRPr lang="tr-TR"/>
          </a:p>
        </p:txBody>
      </p:sp>
    </p:spTree>
    <p:extLst>
      <p:ext uri="{BB962C8B-B14F-4D97-AF65-F5344CB8AC3E}">
        <p14:creationId xmlns:p14="http://schemas.microsoft.com/office/powerpoint/2010/main" val="109720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37</a:t>
            </a:fld>
            <a:endParaRPr lang="tr-TR"/>
          </a:p>
        </p:txBody>
      </p:sp>
    </p:spTree>
    <p:extLst>
      <p:ext uri="{BB962C8B-B14F-4D97-AF65-F5344CB8AC3E}">
        <p14:creationId xmlns:p14="http://schemas.microsoft.com/office/powerpoint/2010/main" val="497849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38</a:t>
            </a:fld>
            <a:endParaRPr lang="tr-TR"/>
          </a:p>
        </p:txBody>
      </p:sp>
    </p:spTree>
    <p:extLst>
      <p:ext uri="{BB962C8B-B14F-4D97-AF65-F5344CB8AC3E}">
        <p14:creationId xmlns:p14="http://schemas.microsoft.com/office/powerpoint/2010/main" val="345283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39</a:t>
            </a:fld>
            <a:endParaRPr lang="tr-TR"/>
          </a:p>
        </p:txBody>
      </p:sp>
    </p:spTree>
    <p:extLst>
      <p:ext uri="{BB962C8B-B14F-4D97-AF65-F5344CB8AC3E}">
        <p14:creationId xmlns:p14="http://schemas.microsoft.com/office/powerpoint/2010/main" val="224029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40</a:t>
            </a:fld>
            <a:endParaRPr lang="tr-TR"/>
          </a:p>
        </p:txBody>
      </p:sp>
    </p:spTree>
    <p:extLst>
      <p:ext uri="{BB962C8B-B14F-4D97-AF65-F5344CB8AC3E}">
        <p14:creationId xmlns:p14="http://schemas.microsoft.com/office/powerpoint/2010/main" val="2723035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41</a:t>
            </a:fld>
            <a:endParaRPr lang="tr-TR"/>
          </a:p>
        </p:txBody>
      </p:sp>
    </p:spTree>
    <p:extLst>
      <p:ext uri="{BB962C8B-B14F-4D97-AF65-F5344CB8AC3E}">
        <p14:creationId xmlns:p14="http://schemas.microsoft.com/office/powerpoint/2010/main" val="1406344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42</a:t>
            </a:fld>
            <a:endParaRPr lang="tr-TR"/>
          </a:p>
        </p:txBody>
      </p:sp>
    </p:spTree>
    <p:extLst>
      <p:ext uri="{BB962C8B-B14F-4D97-AF65-F5344CB8AC3E}">
        <p14:creationId xmlns:p14="http://schemas.microsoft.com/office/powerpoint/2010/main" val="210104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43</a:t>
            </a:fld>
            <a:endParaRPr lang="tr-TR"/>
          </a:p>
        </p:txBody>
      </p:sp>
    </p:spTree>
    <p:extLst>
      <p:ext uri="{BB962C8B-B14F-4D97-AF65-F5344CB8AC3E}">
        <p14:creationId xmlns:p14="http://schemas.microsoft.com/office/powerpoint/2010/main" val="2101045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44</a:t>
            </a:fld>
            <a:endParaRPr lang="tr-TR"/>
          </a:p>
        </p:txBody>
      </p:sp>
    </p:spTree>
    <p:extLst>
      <p:ext uri="{BB962C8B-B14F-4D97-AF65-F5344CB8AC3E}">
        <p14:creationId xmlns:p14="http://schemas.microsoft.com/office/powerpoint/2010/main" val="426600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F901CB-40A1-453D-9B6C-E61DA4F6D290}" type="slidenum">
              <a:rPr lang="tr-TR" smtClean="0"/>
              <a:t>17</a:t>
            </a:fld>
            <a:endParaRPr lang="tr-TR"/>
          </a:p>
        </p:txBody>
      </p:sp>
    </p:spTree>
    <p:extLst>
      <p:ext uri="{BB962C8B-B14F-4D97-AF65-F5344CB8AC3E}">
        <p14:creationId xmlns:p14="http://schemas.microsoft.com/office/powerpoint/2010/main" val="117882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45</a:t>
            </a:fld>
            <a:endParaRPr lang="tr-TR"/>
          </a:p>
        </p:txBody>
      </p:sp>
    </p:spTree>
    <p:extLst>
      <p:ext uri="{BB962C8B-B14F-4D97-AF65-F5344CB8AC3E}">
        <p14:creationId xmlns:p14="http://schemas.microsoft.com/office/powerpoint/2010/main" val="3460765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46</a:t>
            </a:fld>
            <a:endParaRPr lang="tr-TR"/>
          </a:p>
        </p:txBody>
      </p:sp>
    </p:spTree>
    <p:extLst>
      <p:ext uri="{BB962C8B-B14F-4D97-AF65-F5344CB8AC3E}">
        <p14:creationId xmlns:p14="http://schemas.microsoft.com/office/powerpoint/2010/main" val="2631982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47</a:t>
            </a:fld>
            <a:endParaRPr lang="tr-TR"/>
          </a:p>
        </p:txBody>
      </p:sp>
    </p:spTree>
    <p:extLst>
      <p:ext uri="{BB962C8B-B14F-4D97-AF65-F5344CB8AC3E}">
        <p14:creationId xmlns:p14="http://schemas.microsoft.com/office/powerpoint/2010/main" val="239073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F901CB-40A1-453D-9B6C-E61DA4F6D290}" type="slidenum">
              <a:rPr lang="tr-TR" smtClean="0"/>
              <a:t>18</a:t>
            </a:fld>
            <a:endParaRPr lang="tr-TR"/>
          </a:p>
        </p:txBody>
      </p:sp>
    </p:spTree>
    <p:extLst>
      <p:ext uri="{BB962C8B-B14F-4D97-AF65-F5344CB8AC3E}">
        <p14:creationId xmlns:p14="http://schemas.microsoft.com/office/powerpoint/2010/main" val="283460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19</a:t>
            </a:fld>
            <a:endParaRPr lang="tr-TR"/>
          </a:p>
        </p:txBody>
      </p:sp>
    </p:spTree>
    <p:extLst>
      <p:ext uri="{BB962C8B-B14F-4D97-AF65-F5344CB8AC3E}">
        <p14:creationId xmlns:p14="http://schemas.microsoft.com/office/powerpoint/2010/main" val="5977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21</a:t>
            </a:fld>
            <a:endParaRPr lang="tr-TR"/>
          </a:p>
        </p:txBody>
      </p:sp>
    </p:spTree>
    <p:extLst>
      <p:ext uri="{BB962C8B-B14F-4D97-AF65-F5344CB8AC3E}">
        <p14:creationId xmlns:p14="http://schemas.microsoft.com/office/powerpoint/2010/main" val="123676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22</a:t>
            </a:fld>
            <a:endParaRPr lang="tr-TR"/>
          </a:p>
        </p:txBody>
      </p:sp>
    </p:spTree>
    <p:extLst>
      <p:ext uri="{BB962C8B-B14F-4D97-AF65-F5344CB8AC3E}">
        <p14:creationId xmlns:p14="http://schemas.microsoft.com/office/powerpoint/2010/main" val="83850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23</a:t>
            </a:fld>
            <a:endParaRPr lang="tr-TR"/>
          </a:p>
        </p:txBody>
      </p:sp>
    </p:spTree>
    <p:extLst>
      <p:ext uri="{BB962C8B-B14F-4D97-AF65-F5344CB8AC3E}">
        <p14:creationId xmlns:p14="http://schemas.microsoft.com/office/powerpoint/2010/main" val="154415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24</a:t>
            </a:fld>
            <a:endParaRPr lang="tr-TR"/>
          </a:p>
        </p:txBody>
      </p:sp>
    </p:spTree>
    <p:extLst>
      <p:ext uri="{BB962C8B-B14F-4D97-AF65-F5344CB8AC3E}">
        <p14:creationId xmlns:p14="http://schemas.microsoft.com/office/powerpoint/2010/main" val="51366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5F039E3-376C-4471-80BB-A799E61512FA}" type="datetime1">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6FF9ED6-FF5B-44D3-BF97-C4F4F754A709}" type="datetime1">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E88396-11DB-43E0-8C7F-7644C840CAB9}" type="datetime1">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64EF9B1-27E3-420F-93FE-793C1E18401D}" type="datetime1">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69662CE-C498-4A81-930A-D0FACF6FA603}" type="datetime1">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92C7464-0429-4EEF-8318-1AA913B41D5E}" type="datetime1">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0DFF56F-FEE5-411C-8703-1F7058B88D25}" type="datetime1">
              <a:rPr lang="tr-TR" smtClean="0"/>
              <a:t>4.06.2025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08A15B5-CC75-4AAA-81C1-9C2CCBB24F40}" type="datetime1">
              <a:rPr lang="tr-TR" smtClean="0"/>
              <a:t>4.06.2025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0041F72-AFF7-470F-A11A-35F0C81A904C}" type="datetime1">
              <a:rPr lang="tr-TR" smtClean="0"/>
              <a:t>4.06.2025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2FF2981-DD3F-47B5-9D58-723092F4CEFC}" type="datetime1">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B42C9BC-5EF2-43FD-8559-0E68BEEE8FB1}" type="datetime1">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3F412-E8A5-4881-A92B-BDE65CC78BE9}" type="datetime1">
              <a:rPr lang="tr-TR" smtClean="0"/>
              <a:t>4.06.2025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5D6A1452-50CE-4D58-8276-5859ABA486F7}"/>
              </a:ext>
            </a:extLst>
          </p:cNvPr>
          <p:cNvSpPr/>
          <p:nvPr/>
        </p:nvSpPr>
        <p:spPr>
          <a:xfrm>
            <a:off x="22387" y="2796596"/>
            <a:ext cx="9121613" cy="11550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6DBEB8B7-96B6-4E46-8AC9-043A07826104}"/>
              </a:ext>
            </a:extLst>
          </p:cNvPr>
          <p:cNvSpPr>
            <a:spLocks noGrp="1"/>
          </p:cNvSpPr>
          <p:nvPr>
            <p:ph type="ctrTitle"/>
          </p:nvPr>
        </p:nvSpPr>
        <p:spPr>
          <a:xfrm>
            <a:off x="755576" y="2947671"/>
            <a:ext cx="7772400" cy="841369"/>
          </a:xfrm>
        </p:spPr>
        <p:txBody>
          <a:bodyPr>
            <a:normAutofit/>
          </a:bodyPr>
          <a:lstStyle/>
          <a:p>
            <a:r>
              <a:rPr lang="tr-TR" sz="4000" b="1" dirty="0"/>
              <a:t>ACİL TAŞIMA TEKNİKLERİ</a:t>
            </a:r>
          </a:p>
        </p:txBody>
      </p:sp>
      <p:pic>
        <p:nvPicPr>
          <p:cNvPr id="10" name="Resim 9">
            <a:extLst>
              <a:ext uri="{FF2B5EF4-FFF2-40B4-BE49-F238E27FC236}">
                <a16:creationId xmlns:a16="http://schemas.microsoft.com/office/drawing/2014/main" id="{3DA44D92-54F9-4A98-90A1-48D9FC0C43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316" y="4334480"/>
            <a:ext cx="2659308" cy="1994481"/>
          </a:xfrm>
          <a:prstGeom prst="rect">
            <a:avLst/>
          </a:prstGeom>
        </p:spPr>
      </p:pic>
      <p:pic>
        <p:nvPicPr>
          <p:cNvPr id="12" name="Resim 11">
            <a:extLst>
              <a:ext uri="{FF2B5EF4-FFF2-40B4-BE49-F238E27FC236}">
                <a16:creationId xmlns:a16="http://schemas.microsoft.com/office/drawing/2014/main" id="{8E870752-9BDB-485B-A77D-2D21D5901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14" y="4365104"/>
            <a:ext cx="2659307" cy="1994480"/>
          </a:xfrm>
          <a:prstGeom prst="rect">
            <a:avLst/>
          </a:prstGeom>
        </p:spPr>
      </p:pic>
      <p:pic>
        <p:nvPicPr>
          <p:cNvPr id="14" name="Resim 13">
            <a:extLst>
              <a:ext uri="{FF2B5EF4-FFF2-40B4-BE49-F238E27FC236}">
                <a16:creationId xmlns:a16="http://schemas.microsoft.com/office/drawing/2014/main" id="{8AD5F98B-54F8-4623-B0E1-25D2FB217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019" y="4322184"/>
            <a:ext cx="2592288" cy="1944216"/>
          </a:xfrm>
          <a:prstGeom prst="rect">
            <a:avLst/>
          </a:prstGeom>
        </p:spPr>
      </p:pic>
      <p:pic>
        <p:nvPicPr>
          <p:cNvPr id="7" name="Resim 6">
            <a:extLst>
              <a:ext uri="{FF2B5EF4-FFF2-40B4-BE49-F238E27FC236}">
                <a16:creationId xmlns:a16="http://schemas.microsoft.com/office/drawing/2014/main" id="{A170D233-FC85-43CA-9AC3-994D9023B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178" y="503640"/>
            <a:ext cx="3237643" cy="2096616"/>
          </a:xfrm>
          <a:prstGeom prst="rect">
            <a:avLst/>
          </a:prstGeom>
        </p:spPr>
      </p:pic>
      <p:sp>
        <p:nvSpPr>
          <p:cNvPr id="3" name="Slayt Numarası Yer Tutucusu 2"/>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298818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4793624-921D-46DB-99DB-8190CE8E1D33}"/>
              </a:ext>
            </a:extLst>
          </p:cNvPr>
          <p:cNvSpPr/>
          <p:nvPr/>
        </p:nvSpPr>
        <p:spPr>
          <a:xfrm>
            <a:off x="0" y="0"/>
            <a:ext cx="9144000" cy="13400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17755" y="1340769"/>
            <a:ext cx="9112491" cy="5517231"/>
          </a:xfrm>
        </p:spPr>
        <p:txBody>
          <a:bodyPr>
            <a:noAutofit/>
          </a:bodyPr>
          <a:lstStyle/>
          <a:p>
            <a:pPr marL="0" indent="0">
              <a:spcAft>
                <a:spcPts val="1200"/>
              </a:spcAft>
              <a:buNone/>
            </a:pPr>
            <a:endParaRPr lang="tr-TR" dirty="0"/>
          </a:p>
          <a:p>
            <a:pPr>
              <a:spcAft>
                <a:spcPts val="1200"/>
              </a:spcAft>
            </a:pPr>
            <a:endParaRPr lang="tr-TR" sz="2800" b="1" dirty="0"/>
          </a:p>
          <a:p>
            <a:pPr>
              <a:spcAft>
                <a:spcPts val="1200"/>
              </a:spcAft>
            </a:pPr>
            <a:r>
              <a:rPr lang="tr-TR" sz="2800" b="1" dirty="0"/>
              <a:t>Gerekli olmadığı </a:t>
            </a:r>
            <a:r>
              <a:rPr lang="tr-TR" sz="2800" dirty="0"/>
              <a:t>sürece hasta/yaralı </a:t>
            </a:r>
            <a:r>
              <a:rPr lang="tr-TR" sz="2800" b="1" dirty="0"/>
              <a:t>hareket ettirilmemelidir.</a:t>
            </a:r>
            <a:r>
              <a:rPr lang="tr-TR" sz="2800" dirty="0"/>
              <a:t> Ancak </a:t>
            </a:r>
            <a:r>
              <a:rPr lang="tr-TR" sz="2800" b="1" dirty="0"/>
              <a:t>tehlike </a:t>
            </a:r>
            <a:r>
              <a:rPr lang="tr-TR" sz="2800" dirty="0"/>
              <a:t>söz konusuysa, her türlü riske rağmen hasta/yaralının acil taşınması zorunlu hale gelebilir. Bu durumda eğer mümkünse hasta/yaralı en kısa sürede güvenli bir yere taşınmalıdır.</a:t>
            </a:r>
          </a:p>
          <a:p>
            <a:pPr>
              <a:spcAft>
                <a:spcPts val="1200"/>
              </a:spcAft>
            </a:pPr>
            <a:endParaRPr lang="tr-TR" sz="2400" dirty="0">
              <a:effectLst/>
              <a:ea typeface="Calibri" panose="020F0502020204030204" pitchFamily="34" charset="0"/>
              <a:cs typeface="Arial" panose="020B0604020202020204" pitchFamily="34" charset="0"/>
            </a:endParaRPr>
          </a:p>
        </p:txBody>
      </p:sp>
      <p:sp>
        <p:nvSpPr>
          <p:cNvPr id="10" name="Başlık 1">
            <a:extLst>
              <a:ext uri="{FF2B5EF4-FFF2-40B4-BE49-F238E27FC236}">
                <a16:creationId xmlns:a16="http://schemas.microsoft.com/office/drawing/2014/main" id="{6486D2F5-1CBC-48BB-8906-2314179061D7}"/>
              </a:ext>
            </a:extLst>
          </p:cNvPr>
          <p:cNvSpPr>
            <a:spLocks noGrp="1"/>
          </p:cNvSpPr>
          <p:nvPr>
            <p:ph type="title"/>
          </p:nvPr>
        </p:nvSpPr>
        <p:spPr>
          <a:xfrm>
            <a:off x="13754" y="0"/>
            <a:ext cx="9116492" cy="1340062"/>
          </a:xfrm>
        </p:spPr>
        <p:txBody>
          <a:bodyPr>
            <a:normAutofit/>
          </a:bodyPr>
          <a:lstStyle/>
          <a:p>
            <a:pPr algn="l"/>
            <a:r>
              <a:rPr lang="tr-TR" sz="3600" dirty="0"/>
              <a:t> </a:t>
            </a:r>
            <a:r>
              <a:rPr lang="tr-TR" sz="3200" dirty="0"/>
              <a:t>Taşıma Teknikleri Uygulanırken Uyulması </a:t>
            </a:r>
            <a:br>
              <a:rPr lang="tr-TR" sz="3200" dirty="0"/>
            </a:br>
            <a:r>
              <a:rPr lang="tr-TR" sz="3200" dirty="0"/>
              <a:t> Gereken Temel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pic>
        <p:nvPicPr>
          <p:cNvPr id="3" name="Resim 2">
            <a:extLst>
              <a:ext uri="{FF2B5EF4-FFF2-40B4-BE49-F238E27FC236}">
                <a16:creationId xmlns:a16="http://schemas.microsoft.com/office/drawing/2014/main" id="{7A7AEBF2-16D8-E56E-F0BD-4932BD2C1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369739"/>
            <a:ext cx="1106004" cy="716220"/>
          </a:xfrm>
          <a:prstGeom prst="rect">
            <a:avLst/>
          </a:prstGeom>
        </p:spPr>
      </p:pic>
    </p:spTree>
    <p:extLst>
      <p:ext uri="{BB962C8B-B14F-4D97-AF65-F5344CB8AC3E}">
        <p14:creationId xmlns:p14="http://schemas.microsoft.com/office/powerpoint/2010/main" val="234194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F407FD1-9F2B-45EE-A053-792B98EB6E7D}"/>
              </a:ext>
            </a:extLst>
          </p:cNvPr>
          <p:cNvSpPr/>
          <p:nvPr/>
        </p:nvSpPr>
        <p:spPr>
          <a:xfrm>
            <a:off x="0" y="0"/>
            <a:ext cx="9157753" cy="11967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Başlık 1">
            <a:extLst>
              <a:ext uri="{FF2B5EF4-FFF2-40B4-BE49-F238E27FC236}">
                <a16:creationId xmlns:a16="http://schemas.microsoft.com/office/drawing/2014/main" id="{7E59CF10-F024-49CB-907C-887EF3A7C27B}"/>
              </a:ext>
            </a:extLst>
          </p:cNvPr>
          <p:cNvSpPr>
            <a:spLocks noGrp="1"/>
          </p:cNvSpPr>
          <p:nvPr>
            <p:ph type="title"/>
          </p:nvPr>
        </p:nvSpPr>
        <p:spPr>
          <a:xfrm>
            <a:off x="36512" y="0"/>
            <a:ext cx="9144000" cy="1196753"/>
          </a:xfrm>
        </p:spPr>
        <p:txBody>
          <a:bodyPr>
            <a:noAutofit/>
          </a:bodyPr>
          <a:lstStyle/>
          <a:p>
            <a:pPr algn="l"/>
            <a:r>
              <a:rPr lang="tr-TR" sz="3600" dirty="0">
                <a:ea typeface="Calibri" panose="020F0502020204030204" pitchFamily="34" charset="0"/>
              </a:rPr>
              <a:t> </a:t>
            </a:r>
            <a:r>
              <a:rPr lang="tr-TR" sz="3200" dirty="0">
                <a:ea typeface="Calibri" panose="020F0502020204030204" pitchFamily="34" charset="0"/>
              </a:rPr>
              <a:t>Araç İçerisindeki Hasta/Yaralının Taşınması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 </a:t>
            </a:r>
            <a:endParaRPr lang="tr-TR" sz="3200"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
        <p:nvSpPr>
          <p:cNvPr id="22" name="İçerik Yer Tutucusu 21">
            <a:extLst>
              <a:ext uri="{FF2B5EF4-FFF2-40B4-BE49-F238E27FC236}">
                <a16:creationId xmlns:a16="http://schemas.microsoft.com/office/drawing/2014/main" id="{F31E7ACE-D854-4E96-902C-848F9AAAEE63}"/>
              </a:ext>
            </a:extLst>
          </p:cNvPr>
          <p:cNvSpPr>
            <a:spLocks noGrp="1"/>
          </p:cNvSpPr>
          <p:nvPr>
            <p:ph idx="1"/>
          </p:nvPr>
        </p:nvSpPr>
        <p:spPr>
          <a:xfrm>
            <a:off x="395535" y="1268760"/>
            <a:ext cx="8762217" cy="4857410"/>
          </a:xfrm>
        </p:spPr>
        <p:txBody>
          <a:bodyPr>
            <a:normAutofit/>
          </a:bodyPr>
          <a:lstStyle/>
          <a:p>
            <a:pPr marL="0" indent="0">
              <a:buNone/>
            </a:pPr>
            <a:r>
              <a:rPr lang="tr-TR" sz="2400" dirty="0"/>
              <a:t>  </a:t>
            </a:r>
          </a:p>
          <a:p>
            <a:pPr marL="0" indent="0">
              <a:buNone/>
            </a:pPr>
            <a:endParaRPr lang="tr-TR" sz="2400" dirty="0"/>
          </a:p>
          <a:p>
            <a:pPr marL="0" indent="0">
              <a:buNone/>
            </a:pPr>
            <a:r>
              <a:rPr lang="tr-TR" sz="2400" dirty="0"/>
              <a:t>Patlama, yangın ya da solunumun durması gibi hayati tehdit   oluşturan bir durum söz konusu ise araç içerisindeki hasta/yaralının özellikle omurgasını koruyarak tahliye edilmesini sağlayan yöntemdir.</a:t>
            </a:r>
          </a:p>
          <a:p>
            <a:pPr marL="0" indent="0">
              <a:buNone/>
            </a:pPr>
            <a:r>
              <a:rPr lang="tr-TR" sz="2800" dirty="0"/>
              <a:t>    </a:t>
            </a:r>
          </a:p>
          <a:p>
            <a:pPr marL="0" indent="0">
              <a:buNone/>
            </a:pPr>
            <a:endParaRPr lang="tr-TR" sz="2800" dirty="0"/>
          </a:p>
          <a:p>
            <a:endParaRPr lang="tr-TR" dirty="0"/>
          </a:p>
        </p:txBody>
      </p:sp>
      <p:pic>
        <p:nvPicPr>
          <p:cNvPr id="25" name="Image 425">
            <a:extLst>
              <a:ext uri="{FF2B5EF4-FFF2-40B4-BE49-F238E27FC236}">
                <a16:creationId xmlns:a16="http://schemas.microsoft.com/office/drawing/2014/main" id="{AC324FA8-9F86-4B9C-A40E-445FD11FB3F3}"/>
              </a:ext>
            </a:extLst>
          </p:cNvPr>
          <p:cNvPicPr/>
          <p:nvPr/>
        </p:nvPicPr>
        <p:blipFill>
          <a:blip r:embed="rId4" cstate="print"/>
          <a:stretch>
            <a:fillRect/>
          </a:stretch>
        </p:blipFill>
        <p:spPr>
          <a:xfrm>
            <a:off x="2627784" y="3429000"/>
            <a:ext cx="4104456" cy="2520280"/>
          </a:xfrm>
          <a:prstGeom prst="rect">
            <a:avLst/>
          </a:prstGeom>
        </p:spPr>
      </p:pic>
      <p:pic>
        <p:nvPicPr>
          <p:cNvPr id="5" name="Resim 4">
            <a:extLst>
              <a:ext uri="{FF2B5EF4-FFF2-40B4-BE49-F238E27FC236}">
                <a16:creationId xmlns:a16="http://schemas.microsoft.com/office/drawing/2014/main" id="{EE4E7EBF-6070-3F36-A4C1-26D4E52CAC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2400" y="481732"/>
            <a:ext cx="772415" cy="500196"/>
          </a:xfrm>
          <a:prstGeom prst="rect">
            <a:avLst/>
          </a:prstGeom>
        </p:spPr>
      </p:pic>
    </p:spTree>
    <p:extLst>
      <p:ext uri="{BB962C8B-B14F-4D97-AF65-F5344CB8AC3E}">
        <p14:creationId xmlns:p14="http://schemas.microsoft.com/office/powerpoint/2010/main" val="294957733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0C9747-8372-41AC-AE1E-952C1BED19C7}"/>
              </a:ext>
            </a:extLst>
          </p:cNvPr>
          <p:cNvSpPr/>
          <p:nvPr/>
        </p:nvSpPr>
        <p:spPr>
          <a:xfrm>
            <a:off x="13753" y="0"/>
            <a:ext cx="9121613"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a:extLst>
              <a:ext uri="{FF2B5EF4-FFF2-40B4-BE49-F238E27FC236}">
                <a16:creationId xmlns:a16="http://schemas.microsoft.com/office/drawing/2014/main" id="{38177A8F-63DB-4250-8CC2-D616E8CEFC75}"/>
              </a:ext>
            </a:extLst>
          </p:cNvPr>
          <p:cNvSpPr>
            <a:spLocks noGrp="1"/>
          </p:cNvSpPr>
          <p:nvPr>
            <p:ph type="title"/>
          </p:nvPr>
        </p:nvSpPr>
        <p:spPr>
          <a:xfrm>
            <a:off x="8634" y="0"/>
            <a:ext cx="9135366" cy="1268760"/>
          </a:xfrm>
        </p:spPr>
        <p:txBody>
          <a:bodyPr>
            <a:normAutofit/>
          </a:bodyPr>
          <a:lstStyle/>
          <a:p>
            <a:pPr algn="l"/>
            <a:r>
              <a:rPr lang="tr-TR" sz="3600" dirty="0">
                <a:effectLst/>
                <a:ea typeface="Calibri" panose="020F0502020204030204" pitchFamily="34" charset="0"/>
              </a:rPr>
              <a:t> </a:t>
            </a:r>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a:t>
            </a:r>
            <a:r>
              <a:rPr lang="tr-TR" sz="3200" dirty="0">
                <a:effectLst/>
                <a:ea typeface="Calibri" panose="020F0502020204030204" pitchFamily="34" charset="0"/>
              </a:rPr>
              <a:t> </a:t>
            </a:r>
            <a:endParaRPr lang="tr-TR" sz="3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12</a:t>
            </a:fld>
            <a:endParaRPr lang="tr-TR" dirty="0"/>
          </a:p>
        </p:txBody>
      </p:sp>
      <p:sp>
        <p:nvSpPr>
          <p:cNvPr id="4" name="İçerik Yer Tutucusu 3">
            <a:extLst>
              <a:ext uri="{FF2B5EF4-FFF2-40B4-BE49-F238E27FC236}">
                <a16:creationId xmlns:a16="http://schemas.microsoft.com/office/drawing/2014/main" id="{A942A6B7-70C4-4058-A029-FBE1D2C6E558}"/>
              </a:ext>
            </a:extLst>
          </p:cNvPr>
          <p:cNvSpPr>
            <a:spLocks noGrp="1"/>
          </p:cNvSpPr>
          <p:nvPr>
            <p:ph idx="1"/>
          </p:nvPr>
        </p:nvSpPr>
        <p:spPr>
          <a:xfrm>
            <a:off x="179512" y="1484784"/>
            <a:ext cx="8955854" cy="5236697"/>
          </a:xfrm>
        </p:spPr>
        <p:txBody>
          <a:bodyPr>
            <a:normAutofit/>
          </a:bodyPr>
          <a:lstStyle/>
          <a:p>
            <a:pPr marL="0" indent="0">
              <a:buNone/>
            </a:pPr>
            <a:endParaRPr lang="tr-TR" sz="2400" dirty="0"/>
          </a:p>
          <a:p>
            <a:pPr marL="0" indent="0">
              <a:buNone/>
            </a:pPr>
            <a:r>
              <a:rPr lang="tr-TR" sz="2400" dirty="0"/>
              <a:t>İlk yardımcı kurtarma işlemleri sırasında araç içerisindeki yaralı sayısını,   yaralının konumunu ve hava yastığının açılıp açılmadığını mutlaka kontrol etmelidir. Olay yerine ulaşan sağlık ekibine bu konuda bilgilendirme yapmalıdır.</a:t>
            </a:r>
          </a:p>
          <a:p>
            <a:pPr marL="0" indent="0">
              <a:buNone/>
            </a:pPr>
            <a:endParaRPr lang="tr-TR" sz="2400" dirty="0"/>
          </a:p>
          <a:p>
            <a:pPr marL="0" indent="0">
              <a:buNone/>
            </a:pPr>
            <a:r>
              <a:rPr lang="tr-TR" sz="2400" dirty="0"/>
              <a:t> Hasta/yaralının araç içerisinden çıkarma işlem basamakları şu şekilde   olmalıdır;</a:t>
            </a:r>
          </a:p>
          <a:p>
            <a:pPr marL="0" lvl="0" indent="0" algn="just">
              <a:buNone/>
            </a:pPr>
            <a:r>
              <a:rPr lang="tr-TR" sz="2400" b="1" dirty="0">
                <a:solidFill>
                  <a:prstClr val="black"/>
                </a:solidFill>
                <a:ea typeface="Calibri" panose="020F0502020204030204" pitchFamily="34" charset="0"/>
              </a:rPr>
              <a:t> İlk yardım;</a:t>
            </a:r>
          </a:p>
          <a:p>
            <a:pPr lvl="0" algn="just"/>
            <a:r>
              <a:rPr lang="tr-TR" sz="2400" dirty="0">
                <a:solidFill>
                  <a:prstClr val="black"/>
                </a:solidFill>
                <a:ea typeface="Calibri" panose="020F0502020204030204" pitchFamily="34" charset="0"/>
              </a:rPr>
              <a:t>O</a:t>
            </a:r>
            <a:r>
              <a:rPr lang="tr-TR" sz="2400" dirty="0">
                <a:solidFill>
                  <a:prstClr val="black"/>
                </a:solidFill>
                <a:ea typeface="Calibri" panose="020F0502020204030204" pitchFamily="34" charset="0"/>
                <a:cs typeface="Arial" panose="020B0604020202020204" pitchFamily="34" charset="0"/>
              </a:rPr>
              <a:t>lay yerinin; ilk yardımcı, hasta/yaralı ve çevredekiler açısından güvenli olduğundan emin olunur.</a:t>
            </a:r>
          </a:p>
          <a:p>
            <a:endParaRPr lang="tr-TR" dirty="0"/>
          </a:p>
        </p:txBody>
      </p:sp>
      <p:pic>
        <p:nvPicPr>
          <p:cNvPr id="3" name="Resim 2">
            <a:extLst>
              <a:ext uri="{FF2B5EF4-FFF2-40B4-BE49-F238E27FC236}">
                <a16:creationId xmlns:a16="http://schemas.microsoft.com/office/drawing/2014/main" id="{E7021805-4EA4-A6EA-94D8-1BF9C761CF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322900"/>
            <a:ext cx="1033996" cy="669589"/>
          </a:xfrm>
          <a:prstGeom prst="rect">
            <a:avLst/>
          </a:prstGeom>
        </p:spPr>
      </p:pic>
    </p:spTree>
    <p:extLst>
      <p:ext uri="{BB962C8B-B14F-4D97-AF65-F5344CB8AC3E}">
        <p14:creationId xmlns:p14="http://schemas.microsoft.com/office/powerpoint/2010/main" val="76355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0C9747-8372-41AC-AE1E-952C1BED19C7}"/>
              </a:ext>
            </a:extLst>
          </p:cNvPr>
          <p:cNvSpPr/>
          <p:nvPr/>
        </p:nvSpPr>
        <p:spPr>
          <a:xfrm>
            <a:off x="8635" y="0"/>
            <a:ext cx="9126731"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251520" y="1556792"/>
            <a:ext cx="5940152" cy="5301208"/>
          </a:xfrm>
        </p:spPr>
        <p:txBody>
          <a:bodyPr>
            <a:noAutofit/>
          </a:bodyPr>
          <a:lstStyle/>
          <a:p>
            <a:pPr marL="0" indent="0" algn="just">
              <a:buNone/>
            </a:pPr>
            <a:endParaRPr lang="tr-TR" sz="2400" dirty="0">
              <a:ea typeface="Calibri" panose="020F0502020204030204" pitchFamily="34" charset="0"/>
              <a:cs typeface="Arial" panose="020B0604020202020204" pitchFamily="34" charset="0"/>
            </a:endParaRPr>
          </a:p>
          <a:p>
            <a:pPr algn="just"/>
            <a:r>
              <a:rPr lang="tr-TR" sz="2400" dirty="0">
                <a:ea typeface="Calibri" panose="020F0502020204030204" pitchFamily="34" charset="0"/>
                <a:cs typeface="Arial" panose="020B0604020202020204" pitchFamily="34" charset="0"/>
              </a:rPr>
              <a:t>Kazaya karışan araçlar çalışmıyor olsa bile araba kontağı kapatılır ve</a:t>
            </a:r>
            <a:r>
              <a:rPr lang="tr-TR" sz="2400" dirty="0"/>
              <a:t> hareket etmesini önlemek için el freni çekilir. Ayrıca, lastiklere de hareket etmemeleri için takoz benzeri bir engel koyulur…vb.</a:t>
            </a:r>
          </a:p>
          <a:p>
            <a:pPr algn="just"/>
            <a:endParaRPr lang="tr-TR" sz="2400" dirty="0"/>
          </a:p>
          <a:p>
            <a:pPr algn="just"/>
            <a:endParaRPr lang="tr-TR" sz="2400" dirty="0"/>
          </a:p>
          <a:p>
            <a:pPr algn="just"/>
            <a:r>
              <a:rPr lang="tr-TR" sz="2400" dirty="0"/>
              <a:t>Hiç kimsenin olay yerinde ve yakınında sigara içmesine izin verilmez. </a:t>
            </a:r>
          </a:p>
          <a:p>
            <a:pPr lvl="1" algn="just">
              <a:buFont typeface="Arial" panose="020B0604020202020204" pitchFamily="34" charset="0"/>
              <a:buChar char="•"/>
            </a:pPr>
            <a:endParaRPr lang="tr-TR" sz="2400" dirty="0">
              <a:effectLst/>
              <a:ea typeface="Calibri" panose="020F0502020204030204" pitchFamily="34" charset="0"/>
              <a:cs typeface="Arial" panose="020B0604020202020204" pitchFamily="34" charset="0"/>
            </a:endParaRPr>
          </a:p>
        </p:txBody>
      </p:sp>
      <p:pic>
        <p:nvPicPr>
          <p:cNvPr id="4" name="Resim 3">
            <a:extLst>
              <a:ext uri="{FF2B5EF4-FFF2-40B4-BE49-F238E27FC236}">
                <a16:creationId xmlns:a16="http://schemas.microsoft.com/office/drawing/2014/main" id="{C55818BD-46B6-9649-93EA-187EECFB51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559" y="1772817"/>
            <a:ext cx="2688298" cy="2016224"/>
          </a:xfrm>
          <a:prstGeom prst="rect">
            <a:avLst/>
          </a:prstGeom>
        </p:spPr>
      </p:pic>
      <p:pic>
        <p:nvPicPr>
          <p:cNvPr id="8" name="Resim 7">
            <a:extLst>
              <a:ext uri="{FF2B5EF4-FFF2-40B4-BE49-F238E27FC236}">
                <a16:creationId xmlns:a16="http://schemas.microsoft.com/office/drawing/2014/main" id="{A24C16CC-CECA-4F50-94D8-94F4ADD97A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7" y="4365103"/>
            <a:ext cx="2633649" cy="1975237"/>
          </a:xfrm>
          <a:prstGeom prst="rect">
            <a:avLst/>
          </a:prstGeom>
        </p:spPr>
      </p:pic>
      <p:sp>
        <p:nvSpPr>
          <p:cNvPr id="11" name="Başlık 1">
            <a:extLst>
              <a:ext uri="{FF2B5EF4-FFF2-40B4-BE49-F238E27FC236}">
                <a16:creationId xmlns:a16="http://schemas.microsoft.com/office/drawing/2014/main" id="{38177A8F-63DB-4250-8CC2-D616E8CEFC75}"/>
              </a:ext>
            </a:extLst>
          </p:cNvPr>
          <p:cNvSpPr>
            <a:spLocks noGrp="1"/>
          </p:cNvSpPr>
          <p:nvPr>
            <p:ph type="title"/>
          </p:nvPr>
        </p:nvSpPr>
        <p:spPr>
          <a:xfrm>
            <a:off x="8635" y="0"/>
            <a:ext cx="9243886" cy="1268760"/>
          </a:xfrm>
        </p:spPr>
        <p:txBody>
          <a:bodyPr>
            <a:noAutofit/>
          </a:bodyPr>
          <a:lstStyle/>
          <a:p>
            <a:pPr algn="l"/>
            <a:r>
              <a:rPr lang="tr-TR" sz="3600" dirty="0">
                <a:effectLst/>
                <a:ea typeface="Calibri" panose="020F0502020204030204" pitchFamily="34" charset="0"/>
              </a:rPr>
              <a:t> </a:t>
            </a:r>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a:t>
            </a:r>
            <a:endParaRPr lang="tr-TR" sz="3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13</a:t>
            </a:fld>
            <a:endParaRPr lang="tr-TR"/>
          </a:p>
        </p:txBody>
      </p:sp>
      <p:pic>
        <p:nvPicPr>
          <p:cNvPr id="3" name="Resim 2">
            <a:extLst>
              <a:ext uri="{FF2B5EF4-FFF2-40B4-BE49-F238E27FC236}">
                <a16:creationId xmlns:a16="http://schemas.microsoft.com/office/drawing/2014/main" id="{8FA197F4-C7C9-1832-FE90-C8213047B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5919" y="383929"/>
            <a:ext cx="985049" cy="637893"/>
          </a:xfrm>
          <a:prstGeom prst="rect">
            <a:avLst/>
          </a:prstGeom>
        </p:spPr>
      </p:pic>
    </p:spTree>
    <p:extLst>
      <p:ext uri="{BB962C8B-B14F-4D97-AF65-F5344CB8AC3E}">
        <p14:creationId xmlns:p14="http://schemas.microsoft.com/office/powerpoint/2010/main" val="384197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0C9747-8372-41AC-AE1E-952C1BED19C7}"/>
              </a:ext>
            </a:extLst>
          </p:cNvPr>
          <p:cNvSpPr/>
          <p:nvPr/>
        </p:nvSpPr>
        <p:spPr>
          <a:xfrm>
            <a:off x="13753" y="0"/>
            <a:ext cx="9121369"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8633" y="1268760"/>
            <a:ext cx="6308116" cy="5328592"/>
          </a:xfrm>
        </p:spPr>
        <p:txBody>
          <a:bodyPr>
            <a:noAutofit/>
          </a:bodyPr>
          <a:lstStyle/>
          <a:p>
            <a:pPr algn="just"/>
            <a:endParaRPr lang="tr-TR" sz="2600" dirty="0">
              <a:effectLst/>
              <a:ea typeface="Calibri" panose="020F0502020204030204" pitchFamily="34" charset="0"/>
              <a:cs typeface="Arial" panose="020B0604020202020204" pitchFamily="34" charset="0"/>
            </a:endParaRPr>
          </a:p>
          <a:p>
            <a:pPr algn="just"/>
            <a:endParaRPr lang="tr-TR" sz="26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Hasta/yaralının omuzlarına hafifçe dokunarak “İyi </a:t>
            </a:r>
            <a:r>
              <a:rPr lang="tr-TR" sz="2400" dirty="0" err="1">
                <a:effectLst/>
                <a:ea typeface="Calibri" panose="020F0502020204030204" pitchFamily="34" charset="0"/>
                <a:cs typeface="Arial" panose="020B0604020202020204" pitchFamily="34" charset="0"/>
              </a:rPr>
              <a:t>misin?”diye</a:t>
            </a:r>
            <a:r>
              <a:rPr lang="tr-TR" sz="2400" dirty="0">
                <a:effectLst/>
                <a:ea typeface="Calibri" panose="020F0502020204030204" pitchFamily="34" charset="0"/>
                <a:cs typeface="Arial" panose="020B0604020202020204" pitchFamily="34" charset="0"/>
              </a:rPr>
              <a:t> sorarak bilinç değerlendirmesi yapılır.</a:t>
            </a:r>
          </a:p>
          <a:p>
            <a:pPr marL="457200" lvl="1" indent="0" algn="just">
              <a:buNone/>
            </a:pPr>
            <a:endParaRPr lang="tr-TR" sz="2600" dirty="0">
              <a:ea typeface="Calibri" panose="020F0502020204030204" pitchFamily="34" charset="0"/>
              <a:cs typeface="Arial" panose="020B0604020202020204" pitchFamily="34" charset="0"/>
            </a:endParaRPr>
          </a:p>
          <a:p>
            <a:pPr marL="0" indent="0" algn="just">
              <a:buNone/>
            </a:pPr>
            <a:endParaRPr lang="tr-TR" sz="2600" dirty="0">
              <a:ea typeface="Calibri" panose="020F0502020204030204" pitchFamily="34" charset="0"/>
              <a:cs typeface="Arial" panose="020B0604020202020204" pitchFamily="34" charset="0"/>
            </a:endParaRPr>
          </a:p>
          <a:p>
            <a:pPr algn="just"/>
            <a:r>
              <a:rPr lang="tr-TR" sz="2400" dirty="0">
                <a:ea typeface="Calibri" panose="020F0502020204030204" pitchFamily="34" charset="0"/>
                <a:cs typeface="Arial" panose="020B0604020202020204" pitchFamily="34" charset="0"/>
              </a:rPr>
              <a:t>Eğer ortamda başka birileri varsa, onlardan 112 acil yardım numarasını aramaları istenir, yoksa ilkyardımcı tarafından aranır.</a:t>
            </a:r>
          </a:p>
          <a:p>
            <a:pPr lvl="1" algn="just">
              <a:buFont typeface="Arial" panose="020B0604020202020204" pitchFamily="34" charset="0"/>
              <a:buChar char="•"/>
            </a:pPr>
            <a:endParaRPr lang="tr-TR" sz="2600" dirty="0">
              <a:effectLst/>
              <a:ea typeface="Calibri" panose="020F0502020204030204" pitchFamily="34" charset="0"/>
              <a:cs typeface="Arial" panose="020B0604020202020204" pitchFamily="34" charset="0"/>
            </a:endParaRPr>
          </a:p>
        </p:txBody>
      </p:sp>
      <p:pic>
        <p:nvPicPr>
          <p:cNvPr id="7" name="Resim 6">
            <a:extLst>
              <a:ext uri="{FF2B5EF4-FFF2-40B4-BE49-F238E27FC236}">
                <a16:creationId xmlns:a16="http://schemas.microsoft.com/office/drawing/2014/main" id="{B943915D-7BF0-B349-9FEC-4CAE52F36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625" y="1662876"/>
            <a:ext cx="2642863" cy="1982147"/>
          </a:xfrm>
          <a:prstGeom prst="rect">
            <a:avLst/>
          </a:prstGeom>
        </p:spPr>
      </p:pic>
      <p:pic>
        <p:nvPicPr>
          <p:cNvPr id="8" name="Resim 7">
            <a:extLst>
              <a:ext uri="{FF2B5EF4-FFF2-40B4-BE49-F238E27FC236}">
                <a16:creationId xmlns:a16="http://schemas.microsoft.com/office/drawing/2014/main" id="{A24C16CC-CECA-4F50-94D8-94F4ADD97A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761" y="4223016"/>
            <a:ext cx="2592288" cy="1944216"/>
          </a:xfrm>
          <a:prstGeom prst="rect">
            <a:avLst/>
          </a:prstGeom>
        </p:spPr>
      </p:pic>
      <p:sp>
        <p:nvSpPr>
          <p:cNvPr id="11" name="Başlık 1">
            <a:extLst>
              <a:ext uri="{FF2B5EF4-FFF2-40B4-BE49-F238E27FC236}">
                <a16:creationId xmlns:a16="http://schemas.microsoft.com/office/drawing/2014/main" id="{38177A8F-63DB-4250-8CC2-D616E8CEFC75}"/>
              </a:ext>
            </a:extLst>
          </p:cNvPr>
          <p:cNvSpPr>
            <a:spLocks noGrp="1"/>
          </p:cNvSpPr>
          <p:nvPr>
            <p:ph type="title"/>
          </p:nvPr>
        </p:nvSpPr>
        <p:spPr>
          <a:xfrm>
            <a:off x="8633" y="0"/>
            <a:ext cx="9148002" cy="1268760"/>
          </a:xfrm>
        </p:spPr>
        <p:txBody>
          <a:bodyPr>
            <a:noAutofit/>
          </a:bodyPr>
          <a:lstStyle/>
          <a:p>
            <a:pPr algn="l"/>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a:t>
            </a:r>
            <a:r>
              <a:rPr lang="tr-TR" sz="3200" dirty="0" err="1">
                <a:ea typeface="Calibri" panose="020F0502020204030204" pitchFamily="34" charset="0"/>
              </a:rPr>
              <a:t>Rentek</a:t>
            </a:r>
            <a:r>
              <a:rPr lang="tr-TR" sz="3200" dirty="0">
                <a:ea typeface="Calibri" panose="020F0502020204030204" pitchFamily="34" charset="0"/>
              </a:rPr>
              <a:t> Manevrası) </a:t>
            </a:r>
            <a:endParaRPr lang="tr-TR" sz="3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a:p>
        </p:txBody>
      </p:sp>
      <p:pic>
        <p:nvPicPr>
          <p:cNvPr id="3" name="Resim 2">
            <a:extLst>
              <a:ext uri="{FF2B5EF4-FFF2-40B4-BE49-F238E27FC236}">
                <a16:creationId xmlns:a16="http://schemas.microsoft.com/office/drawing/2014/main" id="{902C0111-497E-DBD8-75F5-2A5BA749E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9992" y="380869"/>
            <a:ext cx="1057057" cy="684523"/>
          </a:xfrm>
          <a:prstGeom prst="rect">
            <a:avLst/>
          </a:prstGeom>
        </p:spPr>
      </p:pic>
    </p:spTree>
    <p:extLst>
      <p:ext uri="{BB962C8B-B14F-4D97-AF65-F5344CB8AC3E}">
        <p14:creationId xmlns:p14="http://schemas.microsoft.com/office/powerpoint/2010/main" val="206469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08C3B46A-F879-42F5-804D-DE7F8FED87B3}"/>
              </a:ext>
            </a:extLst>
          </p:cNvPr>
          <p:cNvSpPr/>
          <p:nvPr/>
        </p:nvSpPr>
        <p:spPr>
          <a:xfrm>
            <a:off x="0" y="0"/>
            <a:ext cx="9144000" cy="1065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8633" y="1772815"/>
            <a:ext cx="6219552" cy="5085185"/>
          </a:xfrm>
        </p:spPr>
        <p:txBody>
          <a:bodyPr>
            <a:noAutofit/>
          </a:bodyPr>
          <a:lstStyle/>
          <a:p>
            <a:r>
              <a:rPr lang="tr-TR" sz="2400" dirty="0">
                <a:ea typeface="Calibri" panose="020F0502020204030204" pitchFamily="34" charset="0"/>
                <a:cs typeface="Arial" panose="020B0604020202020204" pitchFamily="34" charset="0"/>
              </a:rPr>
              <a:t>Hasta/yaralının nefes alıp almadığı göğüs hareketleri izlenerek kontrol edilir.</a:t>
            </a:r>
          </a:p>
          <a:p>
            <a:pPr marL="0" indent="0">
              <a:buNone/>
            </a:pPr>
            <a:endParaRPr lang="tr-TR" sz="2400" dirty="0">
              <a:ea typeface="Calibri" panose="020F0502020204030204" pitchFamily="34" charset="0"/>
              <a:cs typeface="Arial" panose="020B0604020202020204" pitchFamily="34" charset="0"/>
            </a:endParaRPr>
          </a:p>
          <a:p>
            <a:r>
              <a:rPr lang="tr-TR" sz="2400" dirty="0">
                <a:ea typeface="Calibri" panose="020F0502020204030204" pitchFamily="34" charset="0"/>
                <a:cs typeface="Arial" panose="020B0604020202020204" pitchFamily="34" charset="0"/>
              </a:rPr>
              <a:t>Hasta/yaralının ayaklarının pedala sıkışmadığından emin olunur ve emniyet kemeri açılır.</a:t>
            </a:r>
          </a:p>
          <a:p>
            <a:endParaRPr lang="tr-TR" sz="2400" dirty="0">
              <a:ea typeface="Calibri" panose="020F0502020204030204" pitchFamily="34" charset="0"/>
              <a:cs typeface="Arial" panose="020B0604020202020204" pitchFamily="34" charset="0"/>
            </a:endParaRPr>
          </a:p>
          <a:p>
            <a:r>
              <a:rPr lang="tr-TR" sz="2400" dirty="0">
                <a:ea typeface="Calibri" panose="020F0502020204030204" pitchFamily="34" charset="0"/>
                <a:cs typeface="Arial" panose="020B0604020202020204" pitchFamily="34" charset="0"/>
              </a:rPr>
              <a:t>Hasta/yaralıya hafif hareketlerle yan tarafından yaklaşılır.</a:t>
            </a:r>
            <a:endParaRPr lang="tr-TR" sz="2400" dirty="0">
              <a:ea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28184" y="4324458"/>
            <a:ext cx="2713241" cy="203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sim 7">
            <a:extLst>
              <a:ext uri="{FF2B5EF4-FFF2-40B4-BE49-F238E27FC236}">
                <a16:creationId xmlns:a16="http://schemas.microsoft.com/office/drawing/2014/main" id="{9A29BAC2-8C2D-46B5-BF68-7562F13FE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772816"/>
            <a:ext cx="2704006" cy="2028006"/>
          </a:xfrm>
          <a:prstGeom prst="rect">
            <a:avLst/>
          </a:prstGeom>
        </p:spPr>
      </p:pic>
      <p:sp>
        <p:nvSpPr>
          <p:cNvPr id="9" name="Başlık 1">
            <a:extLst>
              <a:ext uri="{FF2B5EF4-FFF2-40B4-BE49-F238E27FC236}">
                <a16:creationId xmlns:a16="http://schemas.microsoft.com/office/drawing/2014/main" id="{38177A8F-63DB-4250-8CC2-D616E8CEFC75}"/>
              </a:ext>
            </a:extLst>
          </p:cNvPr>
          <p:cNvSpPr>
            <a:spLocks noGrp="1"/>
          </p:cNvSpPr>
          <p:nvPr>
            <p:ph type="title"/>
          </p:nvPr>
        </p:nvSpPr>
        <p:spPr>
          <a:xfrm>
            <a:off x="8632" y="-1"/>
            <a:ext cx="9126734" cy="1065637"/>
          </a:xfrm>
        </p:spPr>
        <p:txBody>
          <a:bodyPr>
            <a:noAutofit/>
          </a:bodyPr>
          <a:lstStyle/>
          <a:p>
            <a:pPr algn="l"/>
            <a:r>
              <a:rPr lang="tr-TR" sz="3600" dirty="0">
                <a:effectLst/>
                <a:ea typeface="Calibri" panose="020F0502020204030204" pitchFamily="34" charset="0"/>
              </a:rPr>
              <a:t> </a:t>
            </a:r>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a:t>
            </a:r>
            <a:r>
              <a:rPr lang="tr-TR" sz="3200" dirty="0">
                <a:effectLst/>
                <a:ea typeface="Calibri" panose="020F0502020204030204" pitchFamily="34" charset="0"/>
              </a:rPr>
              <a:t> </a:t>
            </a:r>
            <a:endParaRPr lang="tr-TR" sz="3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a:p>
        </p:txBody>
      </p:sp>
      <p:pic>
        <p:nvPicPr>
          <p:cNvPr id="3" name="Resim 2">
            <a:extLst>
              <a:ext uri="{FF2B5EF4-FFF2-40B4-BE49-F238E27FC236}">
                <a16:creationId xmlns:a16="http://schemas.microsoft.com/office/drawing/2014/main" id="{1FD57FE1-A58E-0284-91E3-E26CD02A31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1635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F407FD1-9F2B-45EE-A053-792B98EB6E7D}"/>
              </a:ext>
            </a:extLst>
          </p:cNvPr>
          <p:cNvSpPr/>
          <p:nvPr/>
        </p:nvSpPr>
        <p:spPr>
          <a:xfrm>
            <a:off x="13753" y="0"/>
            <a:ext cx="9143999" cy="11269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34033" y="1291004"/>
            <a:ext cx="6430455" cy="5013176"/>
          </a:xfrm>
        </p:spPr>
        <p:txBody>
          <a:bodyPr>
            <a:noAutofit/>
          </a:bodyPr>
          <a:lstStyle/>
          <a:p>
            <a:endParaRPr lang="tr-TR" sz="2400" dirty="0"/>
          </a:p>
          <a:p>
            <a:r>
              <a:rPr lang="tr-TR" sz="2400" dirty="0"/>
              <a:t>Hasta/yaralının dış taraftaki eli diğer koltuk altından geçirilir ve mümkünse diğer eli de pantolonunun veya kemerinin içine yerleştirilir.</a:t>
            </a:r>
          </a:p>
          <a:p>
            <a:pPr marL="0" indent="0">
              <a:buNone/>
            </a:pPr>
            <a:endParaRPr lang="tr-TR" sz="2600" dirty="0"/>
          </a:p>
          <a:p>
            <a:r>
              <a:rPr lang="tr-TR" sz="2400" dirty="0"/>
              <a:t>Bir el hasta/yaralının</a:t>
            </a:r>
            <a:r>
              <a:rPr lang="tr-TR" sz="2400" b="1" dirty="0"/>
              <a:t> </a:t>
            </a:r>
            <a:r>
              <a:rPr lang="tr-TR" sz="2400" dirty="0"/>
              <a:t>koltuk altından geçirilir ve çenesi kavranır.</a:t>
            </a:r>
          </a:p>
          <a:p>
            <a:pPr marL="0" indent="0">
              <a:buNone/>
            </a:pPr>
            <a:endParaRPr lang="tr-TR" sz="2600" dirty="0"/>
          </a:p>
          <a:p>
            <a:r>
              <a:rPr lang="tr-TR" sz="2400" dirty="0"/>
              <a:t>İlkyardımcının yanağı hasta/yaralının yanağına dayanır ve diğer eli ise uzakta olan koltuk altından geçirilir ve hasta/yaralının eli kavranır.</a:t>
            </a:r>
            <a:endParaRPr lang="tr-TR" sz="2400" dirty="0">
              <a:effectLst/>
              <a:ea typeface="Calibri" panose="020F0502020204030204" pitchFamily="34" charset="0"/>
              <a:cs typeface="Arial" panose="020B0604020202020204" pitchFamily="34" charset="0"/>
            </a:endParaRP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43999" cy="1126993"/>
          </a:xfrm>
        </p:spPr>
        <p:txBody>
          <a:bodyPr>
            <a:noAutofit/>
          </a:bodyPr>
          <a:lstStyle/>
          <a:p>
            <a:pPr algn="l"/>
            <a:r>
              <a:rPr lang="tr-TR" sz="3600" dirty="0">
                <a:effectLst/>
                <a:ea typeface="Calibri" panose="020F0502020204030204" pitchFamily="34" charset="0"/>
              </a:rPr>
              <a:t> </a:t>
            </a:r>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a:t>
            </a:r>
            <a:r>
              <a:rPr lang="tr-TR" sz="3200" dirty="0">
                <a:effectLst/>
                <a:ea typeface="Calibri" panose="020F0502020204030204" pitchFamily="34" charset="0"/>
              </a:rPr>
              <a:t> </a:t>
            </a:r>
            <a:endParaRPr lang="tr-TR" sz="3200" dirty="0"/>
          </a:p>
        </p:txBody>
      </p:sp>
      <p:pic>
        <p:nvPicPr>
          <p:cNvPr id="16" name="Resim 15">
            <a:extLst>
              <a:ext uri="{FF2B5EF4-FFF2-40B4-BE49-F238E27FC236}">
                <a16:creationId xmlns:a16="http://schemas.microsoft.com/office/drawing/2014/main" id="{81CEF383-F098-F64A-94D6-AC42AA200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488" y="1988840"/>
            <a:ext cx="2400000" cy="1800000"/>
          </a:xfrm>
          <a:prstGeom prst="rect">
            <a:avLst/>
          </a:prstGeom>
        </p:spPr>
      </p:pic>
      <p:pic>
        <p:nvPicPr>
          <p:cNvPr id="22" name="Resim 21">
            <a:extLst>
              <a:ext uri="{FF2B5EF4-FFF2-40B4-BE49-F238E27FC236}">
                <a16:creationId xmlns:a16="http://schemas.microsoft.com/office/drawing/2014/main" id="{908B5CA4-E77A-154F-A33C-AB79BE5CD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091" y="4437313"/>
            <a:ext cx="2445405" cy="1799999"/>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16</a:t>
            </a:fld>
            <a:endParaRPr lang="tr-TR"/>
          </a:p>
        </p:txBody>
      </p:sp>
      <p:pic>
        <p:nvPicPr>
          <p:cNvPr id="5" name="Resim 4">
            <a:extLst>
              <a:ext uri="{FF2B5EF4-FFF2-40B4-BE49-F238E27FC236}">
                <a16:creationId xmlns:a16="http://schemas.microsoft.com/office/drawing/2014/main" id="{619BC7FE-5410-6763-F6A3-770CC0F8A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7239" y="205386"/>
            <a:ext cx="1106004" cy="716220"/>
          </a:xfrm>
          <a:prstGeom prst="rect">
            <a:avLst/>
          </a:prstGeom>
        </p:spPr>
      </p:pic>
    </p:spTree>
    <p:extLst>
      <p:ext uri="{BB962C8B-B14F-4D97-AF65-F5344CB8AC3E}">
        <p14:creationId xmlns:p14="http://schemas.microsoft.com/office/powerpoint/2010/main" val="254622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F407FD1-9F2B-45EE-A053-792B98EB6E7D}"/>
              </a:ext>
            </a:extLst>
          </p:cNvPr>
          <p:cNvSpPr/>
          <p:nvPr/>
        </p:nvSpPr>
        <p:spPr>
          <a:xfrm>
            <a:off x="8634" y="-3001"/>
            <a:ext cx="9135366" cy="11277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3753" y="2060848"/>
            <a:ext cx="6359664" cy="4248472"/>
          </a:xfrm>
        </p:spPr>
        <p:txBody>
          <a:bodyPr>
            <a:noAutofit/>
          </a:bodyPr>
          <a:lstStyle/>
          <a:p>
            <a:pPr algn="just"/>
            <a:r>
              <a:rPr lang="tr-TR" sz="2600" dirty="0">
                <a:effectLst/>
                <a:ea typeface="Calibri" panose="020F0502020204030204" pitchFamily="34" charset="0"/>
                <a:cs typeface="Arial" panose="020B0604020202020204" pitchFamily="34" charset="0"/>
              </a:rPr>
              <a:t>Hasta/yaralıyı baş-boyun ve omurga hizası bozulmadan aynı düzlem üzerinde araçtan dışarı çekilir.</a:t>
            </a:r>
          </a:p>
          <a:p>
            <a:pPr marL="0" indent="0" algn="just">
              <a:buNone/>
            </a:pPr>
            <a:endParaRPr lang="tr-TR" sz="2600" dirty="0">
              <a:effectLst/>
              <a:ea typeface="Calibri" panose="020F0502020204030204" pitchFamily="34" charset="0"/>
              <a:cs typeface="Arial" panose="020B0604020202020204" pitchFamily="34" charset="0"/>
            </a:endParaRPr>
          </a:p>
          <a:p>
            <a:pPr marL="0" indent="0" algn="just">
              <a:buNone/>
            </a:pPr>
            <a:endParaRPr lang="tr-TR" sz="2600" dirty="0">
              <a:effectLst/>
              <a:ea typeface="Calibri" panose="020F0502020204030204" pitchFamily="34" charset="0"/>
              <a:cs typeface="Arial" panose="020B0604020202020204" pitchFamily="34" charset="0"/>
            </a:endParaRPr>
          </a:p>
          <a:p>
            <a:pPr algn="just">
              <a:spcAft>
                <a:spcPts val="1000"/>
              </a:spcAft>
            </a:pPr>
            <a:r>
              <a:rPr lang="tr-TR" sz="2600" dirty="0">
                <a:effectLst/>
                <a:ea typeface="Calibri" panose="020F0502020204030204" pitchFamily="34" charset="0"/>
                <a:cs typeface="Arial" panose="020B0604020202020204" pitchFamily="34" charset="0"/>
              </a:rPr>
              <a:t>Hasta/yaralıyı yavaşça yere veya sedyeye yerleştirilir.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107504" y="-3001"/>
            <a:ext cx="9143999" cy="1210146"/>
          </a:xfrm>
        </p:spPr>
        <p:txBody>
          <a:bodyPr>
            <a:normAutofit/>
          </a:bodyPr>
          <a:lstStyle/>
          <a:p>
            <a:pPr algn="l"/>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a:t>
            </a:r>
            <a:r>
              <a:rPr lang="tr-TR" sz="3200" dirty="0" err="1">
                <a:ea typeface="Calibri" panose="020F0502020204030204" pitchFamily="34" charset="0"/>
              </a:rPr>
              <a:t>Rentek</a:t>
            </a:r>
            <a:r>
              <a:rPr lang="tr-TR" sz="3200" dirty="0">
                <a:ea typeface="Calibri" panose="020F0502020204030204" pitchFamily="34" charset="0"/>
              </a:rPr>
              <a:t> Manevrası)</a:t>
            </a:r>
            <a:r>
              <a:rPr lang="tr-TR" sz="3200" dirty="0">
                <a:effectLst/>
                <a:ea typeface="Calibri" panose="020F0502020204030204" pitchFamily="34" charset="0"/>
              </a:rPr>
              <a:t> </a:t>
            </a:r>
            <a:endParaRPr lang="tr-TR" sz="3200" dirty="0"/>
          </a:p>
        </p:txBody>
      </p:sp>
      <p:pic>
        <p:nvPicPr>
          <p:cNvPr id="16" name="Resim 15">
            <a:extLst>
              <a:ext uri="{FF2B5EF4-FFF2-40B4-BE49-F238E27FC236}">
                <a16:creationId xmlns:a16="http://schemas.microsoft.com/office/drawing/2014/main" id="{81CEF383-F098-F64A-94D6-AC42AA200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488" y="1988840"/>
            <a:ext cx="2400000" cy="1800000"/>
          </a:xfrm>
          <a:prstGeom prst="rect">
            <a:avLst/>
          </a:prstGeom>
        </p:spPr>
      </p:pic>
      <p:pic>
        <p:nvPicPr>
          <p:cNvPr id="22" name="Resim 21">
            <a:extLst>
              <a:ext uri="{FF2B5EF4-FFF2-40B4-BE49-F238E27FC236}">
                <a16:creationId xmlns:a16="http://schemas.microsoft.com/office/drawing/2014/main" id="{908B5CA4-E77A-154F-A33C-AB79BE5CD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091" y="4437313"/>
            <a:ext cx="2445405" cy="1799999"/>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17</a:t>
            </a:fld>
            <a:endParaRPr lang="tr-TR"/>
          </a:p>
        </p:txBody>
      </p:sp>
      <p:pic>
        <p:nvPicPr>
          <p:cNvPr id="5" name="Resim 4">
            <a:extLst>
              <a:ext uri="{FF2B5EF4-FFF2-40B4-BE49-F238E27FC236}">
                <a16:creationId xmlns:a16="http://schemas.microsoft.com/office/drawing/2014/main" id="{1F8062D8-FED8-A2A6-467E-1AB2ED21B7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7835" y="404664"/>
            <a:ext cx="978661" cy="633756"/>
          </a:xfrm>
          <a:prstGeom prst="rect">
            <a:avLst/>
          </a:prstGeom>
        </p:spPr>
      </p:pic>
    </p:spTree>
    <p:extLst>
      <p:ext uri="{BB962C8B-B14F-4D97-AF65-F5344CB8AC3E}">
        <p14:creationId xmlns:p14="http://schemas.microsoft.com/office/powerpoint/2010/main" val="360212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F407FD1-9F2B-45EE-A053-792B98EB6E7D}"/>
              </a:ext>
            </a:extLst>
          </p:cNvPr>
          <p:cNvSpPr/>
          <p:nvPr/>
        </p:nvSpPr>
        <p:spPr>
          <a:xfrm>
            <a:off x="0" y="0"/>
            <a:ext cx="9144000" cy="11170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79511" y="1305733"/>
            <a:ext cx="8964489" cy="5435635"/>
          </a:xfrm>
        </p:spPr>
        <p:txBody>
          <a:bodyPr>
            <a:noAutofit/>
          </a:bodyPr>
          <a:lstStyle/>
          <a:p>
            <a:pPr marL="0" indent="0" algn="just">
              <a:buNone/>
            </a:pPr>
            <a:endParaRPr lang="tr-TR" sz="2400" dirty="0"/>
          </a:p>
          <a:p>
            <a:pPr marL="0" indent="0" algn="just">
              <a:buNone/>
            </a:pPr>
            <a:r>
              <a:rPr lang="tr-TR" sz="2400" dirty="0"/>
              <a:t>  a- Sürükleme Yöntemi</a:t>
            </a:r>
          </a:p>
          <a:p>
            <a:pPr marL="0" indent="0" algn="just">
              <a:buNone/>
            </a:pPr>
            <a:endParaRPr lang="tr-TR" sz="2400" dirty="0"/>
          </a:p>
          <a:p>
            <a:pPr marL="0" indent="0" algn="just">
              <a:buNone/>
            </a:pPr>
            <a:r>
              <a:rPr lang="tr-TR" sz="2400" dirty="0"/>
              <a:t>  b- Kucakta Taşıma (Önde Beşik) Yöntemi</a:t>
            </a:r>
          </a:p>
          <a:p>
            <a:pPr marL="0" indent="0" algn="just">
              <a:buNone/>
            </a:pPr>
            <a:endParaRPr lang="tr-TR" sz="2400" dirty="0"/>
          </a:p>
          <a:p>
            <a:pPr marL="0" indent="0" algn="just">
              <a:buNone/>
            </a:pPr>
            <a:r>
              <a:rPr lang="tr-TR" sz="2400" dirty="0"/>
              <a:t>  c- Omuzdan Destek Alarak Taşıma(Yan Koltuk)</a:t>
            </a:r>
          </a:p>
          <a:p>
            <a:pPr marL="0" indent="0" algn="just">
              <a:buNone/>
            </a:pPr>
            <a:endParaRPr lang="tr-TR" sz="2400" dirty="0"/>
          </a:p>
          <a:p>
            <a:pPr marL="0" indent="0" algn="just">
              <a:buNone/>
            </a:pPr>
            <a:r>
              <a:rPr lang="tr-TR" sz="2400" dirty="0"/>
              <a:t>  d- Sırtta Taşıma (Denk Kayışı)</a:t>
            </a:r>
          </a:p>
          <a:p>
            <a:pPr marL="0" indent="0" algn="just">
              <a:buNone/>
            </a:pPr>
            <a:endParaRPr lang="tr-TR" sz="2400" dirty="0"/>
          </a:p>
          <a:p>
            <a:pPr marL="0" indent="0" algn="just">
              <a:buNone/>
            </a:pPr>
            <a:r>
              <a:rPr lang="tr-TR" sz="2400" dirty="0"/>
              <a:t>  e- Omuzda Taşıma (İtfaiyeci Yöntemi)</a:t>
            </a:r>
            <a:endParaRPr lang="tr-TR" sz="2400" dirty="0">
              <a:effectLst/>
              <a:ea typeface="Calibri" panose="020F0502020204030204" pitchFamily="34" charset="0"/>
              <a:cs typeface="Arial" panose="020B0604020202020204" pitchFamily="34" charset="0"/>
            </a:endParaRP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19887"/>
            <a:ext cx="9144000" cy="1136980"/>
          </a:xfrm>
        </p:spPr>
        <p:txBody>
          <a:bodyPr>
            <a:normAutofit/>
          </a:bodyPr>
          <a:lstStyle/>
          <a:p>
            <a:pPr algn="l"/>
            <a:r>
              <a:rPr lang="tr-TR" sz="2800" b="1" dirty="0"/>
              <a:t> </a:t>
            </a:r>
            <a:r>
              <a:rPr lang="tr-TR" sz="3600" dirty="0"/>
              <a:t>Tek Kişilik Taşıma Teknikleri</a:t>
            </a:r>
          </a:p>
        </p:txBody>
      </p:sp>
      <p:sp>
        <p:nvSpPr>
          <p:cNvPr id="2" name="Slayt Numarası Yer Tutucusu 1"/>
          <p:cNvSpPr>
            <a:spLocks noGrp="1"/>
          </p:cNvSpPr>
          <p:nvPr>
            <p:ph type="sldNum" sz="quarter" idx="12"/>
          </p:nvPr>
        </p:nvSpPr>
        <p:spPr/>
        <p:txBody>
          <a:bodyPr/>
          <a:lstStyle/>
          <a:p>
            <a:fld id="{F302176B-0E47-46AC-8F43-DAB4B8A37D06}" type="slidenum">
              <a:rPr lang="tr-TR" smtClean="0"/>
              <a:t>18</a:t>
            </a:fld>
            <a:endParaRPr lang="tr-TR"/>
          </a:p>
        </p:txBody>
      </p:sp>
      <p:pic>
        <p:nvPicPr>
          <p:cNvPr id="5" name="Resim 4">
            <a:extLst>
              <a:ext uri="{FF2B5EF4-FFF2-40B4-BE49-F238E27FC236}">
                <a16:creationId xmlns:a16="http://schemas.microsoft.com/office/drawing/2014/main" id="{81A6E798-819A-994E-6E44-9471D982C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66839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305FA0FB-B3EA-4AA5-A38D-13E971F0F221}"/>
              </a:ext>
            </a:extLst>
          </p:cNvPr>
          <p:cNvSpPr/>
          <p:nvPr/>
        </p:nvSpPr>
        <p:spPr>
          <a:xfrm>
            <a:off x="13753" y="0"/>
            <a:ext cx="9130247" cy="10392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79512" y="1062650"/>
            <a:ext cx="8950733" cy="2870406"/>
          </a:xfrm>
        </p:spPr>
        <p:txBody>
          <a:bodyPr>
            <a:noAutofit/>
          </a:bodyPr>
          <a:lstStyle/>
          <a:p>
            <a:pPr marL="0" indent="0" algn="just">
              <a:spcBef>
                <a:spcPts val="1200"/>
              </a:spcBef>
              <a:spcAft>
                <a:spcPts val="1000"/>
              </a:spcAft>
              <a:buNone/>
            </a:pPr>
            <a:endParaRPr lang="tr-TR" sz="2400" b="1" dirty="0">
              <a:solidFill>
                <a:prstClr val="black"/>
              </a:solidFill>
              <a:ea typeface="Calibri" panose="020F0502020204030204" pitchFamily="34" charset="0"/>
              <a:cs typeface="Arial" panose="020B0604020202020204" pitchFamily="34" charset="0"/>
            </a:endParaRPr>
          </a:p>
          <a:p>
            <a:pPr marL="0" indent="0" algn="just">
              <a:spcBef>
                <a:spcPts val="1200"/>
              </a:spcBef>
              <a:spcAft>
                <a:spcPts val="1000"/>
              </a:spcAft>
              <a:buNone/>
            </a:pPr>
            <a:r>
              <a:rPr lang="tr-TR" sz="2400" dirty="0">
                <a:effectLst/>
                <a:latin typeface="+mj-lt"/>
                <a:ea typeface="Calibri" panose="020F0502020204030204" pitchFamily="34" charset="0"/>
                <a:cs typeface="Arial" panose="020B0604020202020204" pitchFamily="34" charset="0"/>
              </a:rPr>
              <a:t>Özellikle çok kilolu ve kurtarıcıdan daha iri yapılı hasta/yaralının taşınması gerekiyorsa ve dar, basık ve geçiş güçlüğü olan yerden çıkarmalarda herhangi bir yaralanmaya neden olmamak için seçilebilecek bir yöntemdir. Sürükleme yöntemleri ayak bileklerinden ya da koltuk altından tutarak sürükleme şeklinde uygulanabilir.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26193"/>
            <a:ext cx="9144001" cy="1013070"/>
          </a:xfrm>
        </p:spPr>
        <p:txBody>
          <a:bodyPr>
            <a:normAutofit fontScale="90000"/>
          </a:bodyPr>
          <a:lstStyle/>
          <a:p>
            <a:pPr lvl="0" algn="l">
              <a:spcBef>
                <a:spcPts val="1200"/>
              </a:spcBef>
              <a:spcAft>
                <a:spcPts val="1000"/>
              </a:spcAft>
            </a:pPr>
            <a:br>
              <a:rPr lang="tr-TR" sz="2800" dirty="0">
                <a:effectLst/>
                <a:latin typeface="+mn-lt"/>
                <a:ea typeface="Calibri" panose="020F0502020204030204" pitchFamily="34" charset="0"/>
              </a:rPr>
            </a:br>
            <a:r>
              <a:rPr lang="tr-TR" sz="2800" dirty="0">
                <a:effectLst/>
                <a:latin typeface="+mn-lt"/>
                <a:ea typeface="Calibri" panose="020F0502020204030204" pitchFamily="34" charset="0"/>
              </a:rPr>
              <a:t>  </a:t>
            </a:r>
            <a:r>
              <a:rPr lang="tr-TR" sz="4000" dirty="0">
                <a:effectLst/>
                <a:ea typeface="Calibri" panose="020F0502020204030204" pitchFamily="34" charset="0"/>
              </a:rPr>
              <a:t>Tek Kişilik Taşıma Teknikleri</a:t>
            </a:r>
            <a:br>
              <a:rPr lang="tr-TR" sz="4000" dirty="0">
                <a:effectLst/>
                <a:ea typeface="Calibri" panose="020F0502020204030204" pitchFamily="34" charset="0"/>
              </a:rPr>
            </a:br>
            <a:r>
              <a:rPr lang="tr-TR" sz="4000" dirty="0">
                <a:effectLst/>
                <a:ea typeface="Calibri" panose="020F0502020204030204" pitchFamily="34" charset="0"/>
              </a:rPr>
              <a:t> </a:t>
            </a:r>
            <a:r>
              <a:rPr lang="tr-TR" sz="2700" dirty="0">
                <a:solidFill>
                  <a:prstClr val="black"/>
                </a:solidFill>
              </a:rPr>
              <a:t>a- Sürükleme Yöntemi</a:t>
            </a:r>
            <a:br>
              <a:rPr lang="tr-TR" sz="2700" dirty="0">
                <a:solidFill>
                  <a:prstClr val="black"/>
                </a:solidFill>
              </a:rPr>
            </a:br>
            <a:endParaRPr lang="tr-TR" sz="2700" dirty="0">
              <a:solidFill>
                <a:prstClr val="black"/>
              </a:solidFill>
            </a:endParaRPr>
          </a:p>
        </p:txBody>
      </p:sp>
      <p:pic>
        <p:nvPicPr>
          <p:cNvPr id="11" name="Resim 10">
            <a:extLst>
              <a:ext uri="{FF2B5EF4-FFF2-40B4-BE49-F238E27FC236}">
                <a16:creationId xmlns:a16="http://schemas.microsoft.com/office/drawing/2014/main" id="{CF7077E7-D043-0D44-BCA8-AFEF2654E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041958"/>
            <a:ext cx="3168352" cy="2376264"/>
          </a:xfrm>
          <a:prstGeom prst="rect">
            <a:avLst/>
          </a:prstGeom>
        </p:spPr>
      </p:pic>
      <p:pic>
        <p:nvPicPr>
          <p:cNvPr id="19" name="Resim 18">
            <a:extLst>
              <a:ext uri="{FF2B5EF4-FFF2-40B4-BE49-F238E27FC236}">
                <a16:creationId xmlns:a16="http://schemas.microsoft.com/office/drawing/2014/main" id="{A40ADCBD-7F9E-8148-A72C-DC3BB2691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018537"/>
            <a:ext cx="3168354" cy="2376265"/>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19</a:t>
            </a:fld>
            <a:endParaRPr lang="tr-TR"/>
          </a:p>
        </p:txBody>
      </p:sp>
      <p:pic>
        <p:nvPicPr>
          <p:cNvPr id="5" name="Resim 4">
            <a:extLst>
              <a:ext uri="{FF2B5EF4-FFF2-40B4-BE49-F238E27FC236}">
                <a16:creationId xmlns:a16="http://schemas.microsoft.com/office/drawing/2014/main" id="{9CF48BAE-D635-2A4D-9DAC-0B8A6DCAC7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45754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3D7EB16-F733-46B3-B170-4FAF1745340A}"/>
              </a:ext>
            </a:extLst>
          </p:cNvPr>
          <p:cNvSpPr/>
          <p:nvPr/>
        </p:nvSpPr>
        <p:spPr>
          <a:xfrm>
            <a:off x="0" y="221704"/>
            <a:ext cx="9143999" cy="8489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2" name="Başlık 1">
            <a:extLst>
              <a:ext uri="{FF2B5EF4-FFF2-40B4-BE49-F238E27FC236}">
                <a16:creationId xmlns:a16="http://schemas.microsoft.com/office/drawing/2014/main" id="{03F9967D-D4D3-47DD-8E5B-1878CA16DFF2}"/>
              </a:ext>
            </a:extLst>
          </p:cNvPr>
          <p:cNvSpPr>
            <a:spLocks noGrp="1"/>
          </p:cNvSpPr>
          <p:nvPr>
            <p:ph type="title"/>
          </p:nvPr>
        </p:nvSpPr>
        <p:spPr>
          <a:xfrm>
            <a:off x="0" y="0"/>
            <a:ext cx="9143999" cy="104777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tr-TR" sz="3600" dirty="0">
                <a:solidFill>
                  <a:prstClr val="black"/>
                </a:solidFill>
                <a:latin typeface="+mj-lt"/>
                <a:ea typeface="+mj-ea"/>
                <a:cs typeface="+mj-cs"/>
              </a:rPr>
              <a:t>  Amaç ve Öğrenim Hedefleri</a:t>
            </a:r>
            <a:endParaRPr lang="tr-TR" sz="3600" dirty="0">
              <a:solidFill>
                <a:schemeClr val="lt1"/>
              </a:solidFill>
              <a:latin typeface="+mj-lt"/>
              <a:ea typeface="+mn-ea"/>
              <a:cs typeface="+mn-cs"/>
            </a:endParaRPr>
          </a:p>
        </p:txBody>
      </p:sp>
      <p:sp>
        <p:nvSpPr>
          <p:cNvPr id="4" name="İçerik Yer Tutucusu 2">
            <a:extLst>
              <a:ext uri="{FF2B5EF4-FFF2-40B4-BE49-F238E27FC236}">
                <a16:creationId xmlns:a16="http://schemas.microsoft.com/office/drawing/2014/main" id="{F4AE6745-73CB-43A8-9AA2-02BBA2E614A0}"/>
              </a:ext>
            </a:extLst>
          </p:cNvPr>
          <p:cNvSpPr>
            <a:spLocks noGrp="1"/>
          </p:cNvSpPr>
          <p:nvPr>
            <p:ph idx="1"/>
          </p:nvPr>
        </p:nvSpPr>
        <p:spPr>
          <a:xfrm>
            <a:off x="107504" y="1103701"/>
            <a:ext cx="9036495" cy="5617780"/>
          </a:xfrm>
        </p:spPr>
        <p:txBody>
          <a:bodyPr>
            <a:noAutofit/>
          </a:bodyPr>
          <a:lstStyle/>
          <a:p>
            <a:pPr marL="0" indent="0">
              <a:spcAft>
                <a:spcPts val="1200"/>
              </a:spcAft>
              <a:buNone/>
            </a:pPr>
            <a:r>
              <a:rPr lang="tr-TR" sz="2400" b="1" dirty="0">
                <a:latin typeface="+mj-lt"/>
              </a:rPr>
              <a:t> </a:t>
            </a:r>
          </a:p>
          <a:p>
            <a:pPr marL="0" indent="0">
              <a:spcAft>
                <a:spcPts val="1200"/>
              </a:spcAft>
              <a:buNone/>
            </a:pPr>
            <a:r>
              <a:rPr lang="tr-TR" sz="2400" b="1" dirty="0">
                <a:latin typeface="+mj-lt"/>
              </a:rPr>
              <a:t>Amaç;</a:t>
            </a:r>
            <a:endParaRPr lang="tr-TR" sz="2400" dirty="0">
              <a:latin typeface="+mj-lt"/>
            </a:endParaRPr>
          </a:p>
          <a:p>
            <a:pPr>
              <a:spcAft>
                <a:spcPts val="1200"/>
              </a:spcAft>
            </a:pPr>
            <a:r>
              <a:rPr lang="tr-TR" sz="2400" dirty="0"/>
              <a:t>Katılımcılar hasta/yaralı taşıma teknikleri ile ilgili bilgi, beceri ve tutum kazanacaklardır.</a:t>
            </a:r>
          </a:p>
          <a:p>
            <a:pPr marL="0" indent="0">
              <a:spcAft>
                <a:spcPts val="1200"/>
              </a:spcAft>
              <a:buNone/>
            </a:pPr>
            <a:r>
              <a:rPr lang="tr-TR" sz="2400" b="1" dirty="0"/>
              <a:t> Öğrenim Hedefleri;</a:t>
            </a:r>
          </a:p>
          <a:p>
            <a:pPr>
              <a:spcAft>
                <a:spcPts val="1200"/>
              </a:spcAft>
            </a:pPr>
            <a:r>
              <a:rPr lang="tr-TR" sz="2400" dirty="0"/>
              <a:t>Hasta/yaralı taşıma teknikleri ile ilgili temel kuralları sayabilmeli.</a:t>
            </a:r>
          </a:p>
          <a:p>
            <a:pPr>
              <a:spcAft>
                <a:spcPts val="1200"/>
              </a:spcAft>
            </a:pPr>
            <a:r>
              <a:rPr lang="tr-TR" sz="2400" dirty="0"/>
              <a:t>Araç içerisindeki hasta/ yaralı taşınmasını öğrenim rehberi basamaklarına göre uygulayabilmeli.</a:t>
            </a:r>
          </a:p>
          <a:p>
            <a:pPr>
              <a:spcAft>
                <a:spcPts val="1200"/>
              </a:spcAft>
            </a:pPr>
            <a:r>
              <a:rPr lang="tr-TR" sz="2400" dirty="0"/>
              <a:t>Katılımcılar tek kişilik taşıma tekniklerini uygulayabilmeli.</a:t>
            </a:r>
          </a:p>
          <a:p>
            <a:pPr marL="0" indent="0">
              <a:spcAft>
                <a:spcPts val="1200"/>
              </a:spcAft>
              <a:buNone/>
            </a:pPr>
            <a:endParaRPr lang="tr-TR" sz="2400" dirty="0"/>
          </a:p>
          <a:p>
            <a:pPr>
              <a:spcAft>
                <a:spcPts val="1200"/>
              </a:spcAft>
            </a:pPr>
            <a:endParaRPr lang="tr-TR" sz="2400" b="1" dirty="0"/>
          </a:p>
        </p:txBody>
      </p:sp>
      <p:sp>
        <p:nvSpPr>
          <p:cNvPr id="6" name="İçerik Yer Tutucusu 2">
            <a:extLst>
              <a:ext uri="{FF2B5EF4-FFF2-40B4-BE49-F238E27FC236}">
                <a16:creationId xmlns:a16="http://schemas.microsoft.com/office/drawing/2014/main" id="{512D2AD8-198D-4F6A-A6EC-F688EA7153CA}"/>
              </a:ext>
            </a:extLst>
          </p:cNvPr>
          <p:cNvSpPr txBox="1">
            <a:spLocks/>
          </p:cNvSpPr>
          <p:nvPr/>
        </p:nvSpPr>
        <p:spPr>
          <a:xfrm>
            <a:off x="755575" y="332656"/>
            <a:ext cx="7079845" cy="8772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400" b="1" dirty="0"/>
          </a:p>
        </p:txBody>
      </p:sp>
      <p:sp>
        <p:nvSpPr>
          <p:cNvPr id="9" name="Başlık 1">
            <a:extLst>
              <a:ext uri="{FF2B5EF4-FFF2-40B4-BE49-F238E27FC236}">
                <a16:creationId xmlns:a16="http://schemas.microsoft.com/office/drawing/2014/main" id="{57B3EDA7-4F9B-4B6D-A807-B216683F2F00}"/>
              </a:ext>
            </a:extLst>
          </p:cNvPr>
          <p:cNvSpPr txBox="1">
            <a:spLocks/>
          </p:cNvSpPr>
          <p:nvPr/>
        </p:nvSpPr>
        <p:spPr>
          <a:xfrm>
            <a:off x="0" y="1140662"/>
            <a:ext cx="9144000" cy="57354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spcAft>
                <a:spcPts val="1200"/>
              </a:spcAft>
            </a:pPr>
            <a:endParaRPr lang="tr-TR" sz="2400" b="1" dirty="0">
              <a:latin typeface="+mn-lt"/>
              <a:ea typeface="+mn-ea"/>
              <a:cs typeface="+mn-cs"/>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2</a:t>
            </a:fld>
            <a:endParaRPr lang="tr-TR"/>
          </a:p>
        </p:txBody>
      </p:sp>
      <p:pic>
        <p:nvPicPr>
          <p:cNvPr id="5" name="Resim 4">
            <a:extLst>
              <a:ext uri="{FF2B5EF4-FFF2-40B4-BE49-F238E27FC236}">
                <a16:creationId xmlns:a16="http://schemas.microsoft.com/office/drawing/2014/main" id="{7580D105-4FFA-6D88-B9B7-07DB0494E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261598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FFD1D5ED-6885-4C8F-A015-C3F3BF236010}"/>
              </a:ext>
            </a:extLst>
          </p:cNvPr>
          <p:cNvSpPr/>
          <p:nvPr/>
        </p:nvSpPr>
        <p:spPr>
          <a:xfrm>
            <a:off x="17754" y="5992"/>
            <a:ext cx="9126245" cy="11899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07504" y="1340768"/>
            <a:ext cx="8928993" cy="3096345"/>
          </a:xfrm>
        </p:spPr>
        <p:txBody>
          <a:bodyPr>
            <a:noAutofit/>
          </a:bodyPr>
          <a:lstStyle/>
          <a:p>
            <a:pPr marL="0" indent="0" algn="just">
              <a:buNone/>
            </a:pPr>
            <a:r>
              <a:rPr lang="tr-TR" sz="2400" dirty="0">
                <a:ea typeface="Calibri" panose="020F0502020204030204" pitchFamily="34" charset="0"/>
                <a:cs typeface="Arial" panose="020B0604020202020204" pitchFamily="34" charset="0"/>
              </a:rPr>
              <a:t>Bilinci açık olan çocuklar ya da zayıf yetişkinler için kullanışlı bir     yöntemdir. Uygulama basamakları;</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Bir elle hasta/yaralının dizlerinin altından tutularak destek alınır.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Diğer elle gövdenin ağırlığı yüklenerek sırtından kavranır.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Hasta/yaralıya kollarını ilk yardımcı boynuna dolaması söylenir.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Ağırlık dizlere verilerek kalkılır.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3515" y="4653136"/>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2187" y="4653136"/>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27851" y="4653136"/>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aşlık 1">
            <a:extLst>
              <a:ext uri="{FF2B5EF4-FFF2-40B4-BE49-F238E27FC236}">
                <a16:creationId xmlns:a16="http://schemas.microsoft.com/office/drawing/2014/main" id="{B39D8023-C75B-4ABE-960D-A43A575D566E}"/>
              </a:ext>
            </a:extLst>
          </p:cNvPr>
          <p:cNvSpPr txBox="1">
            <a:spLocks/>
          </p:cNvSpPr>
          <p:nvPr/>
        </p:nvSpPr>
        <p:spPr>
          <a:xfrm>
            <a:off x="0" y="-13895"/>
            <a:ext cx="9152878" cy="12297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b="1" dirty="0">
              <a:latin typeface="+mn-lt"/>
              <a:ea typeface="Calibri" panose="020F0502020204030204" pitchFamily="34" charset="0"/>
            </a:endParaRPr>
          </a:p>
          <a:p>
            <a:pPr algn="l"/>
            <a:r>
              <a:rPr lang="tr-TR" sz="11100" b="1" dirty="0">
                <a:ea typeface="Calibri" panose="020F0502020204030204" pitchFamily="34" charset="0"/>
              </a:rPr>
              <a:t>  </a:t>
            </a:r>
            <a:r>
              <a:rPr lang="tr-TR" sz="14400" dirty="0">
                <a:ea typeface="Calibri" panose="020F0502020204030204" pitchFamily="34" charset="0"/>
              </a:rPr>
              <a:t>Tek Kişilik Taşıma Teknikleri</a:t>
            </a:r>
          </a:p>
          <a:p>
            <a:pPr algn="l"/>
            <a:br>
              <a:rPr lang="tr-TR" sz="6000" i="1" dirty="0">
                <a:ea typeface="Calibri" panose="020F0502020204030204" pitchFamily="34" charset="0"/>
              </a:rPr>
            </a:br>
            <a:r>
              <a:rPr lang="tr-TR" sz="6000" dirty="0">
                <a:ea typeface="Calibri" panose="020F0502020204030204" pitchFamily="34" charset="0"/>
                <a:cs typeface="Arial" panose="020B0604020202020204" pitchFamily="34" charset="0"/>
              </a:rPr>
              <a:t>     </a:t>
            </a:r>
            <a:r>
              <a:rPr lang="tr-TR" sz="9600" dirty="0">
                <a:solidFill>
                  <a:prstClr val="black"/>
                </a:solidFill>
                <a:ea typeface="Calibri" panose="020F0502020204030204" pitchFamily="34" charset="0"/>
              </a:rPr>
              <a:t>b-Kucakta Taşıma (Önde Beşik Yöntemi)</a:t>
            </a:r>
            <a:endParaRPr lang="tr-TR" sz="9600" dirty="0">
              <a:ea typeface="Calibri" panose="020F0502020204030204" pitchFamily="34" charset="0"/>
              <a:cs typeface="Arial" panose="020B0604020202020204" pitchFamily="34" charset="0"/>
            </a:endParaRPr>
          </a:p>
          <a:p>
            <a:pPr algn="l"/>
            <a:endParaRPr lang="tr-TR" sz="24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20</a:t>
            </a:fld>
            <a:endParaRPr lang="tr-TR"/>
          </a:p>
        </p:txBody>
      </p:sp>
      <p:pic>
        <p:nvPicPr>
          <p:cNvPr id="4" name="Resim 3">
            <a:extLst>
              <a:ext uri="{FF2B5EF4-FFF2-40B4-BE49-F238E27FC236}">
                <a16:creationId xmlns:a16="http://schemas.microsoft.com/office/drawing/2014/main" id="{C7E33CA8-FDFD-6816-08E0-7989D8DD19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154768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41B311A2-72C9-439F-980A-D98CEEC01550}"/>
              </a:ext>
            </a:extLst>
          </p:cNvPr>
          <p:cNvSpPr/>
          <p:nvPr/>
        </p:nvSpPr>
        <p:spPr>
          <a:xfrm>
            <a:off x="0" y="-27384"/>
            <a:ext cx="9144000" cy="11521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27385"/>
            <a:ext cx="9144000" cy="1152128"/>
          </a:xfrm>
        </p:spPr>
        <p:txBody>
          <a:bodyPr>
            <a:noAutofit/>
          </a:bodyPr>
          <a:lstStyle/>
          <a:p>
            <a:pPr algn="l"/>
            <a:br>
              <a:rPr lang="tr-TR" sz="2800" dirty="0">
                <a:effectLst/>
                <a:latin typeface="+mn-lt"/>
                <a:ea typeface="Calibri" panose="020F0502020204030204" pitchFamily="34" charset="0"/>
              </a:rPr>
            </a:br>
            <a:r>
              <a:rPr lang="tr-TR" sz="2800" dirty="0">
                <a:effectLst/>
                <a:latin typeface="+mn-lt"/>
                <a:ea typeface="Calibri" panose="020F0502020204030204" pitchFamily="34" charset="0"/>
              </a:rPr>
              <a:t> </a:t>
            </a:r>
            <a:br>
              <a:rPr lang="tr-TR" sz="2800" dirty="0">
                <a:effectLst/>
                <a:latin typeface="+mn-lt"/>
                <a:ea typeface="Calibri" panose="020F0502020204030204" pitchFamily="34" charset="0"/>
              </a:rPr>
            </a:br>
            <a:r>
              <a:rPr lang="tr-TR" sz="2800" dirty="0">
                <a:effectLst/>
                <a:latin typeface="+mn-lt"/>
                <a:ea typeface="Calibri" panose="020F0502020204030204" pitchFamily="34" charset="0"/>
              </a:rPr>
              <a:t> </a:t>
            </a:r>
            <a:br>
              <a:rPr lang="tr-TR" sz="2800" dirty="0">
                <a:effectLst/>
                <a:latin typeface="+mn-lt"/>
                <a:ea typeface="Calibri" panose="020F0502020204030204" pitchFamily="34" charset="0"/>
              </a:rPr>
            </a:br>
            <a:br>
              <a:rPr lang="tr-TR" sz="2800" dirty="0">
                <a:effectLst/>
                <a:latin typeface="+mn-lt"/>
                <a:ea typeface="Calibri" panose="020F0502020204030204" pitchFamily="34" charset="0"/>
              </a:rPr>
            </a:br>
            <a:br>
              <a:rPr lang="tr-TR" sz="2800" dirty="0">
                <a:effectLst/>
                <a:latin typeface="+mn-lt"/>
                <a:ea typeface="Calibri" panose="020F0502020204030204" pitchFamily="34" charset="0"/>
              </a:rPr>
            </a:br>
            <a:r>
              <a:rPr lang="tr-TR" sz="3600" dirty="0">
                <a:effectLst/>
                <a:ea typeface="Calibri" panose="020F0502020204030204" pitchFamily="34" charset="0"/>
              </a:rPr>
              <a:t> Tek Kişilik Taşıma Teknikleri</a:t>
            </a:r>
            <a:br>
              <a:rPr lang="tr-TR" sz="3600" dirty="0">
                <a:effectLst/>
                <a:ea typeface="Calibri" panose="020F0502020204030204" pitchFamily="34" charset="0"/>
              </a:rPr>
            </a:br>
            <a:r>
              <a:rPr lang="tr-TR" sz="3600" dirty="0">
                <a:effectLst/>
                <a:ea typeface="Calibri" panose="020F0502020204030204" pitchFamily="34" charset="0"/>
              </a:rPr>
              <a:t> </a:t>
            </a:r>
            <a:r>
              <a:rPr lang="tr-TR" sz="2400" dirty="0">
                <a:solidFill>
                  <a:prstClr val="black"/>
                </a:solidFill>
                <a:ea typeface="Calibri" panose="020F0502020204030204" pitchFamily="34" charset="0"/>
              </a:rPr>
              <a:t>c- </a:t>
            </a:r>
            <a:r>
              <a:rPr lang="tr-TR" sz="2400" dirty="0">
                <a:solidFill>
                  <a:prstClr val="black"/>
                </a:solidFill>
              </a:rPr>
              <a:t>Omuzdan Destek Alarak Taşıma (Yan Koltuk Desteği)</a:t>
            </a:r>
            <a:br>
              <a:rPr lang="tr-TR" sz="2400" dirty="0">
                <a:solidFill>
                  <a:prstClr val="black"/>
                </a:solidFill>
              </a:rPr>
            </a:br>
            <a:br>
              <a:rPr lang="tr-TR" sz="2400" b="1" dirty="0">
                <a:solidFill>
                  <a:prstClr val="black"/>
                </a:solidFill>
              </a:rPr>
            </a:br>
            <a:br>
              <a:rPr lang="tr-TR" sz="2400" b="1" i="1" dirty="0">
                <a:solidFill>
                  <a:prstClr val="black"/>
                </a:solidFill>
              </a:rPr>
            </a:br>
            <a:br>
              <a:rPr lang="tr-TR" sz="3600" dirty="0">
                <a:effectLst/>
                <a:ea typeface="Calibri" panose="020F0502020204030204" pitchFamily="34" charset="0"/>
              </a:rPr>
            </a:br>
            <a:br>
              <a:rPr lang="tr-TR" sz="3600" dirty="0">
                <a:effectLst/>
                <a:ea typeface="Calibri" panose="020F0502020204030204" pitchFamily="34" charset="0"/>
              </a:rPr>
            </a:br>
            <a:endParaRPr lang="tr-TR" sz="2400" i="1" dirty="0">
              <a:latin typeface="+mn-lt"/>
            </a:endParaRPr>
          </a:p>
        </p:txBody>
      </p:sp>
      <p:pic>
        <p:nvPicPr>
          <p:cNvPr id="6" name="Resim 5">
            <a:extLst>
              <a:ext uri="{FF2B5EF4-FFF2-40B4-BE49-F238E27FC236}">
                <a16:creationId xmlns:a16="http://schemas.microsoft.com/office/drawing/2014/main" id="{223EFF5D-DFAC-E944-BEC9-E5915B879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036" y="1386387"/>
            <a:ext cx="2688299" cy="2016224"/>
          </a:xfrm>
          <a:prstGeom prst="rect">
            <a:avLst/>
          </a:prstGeom>
        </p:spPr>
      </p:pic>
      <p:pic>
        <p:nvPicPr>
          <p:cNvPr id="8" name="Resim 7">
            <a:extLst>
              <a:ext uri="{FF2B5EF4-FFF2-40B4-BE49-F238E27FC236}">
                <a16:creationId xmlns:a16="http://schemas.microsoft.com/office/drawing/2014/main" id="{4732B348-E1B1-E849-BF3C-1523446E8D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036" y="4014871"/>
            <a:ext cx="2688299" cy="2016224"/>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21</a:t>
            </a:fld>
            <a:endParaRPr lang="tr-TR"/>
          </a:p>
        </p:txBody>
      </p:sp>
      <p:pic>
        <p:nvPicPr>
          <p:cNvPr id="5" name="Resim 4">
            <a:extLst>
              <a:ext uri="{FF2B5EF4-FFF2-40B4-BE49-F238E27FC236}">
                <a16:creationId xmlns:a16="http://schemas.microsoft.com/office/drawing/2014/main" id="{23851C76-3569-08F3-5704-7D6DEB0DB5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9" name="İçerik Yer Tutucusu 2">
            <a:extLst>
              <a:ext uri="{FF2B5EF4-FFF2-40B4-BE49-F238E27FC236}">
                <a16:creationId xmlns:a16="http://schemas.microsoft.com/office/drawing/2014/main" id="{48E40C5B-E665-48E7-A6F4-457452F2FA4A}"/>
              </a:ext>
            </a:extLst>
          </p:cNvPr>
          <p:cNvSpPr txBox="1">
            <a:spLocks/>
          </p:cNvSpPr>
          <p:nvPr/>
        </p:nvSpPr>
        <p:spPr>
          <a:xfrm>
            <a:off x="0" y="1196752"/>
            <a:ext cx="6300193" cy="58326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buFont typeface="Arial" pitchFamily="34" charset="0"/>
              <a:buChar char="•"/>
            </a:pPr>
            <a:endParaRPr lang="tr-TR" sz="2400" dirty="0">
              <a:cs typeface="Arial" panose="020B0604020202020204" pitchFamily="34" charset="0"/>
            </a:endParaRPr>
          </a:p>
          <a:p>
            <a:pPr marL="457200" lvl="1" indent="0">
              <a:spcBef>
                <a:spcPts val="1200"/>
              </a:spcBef>
              <a:buNone/>
            </a:pPr>
            <a:r>
              <a:rPr lang="tr-TR" sz="2400" dirty="0">
                <a:cs typeface="Arial" panose="020B0604020202020204" pitchFamily="34" charset="0"/>
              </a:rPr>
              <a:t>Hafif ve yürüyebilecek durumdaki hasta/yaralıların taşınmasında kullanılır.</a:t>
            </a:r>
          </a:p>
          <a:p>
            <a:pPr marL="457200" lvl="1" indent="0" algn="just">
              <a:spcBef>
                <a:spcPts val="1200"/>
              </a:spcBef>
              <a:buNone/>
            </a:pPr>
            <a:endParaRPr lang="tr-TR" sz="2400" dirty="0">
              <a:ea typeface="Calibri" panose="020F0502020204030204" pitchFamily="34" charset="0"/>
              <a:cs typeface="Arial" panose="020B0604020202020204" pitchFamily="34" charset="0"/>
            </a:endParaRPr>
          </a:p>
          <a:p>
            <a:pPr marL="457200" lvl="1" indent="0" algn="just">
              <a:spcBef>
                <a:spcPts val="1200"/>
              </a:spcBef>
              <a:buNone/>
            </a:pPr>
            <a:r>
              <a:rPr lang="tr-TR" sz="2400" dirty="0">
                <a:ea typeface="Calibri" panose="020F0502020204030204" pitchFamily="34" charset="0"/>
                <a:cs typeface="Arial" panose="020B0604020202020204" pitchFamily="34" charset="0"/>
              </a:rPr>
              <a:t>Uygulama basamakları;</a:t>
            </a:r>
          </a:p>
          <a:p>
            <a:pPr lvl="1" algn="just">
              <a:spcBef>
                <a:spcPts val="1200"/>
              </a:spcBef>
              <a:buFont typeface="Arial" pitchFamily="34" charset="0"/>
              <a:buChar char="•"/>
            </a:pPr>
            <a:r>
              <a:rPr lang="tr-TR" sz="2400" dirty="0">
                <a:ea typeface="Calibri" panose="020F0502020204030204" pitchFamily="34" charset="0"/>
                <a:cs typeface="Arial" panose="020B0604020202020204" pitchFamily="34" charset="0"/>
              </a:rPr>
              <a:t>İlk yardımcı hasta/yaralının bir kolunu kendi boynuna dolayarak destek verir.</a:t>
            </a:r>
          </a:p>
          <a:p>
            <a:pPr lvl="1" algn="just">
              <a:spcBef>
                <a:spcPts val="1200"/>
              </a:spcBef>
              <a:buFont typeface="Arial" pitchFamily="34" charset="0"/>
              <a:buChar char="•"/>
            </a:pPr>
            <a:r>
              <a:rPr lang="tr-TR" sz="2400" dirty="0">
                <a:ea typeface="Calibri" panose="020F0502020204030204" pitchFamily="34" charset="0"/>
                <a:cs typeface="Arial" panose="020B0604020202020204" pitchFamily="34" charset="0"/>
              </a:rPr>
              <a:t>İlk yardımcı boşta kalan kolu ile de hasta/yaralının belini tutarak yardım eder.</a:t>
            </a:r>
          </a:p>
        </p:txBody>
      </p:sp>
    </p:spTree>
    <p:extLst>
      <p:ext uri="{BB962C8B-B14F-4D97-AF65-F5344CB8AC3E}">
        <p14:creationId xmlns:p14="http://schemas.microsoft.com/office/powerpoint/2010/main" val="303902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AB010F2-FC68-EBA0-4EA7-2D0AD653C35F}"/>
              </a:ext>
            </a:extLst>
          </p:cNvPr>
          <p:cNvSpPr/>
          <p:nvPr/>
        </p:nvSpPr>
        <p:spPr>
          <a:xfrm>
            <a:off x="0" y="-27384"/>
            <a:ext cx="9144000" cy="11508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2E0D2B16-D20E-CAAA-4F1B-B5B83C56E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266966"/>
            <a:ext cx="985049" cy="637893"/>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27218" y="1271797"/>
            <a:ext cx="8909279" cy="2877284"/>
          </a:xfrm>
        </p:spPr>
        <p:txBody>
          <a:bodyPr>
            <a:noAutofit/>
          </a:bodyPr>
          <a:lstStyle/>
          <a:p>
            <a:pPr marL="0" indent="0" algn="just">
              <a:spcBef>
                <a:spcPts val="1200"/>
              </a:spcBef>
              <a:buNone/>
            </a:pPr>
            <a:endParaRPr lang="tr-TR" sz="800" dirty="0">
              <a:solidFill>
                <a:srgbClr val="000000"/>
              </a:solidFill>
              <a:effectLst/>
              <a:ea typeface="Calibri" panose="020F0502020204030204" pitchFamily="34" charset="0"/>
              <a:cs typeface="Arial" panose="020B0604020202020204" pitchFamily="34" charset="0"/>
            </a:endParaRPr>
          </a:p>
          <a:p>
            <a:pPr marL="0" indent="0" algn="just">
              <a:spcBef>
                <a:spcPts val="1200"/>
              </a:spcBef>
              <a:buNone/>
            </a:pPr>
            <a:r>
              <a:rPr lang="tr-TR" sz="2400" dirty="0">
                <a:solidFill>
                  <a:srgbClr val="000000"/>
                </a:solidFill>
                <a:effectLst/>
                <a:ea typeface="Calibri" panose="020F0502020204030204" pitchFamily="34" charset="0"/>
                <a:cs typeface="Arial" panose="020B0604020202020204" pitchFamily="34" charset="0"/>
              </a:rPr>
              <a:t>Bilinci açık hasta/yaralının taşınmasında tercih edilen bir yöntemdir</a:t>
            </a:r>
            <a:r>
              <a:rPr lang="tr-TR" sz="2400" dirty="0">
                <a:effectLst/>
                <a:ea typeface="Calibri" panose="020F0502020204030204" pitchFamily="34" charset="0"/>
                <a:cs typeface="Arial" panose="020B0604020202020204" pitchFamily="34" charset="0"/>
              </a:rPr>
              <a:t>.   Uygulama basamakları;</a:t>
            </a:r>
          </a:p>
          <a:p>
            <a:pPr marL="0" indent="0" algn="just">
              <a:spcBef>
                <a:spcPts val="1200"/>
              </a:spcBef>
              <a:buNone/>
            </a:pPr>
            <a:endParaRPr lang="tr-TR" sz="8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tr-TR" sz="2400" dirty="0">
                <a:effectLst/>
                <a:ea typeface="Calibri" panose="020F0502020204030204" pitchFamily="34" charset="0"/>
                <a:cs typeface="Arial" panose="020B0604020202020204" pitchFamily="34" charset="0"/>
              </a:rPr>
              <a:t>İlk yardımcı hasta/yaralının ön tarafına sırtı dönük olarak çömelir ve bacaklarını kavrar.</a:t>
            </a:r>
          </a:p>
          <a:p>
            <a:pPr lvl="1" algn="just">
              <a:buFont typeface="Arial" panose="020B0604020202020204" pitchFamily="34" charset="0"/>
              <a:buChar char="•"/>
            </a:pPr>
            <a:r>
              <a:rPr lang="tr-TR" sz="2400" dirty="0">
                <a:effectLst/>
                <a:ea typeface="Calibri" panose="020F0502020204030204" pitchFamily="34" charset="0"/>
                <a:cs typeface="Arial" panose="020B0604020202020204" pitchFamily="34" charset="0"/>
              </a:rPr>
              <a:t>Hasta/yaralının kolları ilk yardımcının göğsünde birleştirilir.</a:t>
            </a:r>
          </a:p>
          <a:p>
            <a:pPr lvl="1" algn="just">
              <a:buFont typeface="Arial" panose="020B0604020202020204" pitchFamily="34" charset="0"/>
              <a:buChar char="•"/>
            </a:pPr>
            <a:r>
              <a:rPr lang="tr-TR" sz="2400" dirty="0">
                <a:effectLst/>
                <a:ea typeface="Calibri" panose="020F0502020204030204" pitchFamily="34" charset="0"/>
                <a:cs typeface="Arial" panose="020B0604020202020204" pitchFamily="34" charset="0"/>
              </a:rPr>
              <a:t>Ağırlık dizlere verilerek hasta/yaralı kaldırılır.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6988" y="27856"/>
            <a:ext cx="9144000" cy="1004830"/>
          </a:xfrm>
        </p:spPr>
        <p:txBody>
          <a:bodyPr>
            <a:normAutofit fontScale="90000"/>
          </a:bodyPr>
          <a:lstStyle/>
          <a:p>
            <a:pPr algn="l"/>
            <a:r>
              <a:rPr lang="tr-TR" sz="3600" dirty="0">
                <a:effectLst/>
                <a:ea typeface="Calibri" panose="020F0502020204030204" pitchFamily="34" charset="0"/>
              </a:rPr>
              <a:t> </a:t>
            </a:r>
            <a:r>
              <a:rPr lang="tr-TR" sz="4000" dirty="0">
                <a:effectLst/>
                <a:ea typeface="Calibri" panose="020F0502020204030204" pitchFamily="34" charset="0"/>
              </a:rPr>
              <a:t>Tek Kişilik Taşıma Teknikleri</a:t>
            </a:r>
            <a:br>
              <a:rPr lang="tr-TR" sz="3200" i="1" dirty="0">
                <a:effectLst/>
                <a:ea typeface="Calibri" panose="020F0502020204030204" pitchFamily="34" charset="0"/>
              </a:rPr>
            </a:br>
            <a:r>
              <a:rPr lang="tr-TR" sz="3200" i="1" dirty="0">
                <a:effectLst/>
                <a:ea typeface="Calibri" panose="020F0502020204030204" pitchFamily="34" charset="0"/>
              </a:rPr>
              <a:t> </a:t>
            </a:r>
            <a:r>
              <a:rPr lang="tr-TR" sz="2700" dirty="0">
                <a:solidFill>
                  <a:prstClr val="black"/>
                </a:solidFill>
                <a:ea typeface="Calibri" panose="020F0502020204030204" pitchFamily="34" charset="0"/>
                <a:cs typeface="+mn-cs"/>
              </a:rPr>
              <a:t>d- Sırtta Taşıma (Denk Kayışı)</a:t>
            </a:r>
            <a:endParaRPr lang="tr-TR" sz="2700" i="1" dirty="0"/>
          </a:p>
        </p:txBody>
      </p:sp>
      <p:pic>
        <p:nvPicPr>
          <p:cNvPr id="8" name="Resim 7">
            <a:extLst>
              <a:ext uri="{FF2B5EF4-FFF2-40B4-BE49-F238E27FC236}">
                <a16:creationId xmlns:a16="http://schemas.microsoft.com/office/drawing/2014/main" id="{D7948C15-B140-3F49-93FA-0A15B378D7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17133"/>
            <a:ext cx="2736304" cy="2052228"/>
          </a:xfrm>
          <a:prstGeom prst="rect">
            <a:avLst/>
          </a:prstGeom>
        </p:spPr>
      </p:pic>
      <p:pic>
        <p:nvPicPr>
          <p:cNvPr id="12" name="Resim 11">
            <a:extLst>
              <a:ext uri="{FF2B5EF4-FFF2-40B4-BE49-F238E27FC236}">
                <a16:creationId xmlns:a16="http://schemas.microsoft.com/office/drawing/2014/main" id="{6B2C7F7B-2153-A946-AEAE-EE169FD0E4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0836" y="4617132"/>
            <a:ext cx="2736304" cy="2052228"/>
          </a:xfrm>
          <a:prstGeom prst="rect">
            <a:avLst/>
          </a:prstGeom>
        </p:spPr>
      </p:pic>
      <p:pic>
        <p:nvPicPr>
          <p:cNvPr id="14" name="Resim 13">
            <a:extLst>
              <a:ext uri="{FF2B5EF4-FFF2-40B4-BE49-F238E27FC236}">
                <a16:creationId xmlns:a16="http://schemas.microsoft.com/office/drawing/2014/main" id="{0318CA11-1088-D743-8D10-023C1BDD56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3" y="4617132"/>
            <a:ext cx="2736304" cy="2052228"/>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109897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2D25F46B-539E-E345-6D37-5DDECAF9A786}"/>
              </a:ext>
            </a:extLst>
          </p:cNvPr>
          <p:cNvSpPr/>
          <p:nvPr/>
        </p:nvSpPr>
        <p:spPr>
          <a:xfrm>
            <a:off x="0" y="-27384"/>
            <a:ext cx="9144000" cy="1069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97221E05-FF9F-639A-6E30-BBD972BF5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657" y="188640"/>
            <a:ext cx="1000768" cy="648072"/>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07504" y="1340768"/>
            <a:ext cx="9036496" cy="3724692"/>
          </a:xfrm>
        </p:spPr>
        <p:txBody>
          <a:bodyPr>
            <a:noAutofit/>
          </a:bodyPr>
          <a:lstStyle/>
          <a:p>
            <a:pPr marL="0" indent="0">
              <a:spcBef>
                <a:spcPts val="600"/>
              </a:spcBef>
              <a:buNone/>
            </a:pPr>
            <a:r>
              <a:rPr lang="tr-TR" sz="2200" dirty="0">
                <a:effectLst/>
                <a:ea typeface="Calibri" panose="020F0502020204030204" pitchFamily="34" charset="0"/>
                <a:cs typeface="Arial" panose="020B0604020202020204" pitchFamily="34" charset="0"/>
              </a:rPr>
              <a:t>Yürüyemeyen ya da bilinci kapalı hasta/yaralının taşınmasında kullanılabilir. Uygulama basamakları; </a:t>
            </a:r>
          </a:p>
          <a:p>
            <a:pPr lvl="1">
              <a:spcBef>
                <a:spcPts val="600"/>
              </a:spcBef>
              <a:buFont typeface="Arial" panose="020B0604020202020204" pitchFamily="34" charset="0"/>
              <a:buChar char="•"/>
            </a:pPr>
            <a:r>
              <a:rPr lang="tr-TR" sz="2200" dirty="0">
                <a:ea typeface="Calibri" panose="020F0502020204030204" pitchFamily="34" charset="0"/>
                <a:cs typeface="Arial" panose="020B0604020202020204" pitchFamily="34" charset="0"/>
              </a:rPr>
              <a:t>İlk yardımcı sol kolu ile omzundan tutarak hasta/yaralıyı oturur duruma getirir.</a:t>
            </a:r>
          </a:p>
          <a:p>
            <a:pPr lvl="1">
              <a:spcBef>
                <a:spcPts val="600"/>
              </a:spcBef>
              <a:buFont typeface="Arial" panose="020B0604020202020204" pitchFamily="34" charset="0"/>
              <a:buChar char="•"/>
            </a:pPr>
            <a:r>
              <a:rPr lang="tr-TR" sz="2200" dirty="0">
                <a:ea typeface="Calibri" panose="020F0502020204030204" pitchFamily="34" charset="0"/>
                <a:cs typeface="Arial" panose="020B0604020202020204" pitchFamily="34" charset="0"/>
              </a:rPr>
              <a:t>Çömelerek sağ kolunu hasta/yaralının bacaklarının arasından geçirir.</a:t>
            </a:r>
          </a:p>
          <a:p>
            <a:pPr lvl="1">
              <a:spcBef>
                <a:spcPts val="600"/>
              </a:spcBef>
              <a:buFont typeface="Arial" panose="020B0604020202020204" pitchFamily="34" charset="0"/>
              <a:buChar char="•"/>
            </a:pPr>
            <a:r>
              <a:rPr lang="tr-TR" sz="2200" dirty="0">
                <a:ea typeface="Calibri" panose="020F0502020204030204" pitchFamily="34" charset="0"/>
                <a:cs typeface="Arial" panose="020B0604020202020204" pitchFamily="34" charset="0"/>
              </a:rPr>
              <a:t>Hasta/yaralının vücudunu sağ omzuna alır.</a:t>
            </a:r>
          </a:p>
          <a:p>
            <a:pPr lvl="1">
              <a:spcBef>
                <a:spcPts val="600"/>
              </a:spcBef>
              <a:buFont typeface="Arial" panose="020B0604020202020204" pitchFamily="34" charset="0"/>
              <a:buChar char="•"/>
            </a:pPr>
            <a:r>
              <a:rPr lang="tr-TR" sz="2200" dirty="0"/>
              <a:t>Önde boşta kalan el bileğini kavrar. </a:t>
            </a:r>
          </a:p>
          <a:p>
            <a:pPr lvl="1">
              <a:spcBef>
                <a:spcPts val="600"/>
              </a:spcBef>
              <a:buFont typeface="Arial" panose="020B0604020202020204" pitchFamily="34" charset="0"/>
              <a:buChar char="•"/>
            </a:pPr>
            <a:r>
              <a:rPr lang="tr-TR" sz="2200" dirty="0">
                <a:ea typeface="Calibri" panose="020F0502020204030204" pitchFamily="34" charset="0"/>
                <a:cs typeface="Arial" panose="020B0604020202020204" pitchFamily="34" charset="0"/>
              </a:rPr>
              <a:t>Ağırlığı dizlerine vererek kalkar.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8634" y="33803"/>
            <a:ext cx="9135366" cy="974146"/>
          </a:xfrm>
        </p:spPr>
        <p:txBody>
          <a:bodyPr>
            <a:normAutofit fontScale="90000"/>
          </a:bodyPr>
          <a:lstStyle/>
          <a:p>
            <a:pPr lvl="0" algn="l">
              <a:spcBef>
                <a:spcPts val="600"/>
              </a:spcBef>
            </a:pPr>
            <a:br>
              <a:rPr lang="tr-TR" sz="3100" b="1" dirty="0">
                <a:effectLst/>
                <a:ea typeface="Calibri" panose="020F0502020204030204" pitchFamily="34" charset="0"/>
              </a:rPr>
            </a:br>
            <a:r>
              <a:rPr lang="tr-TR" sz="3100" b="1" dirty="0">
                <a:effectLst/>
                <a:ea typeface="Calibri" panose="020F0502020204030204" pitchFamily="34" charset="0"/>
              </a:rPr>
              <a:t> </a:t>
            </a:r>
            <a:r>
              <a:rPr lang="tr-TR" sz="4000" dirty="0">
                <a:effectLst/>
                <a:ea typeface="Calibri" panose="020F0502020204030204" pitchFamily="34" charset="0"/>
              </a:rPr>
              <a:t>Tek Kişilik Taşıma Teknikleri</a:t>
            </a:r>
            <a:br>
              <a:rPr lang="tr-TR" sz="3200" i="1" dirty="0">
                <a:effectLst/>
                <a:latin typeface="+mn-lt"/>
                <a:ea typeface="Calibri" panose="020F0502020204030204" pitchFamily="34" charset="0"/>
              </a:rPr>
            </a:br>
            <a:r>
              <a:rPr lang="tr-TR" sz="3200" i="1" dirty="0">
                <a:effectLst/>
                <a:latin typeface="+mn-lt"/>
                <a:ea typeface="Calibri" panose="020F0502020204030204" pitchFamily="34" charset="0"/>
              </a:rPr>
              <a:t> </a:t>
            </a:r>
            <a:r>
              <a:rPr lang="tr-TR" sz="2700" dirty="0">
                <a:solidFill>
                  <a:prstClr val="black"/>
                </a:solidFill>
                <a:ea typeface="Calibri" panose="020F0502020204030204" pitchFamily="34" charset="0"/>
                <a:cs typeface="+mn-cs"/>
              </a:rPr>
              <a:t>e- Omuzda Taşıma (İtfaiyeci Yöntemi)</a:t>
            </a:r>
            <a:br>
              <a:rPr lang="tr-TR" sz="2400" b="1" dirty="0">
                <a:solidFill>
                  <a:prstClr val="black"/>
                </a:solidFill>
                <a:ea typeface="Calibri" panose="020F0502020204030204" pitchFamily="34" charset="0"/>
                <a:cs typeface="Arial" panose="020B0604020202020204" pitchFamily="34" charset="0"/>
              </a:rPr>
            </a:br>
            <a:r>
              <a:rPr lang="tr-TR" sz="2400" b="1" dirty="0">
                <a:solidFill>
                  <a:prstClr val="black"/>
                </a:solidFill>
                <a:ea typeface="Calibri" panose="020F0502020204030204" pitchFamily="34" charset="0"/>
                <a:cs typeface="Arial" panose="020B0604020202020204" pitchFamily="34" charset="0"/>
              </a:rPr>
              <a:t> </a:t>
            </a:r>
            <a:endParaRPr lang="tr-TR" sz="2400" i="1" dirty="0">
              <a:latin typeface="+mn-lt"/>
            </a:endParaRPr>
          </a:p>
        </p:txBody>
      </p:sp>
      <p:pic>
        <p:nvPicPr>
          <p:cNvPr id="20" name="Resim 19">
            <a:extLst>
              <a:ext uri="{FF2B5EF4-FFF2-40B4-BE49-F238E27FC236}">
                <a16:creationId xmlns:a16="http://schemas.microsoft.com/office/drawing/2014/main" id="{0E6F8669-9CE8-FF44-9FD7-F0F5E6EA7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454" y="4970633"/>
            <a:ext cx="2471419" cy="1853564"/>
          </a:xfrm>
          <a:prstGeom prst="rect">
            <a:avLst/>
          </a:prstGeom>
        </p:spPr>
      </p:pic>
      <p:pic>
        <p:nvPicPr>
          <p:cNvPr id="24" name="Resim 23">
            <a:extLst>
              <a:ext uri="{FF2B5EF4-FFF2-40B4-BE49-F238E27FC236}">
                <a16:creationId xmlns:a16="http://schemas.microsoft.com/office/drawing/2014/main" id="{5C1840B9-7D62-3844-85A5-AF7115FCDC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4970633"/>
            <a:ext cx="2400267" cy="1800200"/>
          </a:xfrm>
          <a:prstGeom prst="rect">
            <a:avLst/>
          </a:prstGeom>
        </p:spPr>
      </p:pic>
      <p:pic>
        <p:nvPicPr>
          <p:cNvPr id="26" name="Resim 25">
            <a:extLst>
              <a:ext uri="{FF2B5EF4-FFF2-40B4-BE49-F238E27FC236}">
                <a16:creationId xmlns:a16="http://schemas.microsoft.com/office/drawing/2014/main" id="{B2DE963B-5CDF-FC4F-B86A-824252691F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0009" y="4970633"/>
            <a:ext cx="2471419" cy="1853564"/>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245038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990486E-6417-801D-49FA-77591307ABFA}"/>
              </a:ext>
            </a:extLst>
          </p:cNvPr>
          <p:cNvSpPr/>
          <p:nvPr/>
        </p:nvSpPr>
        <p:spPr>
          <a:xfrm>
            <a:off x="-1" y="0"/>
            <a:ext cx="9150753" cy="11575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D5BB15CD-50A9-4F70-AA78-1E503AB34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7431" y="323344"/>
            <a:ext cx="985049" cy="637893"/>
          </a:xfrm>
          <a:prstGeom prst="rect">
            <a:avLst/>
          </a:prstGeom>
        </p:spPr>
      </p:pic>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50753" cy="1157567"/>
          </a:xfrm>
        </p:spPr>
        <p:txBody>
          <a:bodyPr>
            <a:normAutofit fontScale="90000"/>
          </a:bodyPr>
          <a:lstStyle/>
          <a:p>
            <a:pPr algn="l"/>
            <a:br>
              <a:rPr lang="tr-TR" sz="4000" dirty="0">
                <a:latin typeface="+mn-lt"/>
              </a:rPr>
            </a:br>
            <a:r>
              <a:rPr lang="tr-TR" sz="4000" dirty="0">
                <a:latin typeface="+mn-lt"/>
              </a:rPr>
              <a:t> </a:t>
            </a:r>
            <a:r>
              <a:rPr lang="tr-TR" sz="4000" dirty="0"/>
              <a:t>Birden Fazla Kişi ile Taşıma</a:t>
            </a:r>
            <a:br>
              <a:rPr lang="tr-TR" sz="3600" i="1" dirty="0">
                <a:ea typeface="Calibri" panose="020F0502020204030204" pitchFamily="34" charset="0"/>
              </a:rPr>
            </a:br>
            <a:r>
              <a:rPr lang="tr-TR" sz="3600" i="1" dirty="0">
                <a:ea typeface="Calibri" panose="020F0502020204030204" pitchFamily="34" charset="0"/>
              </a:rPr>
              <a:t> </a:t>
            </a:r>
            <a:r>
              <a:rPr lang="tr-TR" sz="2700" b="1" dirty="0">
                <a:ea typeface="Calibri" panose="020F0502020204030204" pitchFamily="34" charset="0"/>
                <a:cs typeface="Arial" panose="020B0604020202020204" pitchFamily="34" charset="0"/>
              </a:rPr>
              <a:t> </a:t>
            </a:r>
            <a:endParaRPr lang="tr-TR" sz="27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24</a:t>
            </a:fld>
            <a:endParaRPr lang="tr-TR"/>
          </a:p>
        </p:txBody>
      </p:sp>
      <p:sp>
        <p:nvSpPr>
          <p:cNvPr id="7" name="Dikdörtgen 6">
            <a:extLst>
              <a:ext uri="{FF2B5EF4-FFF2-40B4-BE49-F238E27FC236}">
                <a16:creationId xmlns:a16="http://schemas.microsoft.com/office/drawing/2014/main" id="{33D179D3-5B9D-44FD-B400-84248E69AD2D}"/>
              </a:ext>
            </a:extLst>
          </p:cNvPr>
          <p:cNvSpPr/>
          <p:nvPr/>
        </p:nvSpPr>
        <p:spPr>
          <a:xfrm>
            <a:off x="403934" y="1844824"/>
            <a:ext cx="9144000" cy="6232475"/>
          </a:xfrm>
          <a:prstGeom prst="rect">
            <a:avLst/>
          </a:prstGeom>
        </p:spPr>
        <p:txBody>
          <a:bodyPr wrap="square">
            <a:spAutoFit/>
          </a:bodyPr>
          <a:lstStyle/>
          <a:p>
            <a:endParaRPr lang="tr-TR" sz="2400" dirty="0">
              <a:solidFill>
                <a:prstClr val="black"/>
              </a:solidFill>
              <a:ea typeface="Calibri" panose="020F0502020204030204" pitchFamily="34" charset="0"/>
              <a:cs typeface="+mj-cs"/>
            </a:endParaRPr>
          </a:p>
          <a:p>
            <a:r>
              <a:rPr lang="tr-TR" sz="2400" dirty="0">
                <a:solidFill>
                  <a:prstClr val="black"/>
                </a:solidFill>
                <a:ea typeface="Calibri" panose="020F0502020204030204" pitchFamily="34" charset="0"/>
                <a:cs typeface="+mj-cs"/>
              </a:rPr>
              <a:t>a-</a:t>
            </a:r>
            <a:r>
              <a:rPr lang="tr-TR" sz="2400" dirty="0">
                <a:solidFill>
                  <a:prstClr val="black"/>
                </a:solidFill>
                <a:ea typeface="+mj-ea"/>
                <a:cs typeface="+mj-cs"/>
              </a:rPr>
              <a:t>İki Kişi ile Ellerin Üzerinde Taşıma (</a:t>
            </a:r>
            <a:r>
              <a:rPr lang="tr-TR" sz="2400" dirty="0">
                <a:solidFill>
                  <a:prstClr val="black"/>
                </a:solidFill>
                <a:ea typeface="Calibri" panose="020F0502020204030204" pitchFamily="34" charset="0"/>
                <a:cs typeface="+mj-cs"/>
              </a:rPr>
              <a:t>Altın Beşik Yöntemi)</a:t>
            </a:r>
          </a:p>
          <a:p>
            <a:endParaRPr lang="tr-TR" sz="2400" dirty="0">
              <a:solidFill>
                <a:prstClr val="black"/>
              </a:solidFill>
            </a:endParaRPr>
          </a:p>
          <a:p>
            <a:r>
              <a:rPr lang="tr-TR" sz="2400" dirty="0">
                <a:solidFill>
                  <a:prstClr val="black"/>
                </a:solidFill>
              </a:rPr>
              <a:t>b-Omuzdan Destek Alarak Taşıma (Yan Koltuk Desteği)</a:t>
            </a:r>
          </a:p>
          <a:p>
            <a:endParaRPr lang="tr-TR" sz="2400" dirty="0">
              <a:solidFill>
                <a:prstClr val="black"/>
              </a:solidFill>
            </a:endParaRPr>
          </a:p>
          <a:p>
            <a:r>
              <a:rPr lang="tr-TR" sz="2400" dirty="0">
                <a:solidFill>
                  <a:prstClr val="black"/>
                </a:solidFill>
                <a:ea typeface="Calibri" panose="020F0502020204030204" pitchFamily="34" charset="0"/>
                <a:cs typeface="+mj-cs"/>
              </a:rPr>
              <a:t>c-</a:t>
            </a:r>
            <a:r>
              <a:rPr lang="tr-TR" sz="2400" dirty="0">
                <a:solidFill>
                  <a:prstClr val="black"/>
                </a:solidFill>
                <a:ea typeface="+mj-ea"/>
                <a:cs typeface="+mj-cs"/>
              </a:rPr>
              <a:t>Kollar ve Bacaklardan Tutarak Taşıma (</a:t>
            </a:r>
            <a:r>
              <a:rPr lang="tr-TR" sz="2400" dirty="0" err="1">
                <a:solidFill>
                  <a:prstClr val="black"/>
                </a:solidFill>
                <a:ea typeface="+mj-ea"/>
                <a:cs typeface="+mj-cs"/>
              </a:rPr>
              <a:t>T</a:t>
            </a:r>
            <a:r>
              <a:rPr lang="tr-TR" sz="2400" dirty="0" err="1">
                <a:solidFill>
                  <a:prstClr val="black"/>
                </a:solidFill>
                <a:ea typeface="Calibri" panose="020F0502020204030204" pitchFamily="34" charset="0"/>
                <a:cs typeface="+mj-cs"/>
              </a:rPr>
              <a:t>eskereci</a:t>
            </a:r>
            <a:r>
              <a:rPr lang="tr-TR" sz="2400" dirty="0">
                <a:solidFill>
                  <a:prstClr val="black"/>
                </a:solidFill>
                <a:ea typeface="Calibri" panose="020F0502020204030204" pitchFamily="34" charset="0"/>
                <a:cs typeface="+mj-cs"/>
              </a:rPr>
              <a:t> Yöntemi)</a:t>
            </a:r>
            <a:br>
              <a:rPr lang="tr-TR" sz="2400" dirty="0">
                <a:solidFill>
                  <a:prstClr val="black"/>
                </a:solidFill>
              </a:rPr>
            </a:br>
            <a:endParaRPr lang="tr-TR" sz="2400" dirty="0">
              <a:solidFill>
                <a:prstClr val="black"/>
              </a:solidFill>
            </a:endParaRPr>
          </a:p>
          <a:p>
            <a:r>
              <a:rPr lang="tr-TR" sz="2400" dirty="0">
                <a:solidFill>
                  <a:prstClr val="black"/>
                </a:solidFill>
                <a:cs typeface="+mj-cs"/>
              </a:rPr>
              <a:t>d- Sandalye ile Taşıma</a:t>
            </a: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br>
              <a:rPr lang="tr-TR" sz="2700" b="1" dirty="0">
                <a:solidFill>
                  <a:prstClr val="black"/>
                </a:solidFill>
                <a:ea typeface="Calibri" panose="020F0502020204030204" pitchFamily="34" charset="0"/>
                <a:cs typeface="Arial" panose="020B0604020202020204" pitchFamily="34" charset="0"/>
              </a:rPr>
            </a:br>
            <a:endParaRPr lang="tr-TR" dirty="0"/>
          </a:p>
        </p:txBody>
      </p:sp>
    </p:spTree>
    <p:extLst>
      <p:ext uri="{BB962C8B-B14F-4D97-AF65-F5344CB8AC3E}">
        <p14:creationId xmlns:p14="http://schemas.microsoft.com/office/powerpoint/2010/main" val="907547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990486E-6417-801D-49FA-77591307ABFA}"/>
              </a:ext>
            </a:extLst>
          </p:cNvPr>
          <p:cNvSpPr/>
          <p:nvPr/>
        </p:nvSpPr>
        <p:spPr>
          <a:xfrm>
            <a:off x="-1" y="-8640"/>
            <a:ext cx="9150754" cy="11662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D5BB15CD-50A9-4F70-AA78-1E503AB34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7431" y="323344"/>
            <a:ext cx="985049" cy="637893"/>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07503" y="1480910"/>
            <a:ext cx="9036497" cy="1948089"/>
          </a:xfrm>
        </p:spPr>
        <p:txBody>
          <a:bodyPr>
            <a:noAutofit/>
          </a:bodyPr>
          <a:lstStyle/>
          <a:p>
            <a:pPr marL="0" indent="0" algn="just">
              <a:buNone/>
            </a:pPr>
            <a:endParaRPr lang="tr-TR" sz="2400" dirty="0">
              <a:effectLst/>
              <a:ea typeface="Calibri" panose="020F0502020204030204" pitchFamily="34" charset="0"/>
              <a:cs typeface="Arial" panose="020B0604020202020204" pitchFamily="34" charset="0"/>
            </a:endParaRPr>
          </a:p>
          <a:p>
            <a:pPr marL="0" indent="0" algn="just">
              <a:buNone/>
            </a:pPr>
            <a:r>
              <a:rPr lang="tr-TR" sz="2400" dirty="0">
                <a:effectLst/>
                <a:ea typeface="Calibri" panose="020F0502020204030204" pitchFamily="34" charset="0"/>
                <a:cs typeface="Arial" panose="020B0604020202020204" pitchFamily="34" charset="0"/>
              </a:rPr>
              <a:t>Hasta/yaralının ciddi bir yaralanması yoksa ve kendisi de yardım edebiliyorsa iki, üç veya dört elle altın beşik yapılarak taşınabilir.</a:t>
            </a:r>
          </a:p>
          <a:p>
            <a:pPr marL="0" indent="0" algn="just">
              <a:buNone/>
            </a:pPr>
            <a:r>
              <a:rPr lang="tr-TR" sz="2400" b="1" dirty="0">
                <a:effectLst/>
                <a:ea typeface="Calibri" panose="020F0502020204030204" pitchFamily="34" charset="0"/>
                <a:cs typeface="Arial" panose="020B0604020202020204" pitchFamily="34" charset="0"/>
              </a:rPr>
              <a:t>     </a:t>
            </a:r>
          </a:p>
          <a:p>
            <a:pPr marL="0" indent="0" algn="just">
              <a:buNone/>
            </a:pPr>
            <a:r>
              <a:rPr lang="tr-TR" sz="2400" b="1" dirty="0">
                <a:effectLst/>
                <a:ea typeface="Calibri" panose="020F0502020204030204" pitchFamily="34" charset="0"/>
                <a:cs typeface="Arial" panose="020B0604020202020204" pitchFamily="34" charset="0"/>
              </a:rPr>
              <a:t>İki elle;</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50753" cy="1157567"/>
          </a:xfrm>
        </p:spPr>
        <p:txBody>
          <a:bodyPr>
            <a:normAutofit fontScale="90000"/>
          </a:bodyPr>
          <a:lstStyle/>
          <a:p>
            <a:pPr algn="l"/>
            <a:br>
              <a:rPr lang="tr-TR" sz="4000" dirty="0">
                <a:latin typeface="+mn-lt"/>
              </a:rPr>
            </a:br>
            <a:r>
              <a:rPr lang="tr-TR" sz="4000" dirty="0">
                <a:latin typeface="+mn-lt"/>
              </a:rPr>
              <a:t> </a:t>
            </a:r>
            <a:r>
              <a:rPr lang="tr-TR" sz="4000" dirty="0"/>
              <a:t>Birden Fazla Kişi ile Taşıma</a:t>
            </a:r>
            <a:br>
              <a:rPr lang="tr-TR" sz="3600" i="1" dirty="0">
                <a:ea typeface="Calibri" panose="020F0502020204030204" pitchFamily="34" charset="0"/>
              </a:rPr>
            </a:br>
            <a:r>
              <a:rPr lang="tr-TR" sz="3600" i="1" dirty="0">
                <a:ea typeface="Calibri" panose="020F0502020204030204" pitchFamily="34" charset="0"/>
              </a:rPr>
              <a:t> </a:t>
            </a:r>
            <a:r>
              <a:rPr lang="tr-TR" sz="2700" dirty="0">
                <a:solidFill>
                  <a:prstClr val="black"/>
                </a:solidFill>
                <a:ea typeface="Calibri" panose="020F0502020204030204" pitchFamily="34" charset="0"/>
              </a:rPr>
              <a:t>a-</a:t>
            </a:r>
            <a:r>
              <a:rPr lang="tr-TR" sz="2700" dirty="0">
                <a:solidFill>
                  <a:prstClr val="black"/>
                </a:solidFill>
              </a:rPr>
              <a:t>İki Kişi ile Ellerin Üzerinde Taşıma (</a:t>
            </a:r>
            <a:r>
              <a:rPr lang="tr-TR" sz="2700" dirty="0">
                <a:solidFill>
                  <a:prstClr val="black"/>
                </a:solidFill>
                <a:ea typeface="Calibri" panose="020F0502020204030204" pitchFamily="34" charset="0"/>
              </a:rPr>
              <a:t>Altın Beşik Yöntemi)</a:t>
            </a:r>
            <a:br>
              <a:rPr lang="tr-TR" sz="2700" b="1" dirty="0">
                <a:ea typeface="Calibri" panose="020F0502020204030204" pitchFamily="34" charset="0"/>
                <a:cs typeface="Arial" panose="020B0604020202020204" pitchFamily="34" charset="0"/>
              </a:rPr>
            </a:br>
            <a:r>
              <a:rPr lang="tr-TR" sz="2700" b="1" dirty="0">
                <a:ea typeface="Calibri" panose="020F0502020204030204" pitchFamily="34" charset="0"/>
                <a:cs typeface="Arial" panose="020B0604020202020204" pitchFamily="34" charset="0"/>
              </a:rPr>
              <a:t> </a:t>
            </a:r>
            <a:endParaRPr lang="tr-TR" sz="2700" i="1" dirty="0">
              <a:latin typeface="+mn-lt"/>
            </a:endParaRPr>
          </a:p>
        </p:txBody>
      </p:sp>
      <p:pic>
        <p:nvPicPr>
          <p:cNvPr id="10" name="Resim 9">
            <a:extLst>
              <a:ext uri="{FF2B5EF4-FFF2-40B4-BE49-F238E27FC236}">
                <a16:creationId xmlns:a16="http://schemas.microsoft.com/office/drawing/2014/main" id="{FB18B446-9923-1E48-8A04-E8B9B7DFD7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149080"/>
            <a:ext cx="2400000" cy="1800000"/>
          </a:xfrm>
          <a:prstGeom prst="rect">
            <a:avLst/>
          </a:prstGeom>
        </p:spPr>
      </p:pic>
      <p:pic>
        <p:nvPicPr>
          <p:cNvPr id="12" name="Resim 11">
            <a:extLst>
              <a:ext uri="{FF2B5EF4-FFF2-40B4-BE49-F238E27FC236}">
                <a16:creationId xmlns:a16="http://schemas.microsoft.com/office/drawing/2014/main" id="{62380A9C-FE16-0D45-B427-022E5C7AA2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4221088"/>
            <a:ext cx="2400000" cy="1800000"/>
          </a:xfrm>
          <a:prstGeom prst="rect">
            <a:avLst/>
          </a:prstGeom>
        </p:spPr>
      </p:pic>
      <p:pic>
        <p:nvPicPr>
          <p:cNvPr id="14" name="Resim 13">
            <a:extLst>
              <a:ext uri="{FF2B5EF4-FFF2-40B4-BE49-F238E27FC236}">
                <a16:creationId xmlns:a16="http://schemas.microsoft.com/office/drawing/2014/main" id="{E453B1B6-0172-6844-A491-E54414ADF3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5242" y="4225285"/>
            <a:ext cx="2400000" cy="1800000"/>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25</a:t>
            </a:fld>
            <a:endParaRPr lang="tr-TR"/>
          </a:p>
        </p:txBody>
      </p:sp>
    </p:spTree>
    <p:extLst>
      <p:ext uri="{BB962C8B-B14F-4D97-AF65-F5344CB8AC3E}">
        <p14:creationId xmlns:p14="http://schemas.microsoft.com/office/powerpoint/2010/main" val="343112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59A94DD-FAED-FF5F-D550-F13E96B87547}"/>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9201D2DC-5912-35E9-AD22-D9EA5EF39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8878" y="1245736"/>
            <a:ext cx="9144000" cy="1152128"/>
          </a:xfrm>
        </p:spPr>
        <p:txBody>
          <a:bodyPr>
            <a:noAutofit/>
          </a:bodyPr>
          <a:lstStyle/>
          <a:p>
            <a:pPr marL="457200" lvl="1" indent="0" algn="just">
              <a:spcAft>
                <a:spcPts val="1000"/>
              </a:spcAft>
              <a:buNone/>
            </a:pPr>
            <a:r>
              <a:rPr lang="tr-TR" sz="2400" b="1" dirty="0">
                <a:effectLst/>
                <a:ea typeface="Calibri" panose="020F0502020204030204" pitchFamily="34" charset="0"/>
                <a:cs typeface="Arial" panose="020B0604020202020204" pitchFamily="34" charset="0"/>
              </a:rPr>
              <a:t>Üç elle;</a:t>
            </a:r>
            <a:endParaRPr lang="tr-TR" sz="2400" dirty="0">
              <a:ea typeface="Calibri" panose="020F0502020204030204" pitchFamily="34" charset="0"/>
              <a:cs typeface="Arial" panose="020B0604020202020204" pitchFamily="34" charset="0"/>
            </a:endParaRPr>
          </a:p>
        </p:txBody>
      </p:sp>
      <p:pic>
        <p:nvPicPr>
          <p:cNvPr id="9" name="Resim 8">
            <a:extLst>
              <a:ext uri="{FF2B5EF4-FFF2-40B4-BE49-F238E27FC236}">
                <a16:creationId xmlns:a16="http://schemas.microsoft.com/office/drawing/2014/main" id="{56D7EF8D-7881-E548-8475-F5413BF9D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132856"/>
            <a:ext cx="2664296" cy="1998223"/>
          </a:xfrm>
          <a:prstGeom prst="rect">
            <a:avLst/>
          </a:prstGeom>
        </p:spPr>
      </p:pic>
      <p:pic>
        <p:nvPicPr>
          <p:cNvPr id="11" name="Resim 10">
            <a:extLst>
              <a:ext uri="{FF2B5EF4-FFF2-40B4-BE49-F238E27FC236}">
                <a16:creationId xmlns:a16="http://schemas.microsoft.com/office/drawing/2014/main" id="{F5F08E2C-C2F6-914C-ACA4-C3EE7314CC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880" y="3396700"/>
            <a:ext cx="2664297" cy="1998223"/>
          </a:xfrm>
          <a:prstGeom prst="rect">
            <a:avLst/>
          </a:prstGeom>
        </p:spPr>
      </p:pic>
      <p:pic>
        <p:nvPicPr>
          <p:cNvPr id="13" name="Resim 12">
            <a:extLst>
              <a:ext uri="{FF2B5EF4-FFF2-40B4-BE49-F238E27FC236}">
                <a16:creationId xmlns:a16="http://schemas.microsoft.com/office/drawing/2014/main" id="{118B3632-A0BE-8245-A9A5-5155E2A3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1" y="4221088"/>
            <a:ext cx="2664297" cy="1998223"/>
          </a:xfrm>
          <a:prstGeom prst="rect">
            <a:avLst/>
          </a:prstGeom>
        </p:spPr>
      </p:pic>
      <p:sp>
        <p:nvSpPr>
          <p:cNvPr id="12"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52878" cy="1057096"/>
          </a:xfrm>
        </p:spPr>
        <p:txBody>
          <a:bodyPr>
            <a:normAutofit fontScale="90000"/>
          </a:bodyPr>
          <a:lstStyle/>
          <a:p>
            <a:pPr algn="l"/>
            <a:br>
              <a:rPr lang="tr-TR" sz="3100" b="1" dirty="0">
                <a:ea typeface="Calibri" panose="020F0502020204030204" pitchFamily="34" charset="0"/>
              </a:rPr>
            </a:br>
            <a:r>
              <a:rPr lang="tr-TR" sz="3100" b="1" dirty="0">
                <a:ea typeface="Calibri" panose="020F0502020204030204" pitchFamily="34" charset="0"/>
              </a:rPr>
              <a:t> </a:t>
            </a:r>
            <a:r>
              <a:rPr lang="tr-TR" sz="4000" dirty="0">
                <a:ea typeface="Calibri" panose="020F0502020204030204" pitchFamily="34" charset="0"/>
              </a:rPr>
              <a:t>Birden Fazla</a:t>
            </a:r>
            <a:r>
              <a:rPr lang="tr-TR" sz="4000" dirty="0">
                <a:effectLst/>
                <a:ea typeface="Calibri" panose="020F0502020204030204" pitchFamily="34" charset="0"/>
              </a:rPr>
              <a:t> Kişi ile Taşıma</a:t>
            </a:r>
            <a:br>
              <a:rPr lang="tr-TR" sz="3600" i="1" dirty="0">
                <a:effectLst/>
                <a:latin typeface="+mn-lt"/>
                <a:ea typeface="Calibri" panose="020F0502020204030204" pitchFamily="34" charset="0"/>
              </a:rPr>
            </a:br>
            <a:r>
              <a:rPr lang="tr-TR" sz="3600" i="1" dirty="0">
                <a:effectLst/>
                <a:latin typeface="+mn-lt"/>
                <a:ea typeface="Calibri" panose="020F0502020204030204" pitchFamily="34" charset="0"/>
              </a:rPr>
              <a:t> </a:t>
            </a:r>
            <a:r>
              <a:rPr lang="tr-TR" sz="2700" dirty="0">
                <a:solidFill>
                  <a:prstClr val="black"/>
                </a:solidFill>
                <a:ea typeface="Calibri" panose="020F0502020204030204" pitchFamily="34" charset="0"/>
              </a:rPr>
              <a:t>a-</a:t>
            </a:r>
            <a:r>
              <a:rPr lang="tr-TR" sz="2700" dirty="0">
                <a:solidFill>
                  <a:prstClr val="black"/>
                </a:solidFill>
              </a:rPr>
              <a:t>İki Kişi ile Ellerin Üzerinde Taşıma (</a:t>
            </a:r>
            <a:r>
              <a:rPr lang="tr-TR" sz="2700" dirty="0">
                <a:solidFill>
                  <a:prstClr val="black"/>
                </a:solidFill>
                <a:ea typeface="Calibri" panose="020F0502020204030204" pitchFamily="34" charset="0"/>
              </a:rPr>
              <a:t>Altın Beşik Yöntemi)</a:t>
            </a:r>
            <a:br>
              <a:rPr lang="tr-TR" sz="2800" b="1" dirty="0">
                <a:ea typeface="Calibri" panose="020F0502020204030204" pitchFamily="34" charset="0"/>
                <a:cs typeface="Arial" panose="020B0604020202020204" pitchFamily="34" charset="0"/>
              </a:rPr>
            </a:br>
            <a:endParaRPr lang="tr-TR" sz="27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906613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2A487C8-751D-AD97-CB5C-40B108BC919B}"/>
              </a:ext>
            </a:extLst>
          </p:cNvPr>
          <p:cNvSpPr/>
          <p:nvPr/>
        </p:nvSpPr>
        <p:spPr>
          <a:xfrm>
            <a:off x="0" y="0"/>
            <a:ext cx="9144000" cy="11354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86F7F6A2-7AAE-62F0-752B-25F43EE4F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3" y="291829"/>
            <a:ext cx="956501" cy="619406"/>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0" y="1052736"/>
            <a:ext cx="9144000" cy="716815"/>
          </a:xfrm>
        </p:spPr>
        <p:txBody>
          <a:bodyPr>
            <a:noAutofit/>
          </a:bodyPr>
          <a:lstStyle/>
          <a:p>
            <a:pPr marL="457200" lvl="1" indent="0" algn="just">
              <a:spcAft>
                <a:spcPts val="1000"/>
              </a:spcAft>
              <a:buNone/>
            </a:pPr>
            <a:r>
              <a:rPr lang="tr-TR" sz="2400" b="1" dirty="0">
                <a:effectLst/>
                <a:ea typeface="Calibri" panose="020F0502020204030204" pitchFamily="34" charset="0"/>
                <a:cs typeface="Arial" panose="020B0604020202020204" pitchFamily="34" charset="0"/>
              </a:rPr>
              <a:t>Dört elle;</a:t>
            </a:r>
            <a:endParaRPr lang="tr-TR" sz="2400" dirty="0">
              <a:ea typeface="Calibri" panose="020F0502020204030204" pitchFamily="34" charset="0"/>
              <a:cs typeface="Arial" panose="020B0604020202020204"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9764" y="1769551"/>
            <a:ext cx="2977604" cy="223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5563" y="4437112"/>
            <a:ext cx="3017124" cy="226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628117" y="4509120"/>
            <a:ext cx="297633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724128" y="1621124"/>
            <a:ext cx="2760365" cy="240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44000" cy="1052736"/>
          </a:xfrm>
        </p:spPr>
        <p:txBody>
          <a:bodyPr>
            <a:normAutofit fontScale="90000"/>
          </a:bodyPr>
          <a:lstStyle/>
          <a:p>
            <a:pPr algn="l"/>
            <a:r>
              <a:rPr lang="tr-TR" sz="4000" dirty="0">
                <a:ea typeface="Calibri" panose="020F0502020204030204" pitchFamily="34" charset="0"/>
              </a:rPr>
              <a:t> </a:t>
            </a:r>
            <a:br>
              <a:rPr lang="tr-TR" sz="4000" dirty="0">
                <a:ea typeface="Calibri" panose="020F0502020204030204" pitchFamily="34" charset="0"/>
              </a:rPr>
            </a:br>
            <a:r>
              <a:rPr lang="tr-TR" sz="4000" dirty="0">
                <a:ea typeface="Calibri" panose="020F0502020204030204" pitchFamily="34" charset="0"/>
              </a:rPr>
              <a:t> </a:t>
            </a:r>
            <a:br>
              <a:rPr lang="tr-TR" sz="4000" dirty="0">
                <a:ea typeface="Calibri" panose="020F0502020204030204" pitchFamily="34" charset="0"/>
              </a:rPr>
            </a:br>
            <a:r>
              <a:rPr lang="tr-TR" sz="4000" dirty="0">
                <a:ea typeface="Calibri" panose="020F0502020204030204" pitchFamily="34" charset="0"/>
              </a:rPr>
              <a:t> Birden Fazla</a:t>
            </a:r>
            <a:r>
              <a:rPr lang="tr-TR" sz="4000" dirty="0">
                <a:effectLst/>
                <a:ea typeface="Calibri" panose="020F0502020204030204" pitchFamily="34" charset="0"/>
              </a:rPr>
              <a:t> Kişi ile Taşıma</a:t>
            </a:r>
            <a:br>
              <a:rPr lang="tr-TR" sz="4000" i="1" dirty="0">
                <a:effectLst/>
                <a:ea typeface="Calibri" panose="020F0502020204030204" pitchFamily="34" charset="0"/>
              </a:rPr>
            </a:br>
            <a:r>
              <a:rPr lang="tr-TR" sz="4000" i="1" dirty="0">
                <a:effectLst/>
                <a:ea typeface="Calibri" panose="020F0502020204030204" pitchFamily="34" charset="0"/>
              </a:rPr>
              <a:t> </a:t>
            </a:r>
            <a:r>
              <a:rPr lang="tr-TR" sz="2700" dirty="0">
                <a:solidFill>
                  <a:prstClr val="black"/>
                </a:solidFill>
                <a:ea typeface="Calibri" panose="020F0502020204030204" pitchFamily="34" charset="0"/>
              </a:rPr>
              <a:t>a-</a:t>
            </a:r>
            <a:r>
              <a:rPr lang="tr-TR" sz="2700" dirty="0">
                <a:solidFill>
                  <a:prstClr val="black"/>
                </a:solidFill>
              </a:rPr>
              <a:t>İki Kişi ile Ellerin Üzerinde Taşıma (</a:t>
            </a:r>
            <a:r>
              <a:rPr lang="tr-TR" sz="2700" dirty="0">
                <a:solidFill>
                  <a:prstClr val="black"/>
                </a:solidFill>
                <a:ea typeface="Calibri" panose="020F0502020204030204" pitchFamily="34" charset="0"/>
              </a:rPr>
              <a:t>Altın Beşik Yöntemi)</a:t>
            </a:r>
            <a:br>
              <a:rPr lang="tr-TR" sz="2800" b="1" dirty="0">
                <a:solidFill>
                  <a:prstClr val="black"/>
                </a:solidFill>
                <a:ea typeface="Calibri" panose="020F0502020204030204" pitchFamily="34" charset="0"/>
              </a:rPr>
            </a:br>
            <a:br>
              <a:rPr lang="tr-TR" sz="2800" b="1" dirty="0">
                <a:solidFill>
                  <a:prstClr val="black"/>
                </a:solidFill>
                <a:ea typeface="Calibri" panose="020F0502020204030204" pitchFamily="34" charset="0"/>
              </a:rPr>
            </a:br>
            <a:br>
              <a:rPr lang="tr-TR" sz="2800" b="1" dirty="0">
                <a:solidFill>
                  <a:prstClr val="black"/>
                </a:solidFill>
                <a:ea typeface="Calibri" panose="020F0502020204030204" pitchFamily="34" charset="0"/>
              </a:rPr>
            </a:br>
            <a:endParaRPr lang="tr-TR" sz="27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567872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27DA7D6-6AB2-A929-D9C3-5AD774CAE2E2}"/>
              </a:ext>
            </a:extLst>
          </p:cNvPr>
          <p:cNvSpPr/>
          <p:nvPr/>
        </p:nvSpPr>
        <p:spPr>
          <a:xfrm>
            <a:off x="0" y="0"/>
            <a:ext cx="9152878"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89E1CB52-E6BC-A11C-F761-D841C38A0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20336"/>
            <a:ext cx="1057059" cy="684524"/>
          </a:xfrm>
          <a:prstGeom prst="rect">
            <a:avLst/>
          </a:prstGeom>
        </p:spPr>
      </p:pic>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44000" cy="1196752"/>
          </a:xfrm>
        </p:spPr>
        <p:txBody>
          <a:bodyPr>
            <a:normAutofit fontScale="90000"/>
          </a:bodyPr>
          <a:lstStyle/>
          <a:p>
            <a:pPr lvl="0" algn="l">
              <a:spcBef>
                <a:spcPct val="20000"/>
              </a:spcBef>
            </a:pPr>
            <a:r>
              <a:rPr lang="tr-TR" sz="4000" dirty="0">
                <a:ea typeface="Calibri" panose="020F0502020204030204" pitchFamily="34" charset="0"/>
              </a:rPr>
              <a:t> </a:t>
            </a:r>
            <a:br>
              <a:rPr lang="tr-TR" sz="4000" dirty="0">
                <a:ea typeface="Calibri" panose="020F0502020204030204" pitchFamily="34" charset="0"/>
              </a:rPr>
            </a:br>
            <a:r>
              <a:rPr lang="tr-TR" sz="4000" dirty="0">
                <a:ea typeface="Calibri" panose="020F0502020204030204" pitchFamily="34" charset="0"/>
              </a:rPr>
              <a:t> Birden Fazla</a:t>
            </a:r>
            <a:r>
              <a:rPr lang="tr-TR" sz="4000" dirty="0">
                <a:effectLst/>
                <a:ea typeface="Calibri" panose="020F0502020204030204" pitchFamily="34" charset="0"/>
              </a:rPr>
              <a:t> </a:t>
            </a:r>
            <a:r>
              <a:rPr lang="tr-TR" sz="4000" dirty="0">
                <a:ea typeface="Calibri" panose="020F0502020204030204" pitchFamily="34" charset="0"/>
              </a:rPr>
              <a:t>K</a:t>
            </a:r>
            <a:r>
              <a:rPr lang="tr-TR" sz="4000" dirty="0">
                <a:effectLst/>
                <a:ea typeface="Calibri" panose="020F0502020204030204" pitchFamily="34" charset="0"/>
              </a:rPr>
              <a:t>işi ile </a:t>
            </a:r>
            <a:r>
              <a:rPr lang="tr-TR" sz="4000" dirty="0">
                <a:ea typeface="Calibri" panose="020F0502020204030204" pitchFamily="34" charset="0"/>
              </a:rPr>
              <a:t>T</a:t>
            </a:r>
            <a:r>
              <a:rPr lang="tr-TR" sz="4000" dirty="0">
                <a:effectLst/>
                <a:ea typeface="Calibri" panose="020F0502020204030204" pitchFamily="34" charset="0"/>
              </a:rPr>
              <a:t>aşıma</a:t>
            </a:r>
            <a:br>
              <a:rPr lang="tr-TR" sz="3600" i="1" dirty="0">
                <a:effectLst/>
                <a:latin typeface="+mn-lt"/>
                <a:ea typeface="Calibri" panose="020F0502020204030204" pitchFamily="34" charset="0"/>
              </a:rPr>
            </a:br>
            <a:r>
              <a:rPr lang="tr-TR" sz="3600" i="1" dirty="0">
                <a:effectLst/>
                <a:latin typeface="+mn-lt"/>
                <a:ea typeface="Calibri" panose="020F0502020204030204" pitchFamily="34" charset="0"/>
              </a:rPr>
              <a:t> </a:t>
            </a:r>
            <a:r>
              <a:rPr lang="tr-TR" sz="2700" dirty="0">
                <a:solidFill>
                  <a:prstClr val="black"/>
                </a:solidFill>
                <a:ea typeface="+mn-ea"/>
                <a:cs typeface="+mn-cs"/>
              </a:rPr>
              <a:t>b-Omuzdan Destek Alarak Taşıma (Yan Koltuk Desteği)</a:t>
            </a:r>
            <a:br>
              <a:rPr lang="tr-TR" sz="2700" dirty="0">
                <a:solidFill>
                  <a:prstClr val="black"/>
                </a:solidFill>
                <a:ea typeface="+mn-ea"/>
                <a:cs typeface="+mn-cs"/>
              </a:rPr>
            </a:br>
            <a:endParaRPr lang="tr-TR" sz="27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28</a:t>
            </a:fld>
            <a:endParaRPr lang="tr-TR"/>
          </a:p>
        </p:txBody>
      </p:sp>
      <p:pic>
        <p:nvPicPr>
          <p:cNvPr id="6" name="Resim 5">
            <a:extLst>
              <a:ext uri="{FF2B5EF4-FFF2-40B4-BE49-F238E27FC236}">
                <a16:creationId xmlns:a16="http://schemas.microsoft.com/office/drawing/2014/main" id="{7F3BE881-1C33-9548-878D-AFE8EAC520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5472" y="2132856"/>
            <a:ext cx="4896544" cy="3672408"/>
          </a:xfrm>
          <a:prstGeom prst="rect">
            <a:avLst/>
          </a:prstGeom>
        </p:spPr>
      </p:pic>
    </p:spTree>
    <p:extLst>
      <p:ext uri="{BB962C8B-B14F-4D97-AF65-F5344CB8AC3E}">
        <p14:creationId xmlns:p14="http://schemas.microsoft.com/office/powerpoint/2010/main" val="45549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6634F010-795D-28D9-8E78-4E44AF05F00A}"/>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7CDC9881-7AD5-CE37-2A76-E14940917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1" y="81851"/>
            <a:ext cx="8748464" cy="947648"/>
          </a:xfrm>
        </p:spPr>
        <p:txBody>
          <a:bodyPr>
            <a:normAutofit fontScale="90000"/>
          </a:bodyPr>
          <a:lstStyle/>
          <a:p>
            <a:pPr lvl="0" algn="l">
              <a:spcBef>
                <a:spcPct val="20000"/>
              </a:spcBef>
            </a:pPr>
            <a:br>
              <a:rPr lang="tr-TR" sz="3100" b="1" dirty="0">
                <a:ea typeface="Calibri" panose="020F0502020204030204" pitchFamily="34" charset="0"/>
              </a:rPr>
            </a:br>
            <a:r>
              <a:rPr lang="tr-TR" sz="4000" dirty="0">
                <a:ea typeface="Calibri" panose="020F0502020204030204" pitchFamily="34" charset="0"/>
              </a:rPr>
              <a:t> Birden Fazla</a:t>
            </a:r>
            <a:r>
              <a:rPr lang="tr-TR" sz="4000" dirty="0">
                <a:effectLst/>
                <a:ea typeface="Calibri" panose="020F0502020204030204" pitchFamily="34" charset="0"/>
              </a:rPr>
              <a:t> Kişi ile Taşıma</a:t>
            </a:r>
            <a:br>
              <a:rPr lang="tr-TR" sz="3600" i="1" dirty="0">
                <a:effectLst/>
                <a:latin typeface="+mn-lt"/>
                <a:ea typeface="Calibri" panose="020F0502020204030204" pitchFamily="34" charset="0"/>
              </a:rPr>
            </a:br>
            <a:r>
              <a:rPr lang="tr-TR" sz="3600" i="1" dirty="0">
                <a:effectLst/>
                <a:latin typeface="+mn-lt"/>
                <a:ea typeface="Calibri" panose="020F0502020204030204" pitchFamily="34" charset="0"/>
              </a:rPr>
              <a:t> </a:t>
            </a:r>
            <a:r>
              <a:rPr lang="tr-TR" sz="2700" dirty="0">
                <a:solidFill>
                  <a:prstClr val="black"/>
                </a:solidFill>
                <a:ea typeface="Calibri" panose="020F0502020204030204" pitchFamily="34" charset="0"/>
                <a:cs typeface="+mn-cs"/>
              </a:rPr>
              <a:t>c-</a:t>
            </a:r>
            <a:r>
              <a:rPr lang="tr-TR" sz="2700" dirty="0">
                <a:solidFill>
                  <a:prstClr val="black"/>
                </a:solidFill>
                <a:ea typeface="+mn-ea"/>
                <a:cs typeface="+mn-cs"/>
              </a:rPr>
              <a:t>Kollar ve Bacaklardan Tutarak Taşıma (</a:t>
            </a:r>
            <a:r>
              <a:rPr lang="tr-TR" sz="2700" dirty="0" err="1">
                <a:solidFill>
                  <a:prstClr val="black"/>
                </a:solidFill>
                <a:ea typeface="+mn-ea"/>
                <a:cs typeface="+mn-cs"/>
              </a:rPr>
              <a:t>Teskereci</a:t>
            </a:r>
            <a:r>
              <a:rPr lang="tr-TR" sz="2700" dirty="0">
                <a:solidFill>
                  <a:prstClr val="black"/>
                </a:solidFill>
                <a:ea typeface="Calibri" panose="020F0502020204030204" pitchFamily="34" charset="0"/>
                <a:cs typeface="+mn-cs"/>
              </a:rPr>
              <a:t> Yöntemi</a:t>
            </a:r>
            <a:r>
              <a:rPr lang="tr-TR" sz="2400" b="1" dirty="0">
                <a:solidFill>
                  <a:prstClr val="black"/>
                </a:solidFill>
                <a:ea typeface="Calibri" panose="020F0502020204030204" pitchFamily="34" charset="0"/>
                <a:cs typeface="+mn-cs"/>
              </a:rPr>
              <a:t>)</a:t>
            </a:r>
            <a:br>
              <a:rPr lang="tr-TR" sz="2400" b="1" dirty="0">
                <a:solidFill>
                  <a:prstClr val="black"/>
                </a:solidFill>
                <a:ea typeface="+mn-ea"/>
                <a:cs typeface="+mn-cs"/>
              </a:rPr>
            </a:br>
            <a:endParaRPr lang="tr-TR" sz="27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29</a:t>
            </a:fld>
            <a:endParaRPr lang="tr-TR"/>
          </a:p>
        </p:txBody>
      </p:sp>
      <p:pic>
        <p:nvPicPr>
          <p:cNvPr id="6" name="Resim 5">
            <a:extLst>
              <a:ext uri="{FF2B5EF4-FFF2-40B4-BE49-F238E27FC236}">
                <a16:creationId xmlns:a16="http://schemas.microsoft.com/office/drawing/2014/main" id="{5D4302DD-4274-524B-9A64-3C0DF8ECB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00" y="1484784"/>
            <a:ext cx="2908581" cy="2301604"/>
          </a:xfrm>
          <a:prstGeom prst="rect">
            <a:avLst/>
          </a:prstGeom>
        </p:spPr>
      </p:pic>
      <p:pic>
        <p:nvPicPr>
          <p:cNvPr id="8" name="Resim 7">
            <a:extLst>
              <a:ext uri="{FF2B5EF4-FFF2-40B4-BE49-F238E27FC236}">
                <a16:creationId xmlns:a16="http://schemas.microsoft.com/office/drawing/2014/main" id="{32E07AE0-CBBD-6646-A13F-3A6EF5641C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1993" y="3212976"/>
            <a:ext cx="3015924" cy="2301605"/>
          </a:xfrm>
          <a:prstGeom prst="rect">
            <a:avLst/>
          </a:prstGeom>
        </p:spPr>
      </p:pic>
      <p:pic>
        <p:nvPicPr>
          <p:cNvPr id="10" name="Resim 9">
            <a:extLst>
              <a:ext uri="{FF2B5EF4-FFF2-40B4-BE49-F238E27FC236}">
                <a16:creationId xmlns:a16="http://schemas.microsoft.com/office/drawing/2014/main" id="{4CFC7E77-BE73-9A49-9CC7-E0D0BD5B3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3825" y="4509120"/>
            <a:ext cx="2880320" cy="2160240"/>
          </a:xfrm>
          <a:prstGeom prst="rect">
            <a:avLst/>
          </a:prstGeom>
        </p:spPr>
      </p:pic>
    </p:spTree>
    <p:extLst>
      <p:ext uri="{BB962C8B-B14F-4D97-AF65-F5344CB8AC3E}">
        <p14:creationId xmlns:p14="http://schemas.microsoft.com/office/powerpoint/2010/main" val="413467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3D7EB16-F733-46B3-B170-4FAF1745340A}"/>
              </a:ext>
            </a:extLst>
          </p:cNvPr>
          <p:cNvSpPr/>
          <p:nvPr/>
        </p:nvSpPr>
        <p:spPr>
          <a:xfrm>
            <a:off x="0" y="-44389"/>
            <a:ext cx="9144000"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3200" b="1" dirty="0">
              <a:latin typeface="+mj-lt"/>
            </a:endParaRPr>
          </a:p>
        </p:txBody>
      </p:sp>
      <p:sp>
        <p:nvSpPr>
          <p:cNvPr id="2" name="Başlık 1">
            <a:extLst>
              <a:ext uri="{FF2B5EF4-FFF2-40B4-BE49-F238E27FC236}">
                <a16:creationId xmlns:a16="http://schemas.microsoft.com/office/drawing/2014/main" id="{03F9967D-D4D3-47DD-8E5B-1878CA16DFF2}"/>
              </a:ext>
            </a:extLst>
          </p:cNvPr>
          <p:cNvSpPr>
            <a:spLocks noGrp="1"/>
          </p:cNvSpPr>
          <p:nvPr>
            <p:ph type="title"/>
          </p:nvPr>
        </p:nvSpPr>
        <p:spPr>
          <a:xfrm>
            <a:off x="0" y="0"/>
            <a:ext cx="9144000" cy="1007949"/>
          </a:xfrm>
        </p:spPr>
        <p:txBody>
          <a:bodyPr>
            <a:normAutofit/>
          </a:bodyPr>
          <a:lstStyle/>
          <a:p>
            <a:pPr algn="l"/>
            <a:r>
              <a:rPr lang="tr-TR" sz="3600" dirty="0">
                <a:solidFill>
                  <a:prstClr val="black"/>
                </a:solidFill>
                <a:ea typeface="+mn-ea"/>
                <a:cs typeface="+mn-cs"/>
              </a:rPr>
              <a:t>  Amaç ve Öğrenim Hedefleri</a:t>
            </a:r>
            <a:r>
              <a:rPr lang="tr-TR" sz="3600" dirty="0"/>
              <a:t> </a:t>
            </a:r>
          </a:p>
        </p:txBody>
      </p:sp>
      <p:sp>
        <p:nvSpPr>
          <p:cNvPr id="4" name="İçerik Yer Tutucusu 2">
            <a:extLst>
              <a:ext uri="{FF2B5EF4-FFF2-40B4-BE49-F238E27FC236}">
                <a16:creationId xmlns:a16="http://schemas.microsoft.com/office/drawing/2014/main" id="{F4AE6745-73CB-43A8-9AA2-02BBA2E614A0}"/>
              </a:ext>
            </a:extLst>
          </p:cNvPr>
          <p:cNvSpPr>
            <a:spLocks noGrp="1"/>
          </p:cNvSpPr>
          <p:nvPr>
            <p:ph idx="1"/>
          </p:nvPr>
        </p:nvSpPr>
        <p:spPr>
          <a:xfrm>
            <a:off x="143506" y="1412777"/>
            <a:ext cx="8849722" cy="4104456"/>
          </a:xfrm>
        </p:spPr>
        <p:txBody>
          <a:bodyPr>
            <a:noAutofit/>
          </a:bodyPr>
          <a:lstStyle/>
          <a:p>
            <a:pPr marL="0" lvl="0" indent="0">
              <a:spcBef>
                <a:spcPts val="0"/>
              </a:spcBef>
              <a:buNone/>
            </a:pPr>
            <a:endParaRPr lang="tr-TR" sz="2400" b="1" dirty="0">
              <a:solidFill>
                <a:prstClr val="black"/>
              </a:solidFill>
            </a:endParaRPr>
          </a:p>
          <a:p>
            <a:pPr marL="0" lvl="0" indent="0">
              <a:spcBef>
                <a:spcPts val="0"/>
              </a:spcBef>
              <a:buNone/>
            </a:pPr>
            <a:r>
              <a:rPr lang="tr-TR" sz="2400" b="1" dirty="0">
                <a:solidFill>
                  <a:prstClr val="black"/>
                </a:solidFill>
              </a:rPr>
              <a:t>Öğrenim Hedefleri;</a:t>
            </a:r>
          </a:p>
          <a:p>
            <a:pPr marL="0" lvl="0" indent="0">
              <a:spcBef>
                <a:spcPts val="0"/>
              </a:spcBef>
              <a:buNone/>
            </a:pPr>
            <a:endParaRPr lang="tr-TR" sz="2400" dirty="0"/>
          </a:p>
          <a:p>
            <a:pPr>
              <a:spcAft>
                <a:spcPts val="1200"/>
              </a:spcAft>
            </a:pPr>
            <a:r>
              <a:rPr lang="tr-TR" sz="2400" dirty="0"/>
              <a:t>Birden fazla kişi ile yapılan taşıma tekniklerini sayabilmeli.</a:t>
            </a:r>
          </a:p>
          <a:p>
            <a:pPr>
              <a:spcAft>
                <a:spcPts val="1200"/>
              </a:spcAft>
            </a:pPr>
            <a:r>
              <a:rPr lang="tr-TR" sz="2400" dirty="0"/>
              <a:t>Sedye ile taşıma tekniklerini söyleyebilmeli.</a:t>
            </a:r>
          </a:p>
          <a:p>
            <a:pPr>
              <a:spcAft>
                <a:spcPts val="1200"/>
              </a:spcAft>
            </a:pPr>
            <a:r>
              <a:rPr lang="tr-TR" sz="2400" dirty="0"/>
              <a:t>Baş-boyun ya da omurga yaralanması olan hasta/yaralıda taşıma tekniklerini söyleyebilmeli.</a:t>
            </a:r>
            <a:endParaRPr lang="tr-TR" sz="2400" b="1" dirty="0"/>
          </a:p>
        </p:txBody>
      </p:sp>
      <p:sp>
        <p:nvSpPr>
          <p:cNvPr id="6" name="İçerik Yer Tutucusu 2">
            <a:extLst>
              <a:ext uri="{FF2B5EF4-FFF2-40B4-BE49-F238E27FC236}">
                <a16:creationId xmlns:a16="http://schemas.microsoft.com/office/drawing/2014/main" id="{512D2AD8-198D-4F6A-A6EC-F688EA7153CA}"/>
              </a:ext>
            </a:extLst>
          </p:cNvPr>
          <p:cNvSpPr txBox="1">
            <a:spLocks/>
          </p:cNvSpPr>
          <p:nvPr/>
        </p:nvSpPr>
        <p:spPr>
          <a:xfrm>
            <a:off x="35496" y="0"/>
            <a:ext cx="9073007" cy="1007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400" b="1" dirty="0"/>
          </a:p>
        </p:txBody>
      </p:sp>
      <p:sp>
        <p:nvSpPr>
          <p:cNvPr id="9" name="Başlık 1">
            <a:extLst>
              <a:ext uri="{FF2B5EF4-FFF2-40B4-BE49-F238E27FC236}">
                <a16:creationId xmlns:a16="http://schemas.microsoft.com/office/drawing/2014/main" id="{57B3EDA7-4F9B-4B6D-A807-B216683F2F00}"/>
              </a:ext>
            </a:extLst>
          </p:cNvPr>
          <p:cNvSpPr txBox="1">
            <a:spLocks/>
          </p:cNvSpPr>
          <p:nvPr/>
        </p:nvSpPr>
        <p:spPr>
          <a:xfrm>
            <a:off x="150772" y="1340767"/>
            <a:ext cx="8957730" cy="36724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000" b="1"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3</a:t>
            </a:fld>
            <a:endParaRPr lang="tr-TR"/>
          </a:p>
        </p:txBody>
      </p:sp>
      <p:pic>
        <p:nvPicPr>
          <p:cNvPr id="5" name="Resim 4">
            <a:extLst>
              <a:ext uri="{FF2B5EF4-FFF2-40B4-BE49-F238E27FC236}">
                <a16:creationId xmlns:a16="http://schemas.microsoft.com/office/drawing/2014/main" id="{71404182-747C-8F9B-18A6-DAC37BDC73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657" y="188640"/>
            <a:ext cx="1000768" cy="648072"/>
          </a:xfrm>
          <a:prstGeom prst="rect">
            <a:avLst/>
          </a:prstGeom>
        </p:spPr>
      </p:pic>
    </p:spTree>
    <p:extLst>
      <p:ext uri="{BB962C8B-B14F-4D97-AF65-F5344CB8AC3E}">
        <p14:creationId xmlns:p14="http://schemas.microsoft.com/office/powerpoint/2010/main" val="1605407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6C296E0-B4B7-BD1E-DED6-8AD3E2BEC546}"/>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4F984920-D47C-EC91-2EED-E626B0BBC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266966"/>
            <a:ext cx="985049" cy="637893"/>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323528" y="1324062"/>
            <a:ext cx="8784976" cy="2256830"/>
          </a:xfrm>
        </p:spPr>
        <p:txBody>
          <a:bodyPr>
            <a:noAutofit/>
          </a:bodyPr>
          <a:lstStyle/>
          <a:p>
            <a:pPr marL="0" indent="0" algn="just">
              <a:buNone/>
            </a:pPr>
            <a:r>
              <a:rPr lang="tr-TR" sz="2400" dirty="0">
                <a:effectLst/>
                <a:ea typeface="Calibri" panose="020F0502020204030204" pitchFamily="34" charset="0"/>
              </a:rPr>
              <a:t>Hasta/yaralının bilinçli olması gereklidir.</a:t>
            </a:r>
          </a:p>
          <a:p>
            <a:pPr algn="just"/>
            <a:r>
              <a:rPr lang="tr-TR" sz="2400" dirty="0">
                <a:effectLst/>
                <a:ea typeface="Calibri" panose="020F0502020204030204" pitchFamily="34" charset="0"/>
              </a:rPr>
              <a:t> Özellikle dar alanlarda (merdiven inip çıkarken, asansör…</a:t>
            </a:r>
            <a:r>
              <a:rPr lang="tr-TR" sz="2400" dirty="0" err="1">
                <a:effectLst/>
                <a:ea typeface="Calibri" panose="020F0502020204030204" pitchFamily="34" charset="0"/>
              </a:rPr>
              <a:t>vb</a:t>
            </a:r>
            <a:r>
              <a:rPr lang="tr-TR" sz="2400" dirty="0">
                <a:effectLst/>
                <a:ea typeface="Calibri" panose="020F0502020204030204" pitchFamily="34" charset="0"/>
              </a:rPr>
              <a:t>) kullanışlı bir yöntemdir</a:t>
            </a:r>
            <a:r>
              <a:rPr lang="tr-TR" sz="2400" dirty="0">
                <a:ea typeface="Calibri" panose="020F0502020204030204" pitchFamily="34" charset="0"/>
              </a:rPr>
              <a:t>.</a:t>
            </a:r>
            <a:r>
              <a:rPr lang="tr-TR" sz="2400" spc="-10" dirty="0">
                <a:ea typeface="Calibri" panose="020F0502020204030204" pitchFamily="34" charset="0"/>
                <a:cs typeface="Times New Roman" panose="02020603050405020304" pitchFamily="18" charset="0"/>
              </a:rPr>
              <a:t> Hasta/yaralının sandalyeden düşmemesi için sabitlenmesi gerekmektedir.</a:t>
            </a:r>
            <a:endParaRPr lang="tr-TR" sz="2400" dirty="0">
              <a:effectLst/>
              <a:ea typeface="Calibri" panose="020F0502020204030204" pitchFamily="34" charset="0"/>
            </a:endParaRP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44001" cy="1057096"/>
          </a:xfrm>
        </p:spPr>
        <p:txBody>
          <a:bodyPr>
            <a:normAutofit fontScale="90000"/>
          </a:bodyPr>
          <a:lstStyle/>
          <a:p>
            <a:pPr algn="l"/>
            <a:br>
              <a:rPr lang="tr-TR" sz="3100" b="1" dirty="0">
                <a:ea typeface="Calibri" panose="020F0502020204030204" pitchFamily="34" charset="0"/>
              </a:rPr>
            </a:br>
            <a:r>
              <a:rPr lang="tr-TR" sz="3100" b="1" dirty="0">
                <a:ea typeface="Calibri" panose="020F0502020204030204" pitchFamily="34" charset="0"/>
              </a:rPr>
              <a:t> </a:t>
            </a:r>
            <a:br>
              <a:rPr lang="tr-TR" sz="3100" b="1" dirty="0">
                <a:ea typeface="Calibri" panose="020F0502020204030204" pitchFamily="34" charset="0"/>
              </a:rPr>
            </a:br>
            <a:r>
              <a:rPr lang="tr-TR" sz="4000" b="1" dirty="0">
                <a:ea typeface="Calibri" panose="020F0502020204030204" pitchFamily="34" charset="0"/>
              </a:rPr>
              <a:t>   </a:t>
            </a:r>
            <a:r>
              <a:rPr lang="tr-TR" sz="4000" dirty="0">
                <a:ea typeface="Calibri" panose="020F0502020204030204" pitchFamily="34" charset="0"/>
              </a:rPr>
              <a:t>Birden Fazla</a:t>
            </a:r>
            <a:r>
              <a:rPr lang="tr-TR" sz="4000" dirty="0">
                <a:effectLst/>
                <a:ea typeface="Calibri" panose="020F0502020204030204" pitchFamily="34" charset="0"/>
              </a:rPr>
              <a:t> Kişi ile Taşıma</a:t>
            </a:r>
            <a:br>
              <a:rPr lang="tr-TR" sz="3600" i="1" dirty="0">
                <a:effectLst/>
                <a:latin typeface="+mn-lt"/>
                <a:ea typeface="Calibri" panose="020F0502020204030204" pitchFamily="34" charset="0"/>
              </a:rPr>
            </a:br>
            <a:r>
              <a:rPr lang="tr-TR" sz="2700" i="1" dirty="0">
                <a:effectLst/>
                <a:ea typeface="Calibri" panose="020F0502020204030204" pitchFamily="34" charset="0"/>
              </a:rPr>
              <a:t>     </a:t>
            </a:r>
            <a:r>
              <a:rPr lang="tr-TR" sz="2700" dirty="0">
                <a:solidFill>
                  <a:prstClr val="black"/>
                </a:solidFill>
                <a:ea typeface="Calibri" panose="020F0502020204030204" pitchFamily="34" charset="0"/>
              </a:rPr>
              <a:t>d- Sandalye ile Taşıma</a:t>
            </a:r>
            <a:br>
              <a:rPr lang="tr-TR" sz="2700" b="1" dirty="0">
                <a:ea typeface="Calibri" panose="020F0502020204030204" pitchFamily="34" charset="0"/>
              </a:rPr>
            </a:br>
            <a:br>
              <a:rPr lang="tr-TR" sz="2700" b="1" dirty="0">
                <a:ea typeface="Calibri" panose="020F0502020204030204" pitchFamily="34" charset="0"/>
              </a:rPr>
            </a:br>
            <a:r>
              <a:rPr lang="tr-TR" sz="2700" b="1" dirty="0">
                <a:ea typeface="Calibri" panose="020F0502020204030204" pitchFamily="34" charset="0"/>
              </a:rPr>
              <a:t>  </a:t>
            </a:r>
            <a:endParaRPr lang="tr-TR" sz="2700" b="1" i="1" dirty="0">
              <a:latin typeface="+mn-lt"/>
            </a:endParaRPr>
          </a:p>
        </p:txBody>
      </p:sp>
      <p:pic>
        <p:nvPicPr>
          <p:cNvPr id="12" name="Resim 11">
            <a:extLst>
              <a:ext uri="{FF2B5EF4-FFF2-40B4-BE49-F238E27FC236}">
                <a16:creationId xmlns:a16="http://schemas.microsoft.com/office/drawing/2014/main" id="{C79639EE-D11B-F042-9611-7884E6A9A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97" y="3429000"/>
            <a:ext cx="3948908" cy="2961681"/>
          </a:xfrm>
          <a:prstGeom prst="rect">
            <a:avLst/>
          </a:prstGeom>
        </p:spPr>
      </p:pic>
      <p:pic>
        <p:nvPicPr>
          <p:cNvPr id="14" name="Resim 13">
            <a:extLst>
              <a:ext uri="{FF2B5EF4-FFF2-40B4-BE49-F238E27FC236}">
                <a16:creationId xmlns:a16="http://schemas.microsoft.com/office/drawing/2014/main" id="{3E043024-61B4-E94E-8EDA-6CE0E4B7D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9688" y="3429000"/>
            <a:ext cx="4081393" cy="2961681"/>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2940012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105CCAC-B611-AA6D-EE7C-A6757D326FA4}"/>
              </a:ext>
            </a:extLst>
          </p:cNvPr>
          <p:cNvSpPr/>
          <p:nvPr/>
        </p:nvSpPr>
        <p:spPr>
          <a:xfrm>
            <a:off x="0" y="0"/>
            <a:ext cx="9152878"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883DFB92-6946-156E-17AA-655822AE0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617" y="260648"/>
            <a:ext cx="994808" cy="644212"/>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79513" y="1313384"/>
            <a:ext cx="8856984" cy="1971600"/>
          </a:xfrm>
        </p:spPr>
        <p:txBody>
          <a:bodyPr>
            <a:noAutofit/>
          </a:bodyPr>
          <a:lstStyle/>
          <a:p>
            <a:pPr marL="0" indent="0" algn="just">
              <a:spcAft>
                <a:spcPts val="1000"/>
              </a:spcAft>
              <a:buNone/>
            </a:pPr>
            <a:r>
              <a:rPr lang="tr-TR" sz="2400" dirty="0">
                <a:effectLst/>
                <a:ea typeface="Calibri" panose="020F0502020204030204" pitchFamily="34" charset="0"/>
                <a:cs typeface="Arial" panose="020B0604020202020204" pitchFamily="34" charset="0"/>
              </a:rPr>
              <a:t>Tek bir battaniye ile sedye oluşturma sırasında battaniye yere serilir ve kenarları rulo yapılır. Hasta/yaralı üzerine yatırılarak kısa mesafede güvenle taşınabilir.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17512" y="0"/>
            <a:ext cx="9170390" cy="1052736"/>
          </a:xfrm>
        </p:spPr>
        <p:txBody>
          <a:bodyPr>
            <a:normAutofit fontScale="90000"/>
          </a:bodyPr>
          <a:lstStyle/>
          <a:p>
            <a:pPr algn="l"/>
            <a:br>
              <a:rPr lang="tr-TR" sz="2800" b="1" dirty="0">
                <a:ea typeface="Calibri" panose="020F0502020204030204" pitchFamily="34" charset="0"/>
              </a:rPr>
            </a:br>
            <a:r>
              <a:rPr lang="tr-TR" sz="2800" b="1" dirty="0">
                <a:ea typeface="Calibri" panose="020F0502020204030204" pitchFamily="34" charset="0"/>
              </a:rPr>
              <a:t>   </a:t>
            </a:r>
            <a:r>
              <a:rPr lang="tr-TR" sz="4000" dirty="0">
                <a:ea typeface="Calibri" panose="020F0502020204030204" pitchFamily="34" charset="0"/>
              </a:rPr>
              <a:t>Sedye ile Taşıma Yöntemi</a:t>
            </a:r>
            <a:br>
              <a:rPr lang="tr-TR" sz="2800" b="1" dirty="0">
                <a:ea typeface="Calibri" panose="020F0502020204030204" pitchFamily="34" charset="0"/>
              </a:rPr>
            </a:br>
            <a:r>
              <a:rPr lang="tr-TR" sz="2800" b="1" dirty="0">
                <a:ea typeface="Calibri" panose="020F0502020204030204" pitchFamily="34" charset="0"/>
              </a:rPr>
              <a:t>   </a:t>
            </a:r>
            <a:r>
              <a:rPr lang="tr-TR" sz="2700" dirty="0">
                <a:ea typeface="Calibri" panose="020F0502020204030204" pitchFamily="34" charset="0"/>
                <a:cs typeface="Arial" panose="020B0604020202020204" pitchFamily="34" charset="0"/>
              </a:rPr>
              <a:t>Bir Battaniye ile Geçici Sedye Oluşturma </a:t>
            </a:r>
            <a:br>
              <a:rPr lang="tr-TR" sz="2800" b="1" dirty="0">
                <a:ea typeface="Calibri" panose="020F0502020204030204" pitchFamily="34" charset="0"/>
                <a:cs typeface="Arial" panose="020B0604020202020204" pitchFamily="34" charset="0"/>
              </a:rPr>
            </a:br>
            <a:endParaRPr lang="tr-TR" sz="2800" b="1" i="1" dirty="0"/>
          </a:p>
        </p:txBody>
      </p:sp>
      <p:pic>
        <p:nvPicPr>
          <p:cNvPr id="26" name="Resim 25">
            <a:extLst>
              <a:ext uri="{FF2B5EF4-FFF2-40B4-BE49-F238E27FC236}">
                <a16:creationId xmlns:a16="http://schemas.microsoft.com/office/drawing/2014/main" id="{5FBC00BC-973A-1B4D-B8D4-C78141BE6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407220"/>
            <a:ext cx="2088413" cy="1566310"/>
          </a:xfrm>
          <a:prstGeom prst="rect">
            <a:avLst/>
          </a:prstGeom>
        </p:spPr>
      </p:pic>
      <p:pic>
        <p:nvPicPr>
          <p:cNvPr id="28" name="Resim 27">
            <a:extLst>
              <a:ext uri="{FF2B5EF4-FFF2-40B4-BE49-F238E27FC236}">
                <a16:creationId xmlns:a16="http://schemas.microsoft.com/office/drawing/2014/main" id="{4696CD4F-88BA-9447-9509-50A11B2DDB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3827" y="4454978"/>
            <a:ext cx="2088413" cy="1566310"/>
          </a:xfrm>
          <a:prstGeom prst="rect">
            <a:avLst/>
          </a:prstGeom>
        </p:spPr>
      </p:pic>
      <p:pic>
        <p:nvPicPr>
          <p:cNvPr id="30" name="Resim 29">
            <a:extLst>
              <a:ext uri="{FF2B5EF4-FFF2-40B4-BE49-F238E27FC236}">
                <a16:creationId xmlns:a16="http://schemas.microsoft.com/office/drawing/2014/main" id="{9B93A653-E640-8F46-A45D-96EA4FFA63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579" y="3933056"/>
            <a:ext cx="2088413" cy="1566310"/>
          </a:xfrm>
          <a:prstGeom prst="rect">
            <a:avLst/>
          </a:prstGeom>
        </p:spPr>
      </p:pic>
      <p:pic>
        <p:nvPicPr>
          <p:cNvPr id="34" name="Resim 33">
            <a:extLst>
              <a:ext uri="{FF2B5EF4-FFF2-40B4-BE49-F238E27FC236}">
                <a16:creationId xmlns:a16="http://schemas.microsoft.com/office/drawing/2014/main" id="{11506657-7B31-DA4F-842E-DEF3E9AA5C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8082" y="5175057"/>
            <a:ext cx="2088414" cy="1566311"/>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405215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4D0069F-E805-FFB6-1506-867D8B75D150}"/>
              </a:ext>
            </a:extLst>
          </p:cNvPr>
          <p:cNvSpPr/>
          <p:nvPr/>
        </p:nvSpPr>
        <p:spPr>
          <a:xfrm>
            <a:off x="0" y="-1"/>
            <a:ext cx="9144000" cy="1186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F6DFA486-80DA-4D43-6A4E-5A9297922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35076"/>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 y="1421450"/>
            <a:ext cx="9144001" cy="2808774"/>
          </a:xfrm>
        </p:spPr>
        <p:txBody>
          <a:bodyPr>
            <a:noAutofit/>
          </a:bodyPr>
          <a:lstStyle/>
          <a:p>
            <a:pPr lvl="1" algn="just">
              <a:buFont typeface="Arial" panose="020B0604020202020204" pitchFamily="34" charset="0"/>
              <a:buChar char="•"/>
            </a:pPr>
            <a:r>
              <a:rPr lang="tr-TR" sz="2400" dirty="0"/>
              <a:t>Bir battaniye yere serilir.</a:t>
            </a:r>
          </a:p>
          <a:p>
            <a:pPr lvl="1" algn="just">
              <a:buFont typeface="Arial" panose="020B0604020202020204" pitchFamily="34" charset="0"/>
              <a:buChar char="•"/>
            </a:pPr>
            <a:r>
              <a:rPr lang="tr-TR" sz="2400" dirty="0"/>
              <a:t>Battaniyenin 1/3'üne birinci kiriş yerleştirilir ve battaniye bu </a:t>
            </a:r>
          </a:p>
          <a:p>
            <a:pPr marL="457200" lvl="1" indent="0" algn="just">
              <a:buNone/>
            </a:pPr>
            <a:r>
              <a:rPr lang="tr-TR" sz="2400" dirty="0"/>
              <a:t>     kirişin üzerine katlanır.</a:t>
            </a:r>
          </a:p>
          <a:p>
            <a:pPr lvl="1" algn="just">
              <a:buFont typeface="Arial" panose="020B0604020202020204" pitchFamily="34" charset="0"/>
              <a:buChar char="•"/>
            </a:pPr>
            <a:r>
              <a:rPr lang="tr-TR" sz="2400" dirty="0"/>
              <a:t>Katlanan kısmın bittiği yere yakın bir noktaya ikinci kiriş yerleştirilir.</a:t>
            </a:r>
          </a:p>
          <a:p>
            <a:pPr lvl="1" algn="just"/>
            <a:endParaRPr lang="tr-TR" sz="2400" dirty="0"/>
          </a:p>
        </p:txBody>
      </p:sp>
      <p:pic>
        <p:nvPicPr>
          <p:cNvPr id="6" name="Resim 5">
            <a:extLst>
              <a:ext uri="{FF2B5EF4-FFF2-40B4-BE49-F238E27FC236}">
                <a16:creationId xmlns:a16="http://schemas.microsoft.com/office/drawing/2014/main" id="{87875608-C6A7-C84A-85D8-54FFA624B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918" y="4365104"/>
            <a:ext cx="3168352" cy="2376264"/>
          </a:xfrm>
          <a:prstGeom prst="rect">
            <a:avLst/>
          </a:prstGeom>
        </p:spPr>
      </p:pic>
      <p:pic>
        <p:nvPicPr>
          <p:cNvPr id="10" name="Resim 9">
            <a:extLst>
              <a:ext uri="{FF2B5EF4-FFF2-40B4-BE49-F238E27FC236}">
                <a16:creationId xmlns:a16="http://schemas.microsoft.com/office/drawing/2014/main" id="{D87DEABF-7B81-2E47-B5D6-23F12418E8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4365104"/>
            <a:ext cx="3168352" cy="2376264"/>
          </a:xfrm>
          <a:prstGeom prst="rect">
            <a:avLst/>
          </a:prstGeom>
        </p:spPr>
      </p:pic>
      <p:sp>
        <p:nvSpPr>
          <p:cNvPr id="15" name="Başlık 1">
            <a:extLst>
              <a:ext uri="{FF2B5EF4-FFF2-40B4-BE49-F238E27FC236}">
                <a16:creationId xmlns:a16="http://schemas.microsoft.com/office/drawing/2014/main" id="{BE6690C2-00E0-40AE-91F3-B052A905BDD6}"/>
              </a:ext>
            </a:extLst>
          </p:cNvPr>
          <p:cNvSpPr>
            <a:spLocks noGrp="1"/>
          </p:cNvSpPr>
          <p:nvPr>
            <p:ph type="title"/>
          </p:nvPr>
        </p:nvSpPr>
        <p:spPr>
          <a:xfrm>
            <a:off x="0" y="0"/>
            <a:ext cx="9144000" cy="1186376"/>
          </a:xfrm>
        </p:spPr>
        <p:txBody>
          <a:bodyPr>
            <a:normAutofit fontScale="90000"/>
          </a:bodyPr>
          <a:lstStyle/>
          <a:p>
            <a:pPr algn="l"/>
            <a:br>
              <a:rPr lang="tr-TR" sz="4000" b="1" dirty="0">
                <a:ea typeface="Calibri" panose="020F0502020204030204" pitchFamily="34" charset="0"/>
              </a:rPr>
            </a:br>
            <a:r>
              <a:rPr lang="tr-TR" sz="4000" b="1" dirty="0">
                <a:ea typeface="Calibri" panose="020F0502020204030204" pitchFamily="34" charset="0"/>
              </a:rPr>
              <a:t>  </a:t>
            </a:r>
            <a:r>
              <a:rPr lang="tr-TR" sz="4000" dirty="0">
                <a:ea typeface="Calibri" panose="020F0502020204030204" pitchFamily="34" charset="0"/>
              </a:rPr>
              <a:t>Sedye ile Taşıma Yöntemi</a:t>
            </a:r>
            <a:br>
              <a:rPr lang="tr-TR" sz="4000" b="1" dirty="0">
                <a:ea typeface="Calibri" panose="020F0502020204030204" pitchFamily="34" charset="0"/>
              </a:rPr>
            </a:br>
            <a:r>
              <a:rPr lang="tr-TR" sz="2700" b="1" dirty="0">
                <a:ea typeface="Calibri" panose="020F0502020204030204" pitchFamily="34" charset="0"/>
              </a:rPr>
              <a:t>   </a:t>
            </a:r>
            <a:r>
              <a:rPr lang="tr-TR" sz="2700" dirty="0"/>
              <a:t>Bir Battaniye ve İki Kirişle Geçici Sedye Oluşturma</a:t>
            </a:r>
            <a:br>
              <a:rPr lang="tr-TR" sz="2800" b="1" dirty="0"/>
            </a:br>
            <a:endParaRPr lang="tr-TR" sz="28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308332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18F0A0B-0BDC-584B-B8BD-8EBCA7B38BC4}"/>
              </a:ext>
            </a:extLst>
          </p:cNvPr>
          <p:cNvSpPr/>
          <p:nvPr/>
        </p:nvSpPr>
        <p:spPr>
          <a:xfrm>
            <a:off x="1" y="0"/>
            <a:ext cx="9135365" cy="11307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F40C49F8-2EED-F5F7-9B9B-50D9356CF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657" y="220336"/>
            <a:ext cx="951823" cy="616376"/>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0" y="1700808"/>
            <a:ext cx="8712968" cy="2473755"/>
          </a:xfrm>
        </p:spPr>
        <p:txBody>
          <a:bodyPr>
            <a:noAutofit/>
          </a:bodyPr>
          <a:lstStyle/>
          <a:p>
            <a:pPr lvl="1" algn="just">
              <a:buFont typeface="Arial" panose="020B0604020202020204" pitchFamily="34" charset="0"/>
              <a:buChar char="•"/>
            </a:pPr>
            <a:r>
              <a:rPr lang="tr-TR" sz="2400" dirty="0"/>
              <a:t>Battaniyede kalan kısım bu kirişin üzerini kaplayacak şekilde kirişin üzerine doğru getirilir.</a:t>
            </a:r>
          </a:p>
          <a:p>
            <a:pPr lvl="1" algn="just">
              <a:buFont typeface="Arial" panose="020B0604020202020204" pitchFamily="34" charset="0"/>
              <a:buChar char="•"/>
            </a:pPr>
            <a:r>
              <a:rPr lang="tr-TR" sz="2400" dirty="0"/>
              <a:t>Hasta/yaralı bu iki kirişin arasında oluşturulan bölgeye yatırılır.</a:t>
            </a:r>
          </a:p>
        </p:txBody>
      </p:sp>
      <p:pic>
        <p:nvPicPr>
          <p:cNvPr id="11" name="Resim 10">
            <a:extLst>
              <a:ext uri="{FF2B5EF4-FFF2-40B4-BE49-F238E27FC236}">
                <a16:creationId xmlns:a16="http://schemas.microsoft.com/office/drawing/2014/main" id="{2E170193-5330-644C-A39B-FADF2DC67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494" y="3748377"/>
            <a:ext cx="3358155" cy="2518616"/>
          </a:xfrm>
          <a:prstGeom prst="rect">
            <a:avLst/>
          </a:prstGeom>
        </p:spPr>
      </p:pic>
      <p:pic>
        <p:nvPicPr>
          <p:cNvPr id="13" name="Resim 12">
            <a:extLst>
              <a:ext uri="{FF2B5EF4-FFF2-40B4-BE49-F238E27FC236}">
                <a16:creationId xmlns:a16="http://schemas.microsoft.com/office/drawing/2014/main" id="{EE90BB8B-C28D-6047-9095-B1E45971E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1694" y="3793237"/>
            <a:ext cx="3298341" cy="2473756"/>
          </a:xfrm>
          <a:prstGeom prst="rect">
            <a:avLst/>
          </a:prstGeom>
        </p:spPr>
      </p:pic>
      <p:sp>
        <p:nvSpPr>
          <p:cNvPr id="15" name="Başlık 1">
            <a:extLst>
              <a:ext uri="{FF2B5EF4-FFF2-40B4-BE49-F238E27FC236}">
                <a16:creationId xmlns:a16="http://schemas.microsoft.com/office/drawing/2014/main" id="{BE6690C2-00E0-40AE-91F3-B052A905BDD6}"/>
              </a:ext>
            </a:extLst>
          </p:cNvPr>
          <p:cNvSpPr>
            <a:spLocks noGrp="1"/>
          </p:cNvSpPr>
          <p:nvPr>
            <p:ph type="title"/>
          </p:nvPr>
        </p:nvSpPr>
        <p:spPr>
          <a:xfrm>
            <a:off x="0" y="0"/>
            <a:ext cx="9152878" cy="1130768"/>
          </a:xfrm>
        </p:spPr>
        <p:txBody>
          <a:bodyPr>
            <a:normAutofit/>
          </a:bodyPr>
          <a:lstStyle/>
          <a:p>
            <a:pPr algn="l"/>
            <a:r>
              <a:rPr lang="tr-TR" sz="3600" dirty="0">
                <a:ea typeface="Calibri" panose="020F0502020204030204" pitchFamily="34" charset="0"/>
              </a:rPr>
              <a:t>  Sedye ile Taşıma Yöntemi</a:t>
            </a:r>
            <a:br>
              <a:rPr lang="tr-TR" sz="2800" b="1" dirty="0">
                <a:ea typeface="Calibri" panose="020F0502020204030204" pitchFamily="34" charset="0"/>
              </a:rPr>
            </a:br>
            <a:r>
              <a:rPr lang="tr-TR" sz="2800" b="1" dirty="0">
                <a:ea typeface="Calibri" panose="020F0502020204030204" pitchFamily="34" charset="0"/>
              </a:rPr>
              <a:t>   </a:t>
            </a:r>
            <a:r>
              <a:rPr lang="tr-TR" sz="2400" dirty="0"/>
              <a:t>Bir Battaniye ve İki Kirişle Geçici Sedye Oluşturma</a:t>
            </a:r>
            <a:endParaRPr lang="tr-TR" sz="24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809134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6373BB8-0832-5B17-FA2D-5963A66A02D9}"/>
              </a:ext>
            </a:extLst>
          </p:cNvPr>
          <p:cNvSpPr/>
          <p:nvPr/>
        </p:nvSpPr>
        <p:spPr>
          <a:xfrm>
            <a:off x="-2958" y="0"/>
            <a:ext cx="9144000" cy="12354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49EF85AD-5C99-FDB8-BC56-56ACC1898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266966"/>
            <a:ext cx="985049" cy="637893"/>
          </a:xfrm>
          <a:prstGeom prst="rect">
            <a:avLst/>
          </a:prstGeom>
        </p:spPr>
      </p:pic>
      <p:pic>
        <p:nvPicPr>
          <p:cNvPr id="15" name="Resim 14">
            <a:extLst>
              <a:ext uri="{FF2B5EF4-FFF2-40B4-BE49-F238E27FC236}">
                <a16:creationId xmlns:a16="http://schemas.microsoft.com/office/drawing/2014/main" id="{AA66CBD4-0AC0-DF4D-A5E6-FA2D76B99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05" y="3861048"/>
            <a:ext cx="2592288" cy="2207497"/>
          </a:xfrm>
          <a:prstGeom prst="rect">
            <a:avLst/>
          </a:prstGeom>
        </p:spPr>
      </p:pic>
      <p:sp>
        <p:nvSpPr>
          <p:cNvPr id="10" name="Başlık 1">
            <a:extLst>
              <a:ext uri="{FF2B5EF4-FFF2-40B4-BE49-F238E27FC236}">
                <a16:creationId xmlns:a16="http://schemas.microsoft.com/office/drawing/2014/main" id="{4DFC6BA5-AA96-408B-8D90-9A567F58435C}"/>
              </a:ext>
            </a:extLst>
          </p:cNvPr>
          <p:cNvSpPr>
            <a:spLocks noGrp="1"/>
          </p:cNvSpPr>
          <p:nvPr>
            <p:ph type="title"/>
          </p:nvPr>
        </p:nvSpPr>
        <p:spPr>
          <a:xfrm>
            <a:off x="0" y="0"/>
            <a:ext cx="9152878" cy="1124744"/>
          </a:xfrm>
        </p:spPr>
        <p:txBody>
          <a:bodyPr>
            <a:normAutofit fontScale="90000"/>
          </a:bodyPr>
          <a:lstStyle/>
          <a:p>
            <a:pPr algn="l"/>
            <a:br>
              <a:rPr lang="tr-TR" sz="3100" dirty="0">
                <a:ea typeface="Calibri" panose="020F0502020204030204" pitchFamily="34" charset="0"/>
              </a:rPr>
            </a:br>
            <a:br>
              <a:rPr lang="tr-TR" sz="3100" dirty="0">
                <a:ea typeface="Calibri" panose="020F0502020204030204" pitchFamily="34" charset="0"/>
              </a:rPr>
            </a:br>
            <a:r>
              <a:rPr lang="tr-TR" sz="3100" dirty="0">
                <a:ea typeface="Calibri" panose="020F0502020204030204" pitchFamily="34" charset="0"/>
              </a:rPr>
              <a:t>  </a:t>
            </a:r>
            <a:br>
              <a:rPr lang="tr-TR" sz="3100" dirty="0">
                <a:ea typeface="Calibri" panose="020F0502020204030204" pitchFamily="34" charset="0"/>
              </a:rPr>
            </a:br>
            <a:r>
              <a:rPr lang="tr-TR" sz="3100" dirty="0">
                <a:ea typeface="Calibri" panose="020F0502020204030204" pitchFamily="34" charset="0"/>
              </a:rPr>
              <a:t> </a:t>
            </a:r>
            <a:r>
              <a:rPr lang="tr-TR" sz="4000" dirty="0">
                <a:ea typeface="Calibri" panose="020F0502020204030204" pitchFamily="34" charset="0"/>
              </a:rPr>
              <a:t>Sedye ile Taşıma Yöntemi</a:t>
            </a:r>
            <a:br>
              <a:rPr lang="tr-TR" sz="3100" dirty="0">
                <a:ea typeface="Calibri" panose="020F0502020204030204" pitchFamily="34" charset="0"/>
              </a:rPr>
            </a:br>
            <a:r>
              <a:rPr lang="tr-TR" sz="2700" dirty="0">
                <a:ea typeface="Calibri" panose="020F0502020204030204" pitchFamily="34" charset="0"/>
              </a:rPr>
              <a:t>  </a:t>
            </a:r>
            <a:r>
              <a:rPr lang="tr-TR" sz="2700" dirty="0">
                <a:solidFill>
                  <a:prstClr val="black"/>
                </a:solidFill>
              </a:rPr>
              <a:t>Hasta/Yaralının Sedyeye Aktarılması </a:t>
            </a:r>
            <a:br>
              <a:rPr lang="tr-TR" sz="3200" b="1" dirty="0">
                <a:solidFill>
                  <a:prstClr val="black"/>
                </a:solidFill>
              </a:rPr>
            </a:br>
            <a:br>
              <a:rPr lang="tr-TR" sz="3200" dirty="0">
                <a:ea typeface="Calibri" panose="020F0502020204030204" pitchFamily="34" charset="0"/>
              </a:rPr>
            </a:b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endParaRPr lang="tr-TR" sz="27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34</a:t>
            </a:fld>
            <a:endParaRPr lang="tr-TR"/>
          </a:p>
        </p:txBody>
      </p:sp>
      <p:pic>
        <p:nvPicPr>
          <p:cNvPr id="9" name="Resim 8">
            <a:extLst>
              <a:ext uri="{FF2B5EF4-FFF2-40B4-BE49-F238E27FC236}">
                <a16:creationId xmlns:a16="http://schemas.microsoft.com/office/drawing/2014/main" id="{9B744612-EDA8-43CD-8195-282BD56B6F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771" y="3906992"/>
            <a:ext cx="2888541" cy="2178542"/>
          </a:xfrm>
          <a:prstGeom prst="rect">
            <a:avLst/>
          </a:prstGeom>
        </p:spPr>
      </p:pic>
      <p:pic>
        <p:nvPicPr>
          <p:cNvPr id="11" name="Picture 2">
            <a:extLst>
              <a:ext uri="{FF2B5EF4-FFF2-40B4-BE49-F238E27FC236}">
                <a16:creationId xmlns:a16="http://schemas.microsoft.com/office/drawing/2014/main" id="{99C22931-7189-4F3F-AD8B-05E5CFCAD6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77129" y="3906992"/>
            <a:ext cx="2664295" cy="215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çerik Yer Tutucusu 2">
            <a:extLst>
              <a:ext uri="{FF2B5EF4-FFF2-40B4-BE49-F238E27FC236}">
                <a16:creationId xmlns:a16="http://schemas.microsoft.com/office/drawing/2014/main" id="{BE378FA2-6519-4F78-8DC6-F2FA29F53950}"/>
              </a:ext>
            </a:extLst>
          </p:cNvPr>
          <p:cNvSpPr>
            <a:spLocks noGrp="1"/>
          </p:cNvSpPr>
          <p:nvPr>
            <p:ph idx="1"/>
          </p:nvPr>
        </p:nvSpPr>
        <p:spPr>
          <a:xfrm>
            <a:off x="309705" y="1802157"/>
            <a:ext cx="8817297" cy="1566514"/>
          </a:xfrm>
        </p:spPr>
        <p:txBody>
          <a:bodyPr>
            <a:noAutofit/>
          </a:bodyPr>
          <a:lstStyle/>
          <a:p>
            <a:pPr marL="0" indent="0" algn="just">
              <a:buNone/>
            </a:pPr>
            <a:r>
              <a:rPr lang="tr-TR" sz="2400" dirty="0">
                <a:solidFill>
                  <a:prstClr val="black"/>
                </a:solidFill>
                <a:ea typeface="+mj-ea"/>
                <a:cs typeface="+mj-cs"/>
              </a:rPr>
              <a:t>1. Kaşık Tekniği</a:t>
            </a:r>
            <a:r>
              <a:rPr lang="tr-TR" sz="2400" dirty="0">
                <a:solidFill>
                  <a:prstClr val="black"/>
                </a:solidFill>
                <a:ea typeface="Calibri" panose="020F0502020204030204" pitchFamily="34" charset="0"/>
                <a:cs typeface="Arial" panose="020B0604020202020204" pitchFamily="34" charset="0"/>
              </a:rPr>
              <a:t> </a:t>
            </a:r>
          </a:p>
          <a:p>
            <a:pPr marL="0" indent="0" algn="just">
              <a:buNone/>
            </a:pPr>
            <a:r>
              <a:rPr lang="tr-TR" sz="2400" dirty="0">
                <a:solidFill>
                  <a:prstClr val="black"/>
                </a:solidFill>
                <a:ea typeface="Calibri" panose="020F0502020204030204" pitchFamily="34" charset="0"/>
                <a:cs typeface="Arial" panose="020B0604020202020204" pitchFamily="34" charset="0"/>
              </a:rPr>
              <a:t>2. Köprü Tekniği</a:t>
            </a:r>
          </a:p>
          <a:p>
            <a:pPr marL="0" lvl="0" indent="0" algn="just">
              <a:buNone/>
            </a:pPr>
            <a:r>
              <a:rPr lang="tr-TR" sz="2400" dirty="0">
                <a:solidFill>
                  <a:prstClr val="black"/>
                </a:solidFill>
                <a:ea typeface="Calibri" panose="020F0502020204030204" pitchFamily="34" charset="0"/>
                <a:cs typeface="Arial" panose="020B0604020202020204" pitchFamily="34" charset="0"/>
              </a:rPr>
              <a:t>3. Karşılıklı Durarak Kaldırma</a:t>
            </a:r>
          </a:p>
          <a:p>
            <a:pPr marL="0" indent="0" algn="just">
              <a:buNone/>
            </a:pPr>
            <a:endParaRPr lang="tr-TR" sz="2400" b="1" dirty="0">
              <a:ea typeface="Calibri" panose="020F0502020204030204" pitchFamily="34" charset="0"/>
              <a:cs typeface="Arial" panose="020B0604020202020204" pitchFamily="34" charset="0"/>
            </a:endParaRPr>
          </a:p>
          <a:p>
            <a:pPr marL="0" indent="0" algn="just">
              <a:buNone/>
            </a:pPr>
            <a:endParaRPr lang="tr-TR" sz="2400" b="1" dirty="0">
              <a:solidFill>
                <a:prstClr val="black"/>
              </a:solidFill>
              <a:ea typeface="+mj-ea"/>
              <a:cs typeface="+mj-cs"/>
            </a:endParaRPr>
          </a:p>
        </p:txBody>
      </p:sp>
    </p:spTree>
    <p:extLst>
      <p:ext uri="{BB962C8B-B14F-4D97-AF65-F5344CB8AC3E}">
        <p14:creationId xmlns:p14="http://schemas.microsoft.com/office/powerpoint/2010/main" val="1277121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6373BB8-0832-5B17-FA2D-5963A66A02D9}"/>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49EF85AD-5C99-FDB8-BC56-56ACC1898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266966"/>
            <a:ext cx="985049" cy="637893"/>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251520" y="1432376"/>
            <a:ext cx="8784976" cy="2940129"/>
          </a:xfrm>
        </p:spPr>
        <p:txBody>
          <a:bodyPr>
            <a:noAutofit/>
          </a:bodyPr>
          <a:lstStyle/>
          <a:p>
            <a:pPr marL="0" indent="0" algn="just">
              <a:buNone/>
            </a:pPr>
            <a:r>
              <a:rPr lang="tr-TR" sz="2400" b="1" dirty="0">
                <a:solidFill>
                  <a:prstClr val="black"/>
                </a:solidFill>
                <a:ea typeface="+mj-ea"/>
                <a:cs typeface="+mj-cs"/>
              </a:rPr>
              <a:t>Kaşık Tekniği;</a:t>
            </a:r>
          </a:p>
          <a:p>
            <a:pPr marL="0" indent="0" algn="just">
              <a:buNone/>
            </a:pPr>
            <a:r>
              <a:rPr lang="tr-TR" sz="2400" b="1" dirty="0">
                <a:effectLst/>
                <a:ea typeface="Calibri" panose="020F0502020204030204" pitchFamily="34" charset="0"/>
                <a:cs typeface="Arial" panose="020B0604020202020204" pitchFamily="34" charset="0"/>
              </a:rPr>
              <a:t> </a:t>
            </a:r>
            <a:r>
              <a:rPr lang="tr-TR" sz="2400" dirty="0">
                <a:effectLst/>
                <a:ea typeface="Calibri" panose="020F0502020204030204" pitchFamily="34" charset="0"/>
                <a:cs typeface="Arial" panose="020B0604020202020204" pitchFamily="34" charset="0"/>
              </a:rPr>
              <a:t>Bu teknik hasta/yaralıya sadece bir taraftan ulaşılması durumunda üç ilk yardımcı tarafından uygulanır.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İlk yardımcılar hasta/yaralının tek bir yanında bir dizleri yerde olacak şekilde diz çökerler.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Hasta/yaralının elleri göğsünde birleştirilir.</a:t>
            </a:r>
          </a:p>
        </p:txBody>
      </p:sp>
      <p:pic>
        <p:nvPicPr>
          <p:cNvPr id="15" name="Resim 14">
            <a:extLst>
              <a:ext uri="{FF2B5EF4-FFF2-40B4-BE49-F238E27FC236}">
                <a16:creationId xmlns:a16="http://schemas.microsoft.com/office/drawing/2014/main" id="{AA66CBD4-0AC0-DF4D-A5E6-FA2D76B99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7587" y="4358774"/>
            <a:ext cx="3384376" cy="2207497"/>
          </a:xfrm>
          <a:prstGeom prst="rect">
            <a:avLst/>
          </a:prstGeom>
        </p:spPr>
      </p:pic>
      <p:pic>
        <p:nvPicPr>
          <p:cNvPr id="29" name="Resim 28">
            <a:extLst>
              <a:ext uri="{FF2B5EF4-FFF2-40B4-BE49-F238E27FC236}">
                <a16:creationId xmlns:a16="http://schemas.microsoft.com/office/drawing/2014/main" id="{2BDD4FBC-784F-9644-A771-9F0E77F3D1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4358774"/>
            <a:ext cx="3384376" cy="2207498"/>
          </a:xfrm>
          <a:prstGeom prst="rect">
            <a:avLst/>
          </a:prstGeom>
        </p:spPr>
      </p:pic>
      <p:sp>
        <p:nvSpPr>
          <p:cNvPr id="10" name="Başlık 1">
            <a:extLst>
              <a:ext uri="{FF2B5EF4-FFF2-40B4-BE49-F238E27FC236}">
                <a16:creationId xmlns:a16="http://schemas.microsoft.com/office/drawing/2014/main" id="{4DFC6BA5-AA96-408B-8D90-9A567F58435C}"/>
              </a:ext>
            </a:extLst>
          </p:cNvPr>
          <p:cNvSpPr>
            <a:spLocks noGrp="1"/>
          </p:cNvSpPr>
          <p:nvPr>
            <p:ph type="title"/>
          </p:nvPr>
        </p:nvSpPr>
        <p:spPr>
          <a:xfrm>
            <a:off x="0" y="0"/>
            <a:ext cx="9144000" cy="1057096"/>
          </a:xfrm>
        </p:spPr>
        <p:txBody>
          <a:bodyPr>
            <a:normAutofit fontScale="90000"/>
          </a:bodyPr>
          <a:lstStyle/>
          <a:p>
            <a:pPr algn="l"/>
            <a:br>
              <a:rPr lang="tr-TR" sz="3100" dirty="0">
                <a:ea typeface="Calibri" panose="020F0502020204030204" pitchFamily="34" charset="0"/>
              </a:rPr>
            </a:br>
            <a:br>
              <a:rPr lang="tr-TR" sz="3100" dirty="0">
                <a:ea typeface="Calibri" panose="020F0502020204030204" pitchFamily="34" charset="0"/>
              </a:rPr>
            </a:br>
            <a:r>
              <a:rPr lang="tr-TR" sz="3100" dirty="0">
                <a:ea typeface="Calibri" panose="020F0502020204030204" pitchFamily="34" charset="0"/>
              </a:rPr>
              <a:t>  </a:t>
            </a:r>
            <a:r>
              <a:rPr lang="tr-TR" sz="4000" dirty="0">
                <a:ea typeface="Calibri" panose="020F0502020204030204" pitchFamily="34" charset="0"/>
              </a:rPr>
              <a:t>Sedye ile Taşıma Yöntemi</a:t>
            </a:r>
            <a:br>
              <a:rPr lang="tr-TR" sz="3100" dirty="0">
                <a:ea typeface="Calibri" panose="020F0502020204030204" pitchFamily="34" charset="0"/>
              </a:rPr>
            </a:br>
            <a:r>
              <a:rPr lang="tr-TR" sz="2700" dirty="0">
                <a:ea typeface="Calibri" panose="020F0502020204030204" pitchFamily="34" charset="0"/>
              </a:rPr>
              <a:t>  </a:t>
            </a:r>
            <a:r>
              <a:rPr lang="tr-TR" sz="2700" dirty="0">
                <a:solidFill>
                  <a:prstClr val="black"/>
                </a:solidFill>
              </a:rPr>
              <a:t>Hasta/Yaralının Sedyeye Aktarılması </a:t>
            </a:r>
            <a:br>
              <a:rPr lang="tr-TR" sz="3200" b="1" dirty="0">
                <a:solidFill>
                  <a:prstClr val="black"/>
                </a:solidFill>
              </a:rPr>
            </a:br>
            <a:br>
              <a:rPr lang="tr-TR" sz="3200" dirty="0">
                <a:ea typeface="Calibri" panose="020F0502020204030204" pitchFamily="34" charset="0"/>
              </a:rPr>
            </a:br>
            <a:endParaRPr lang="tr-TR" sz="27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35</a:t>
            </a:fld>
            <a:endParaRPr lang="tr-TR"/>
          </a:p>
        </p:txBody>
      </p:sp>
    </p:spTree>
    <p:extLst>
      <p:ext uri="{BB962C8B-B14F-4D97-AF65-F5344CB8AC3E}">
        <p14:creationId xmlns:p14="http://schemas.microsoft.com/office/powerpoint/2010/main" val="1465532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0ADD76D-BBBC-2DA5-876A-B0F4D4A56B32}"/>
              </a:ext>
            </a:extLst>
          </p:cNvPr>
          <p:cNvSpPr/>
          <p:nvPr/>
        </p:nvSpPr>
        <p:spPr>
          <a:xfrm>
            <a:off x="0" y="0"/>
            <a:ext cx="9144000"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80DCF47E-DA8E-8651-E0A4-B9D2DDDC7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07504" y="1340768"/>
            <a:ext cx="9144000" cy="2653102"/>
          </a:xfrm>
        </p:spPr>
        <p:txBody>
          <a:bodyPr>
            <a:noAutofit/>
          </a:bodyPr>
          <a:lstStyle/>
          <a:p>
            <a:pPr marL="457200" lvl="1" indent="0" algn="just">
              <a:buNone/>
            </a:pPr>
            <a:r>
              <a:rPr lang="tr-TR" sz="2400" b="1" dirty="0">
                <a:solidFill>
                  <a:prstClr val="black"/>
                </a:solidFill>
                <a:ea typeface="Calibri" panose="020F0502020204030204" pitchFamily="34" charset="0"/>
                <a:cs typeface="Arial" panose="020B0604020202020204" pitchFamily="34" charset="0"/>
              </a:rPr>
              <a:t>Kaşık Tekniği;</a:t>
            </a:r>
            <a:endParaRPr lang="tr-TR" sz="24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tr-TR" sz="2400" dirty="0">
                <a:effectLst/>
                <a:ea typeface="Calibri" panose="020F0502020204030204" pitchFamily="34" charset="0"/>
                <a:cs typeface="Arial" panose="020B0604020202020204" pitchFamily="34" charset="0"/>
              </a:rPr>
              <a:t>Birinci ilk yardımcı baş ve omzundan, ikinci ilk yardımcı sırtının alt kısmı ve uyluğundan, üçüncü ilk yardımcı dizlerinin altından ve bileklerinden kavrar. </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Daha sonra kendi ellerini hasta/yaralının vücudunun altından geçirerek kavrarlar.</a:t>
            </a:r>
            <a:endParaRPr lang="tr-TR" sz="2400" dirty="0">
              <a:effectLst/>
              <a:ea typeface="Calibri" panose="020F0502020204030204" pitchFamily="34" charset="0"/>
              <a:cs typeface="Arial" panose="020B0604020202020204" pitchFamily="34" charset="0"/>
            </a:endParaRPr>
          </a:p>
        </p:txBody>
      </p:sp>
      <p:pic>
        <p:nvPicPr>
          <p:cNvPr id="15" name="Resim 14">
            <a:extLst>
              <a:ext uri="{FF2B5EF4-FFF2-40B4-BE49-F238E27FC236}">
                <a16:creationId xmlns:a16="http://schemas.microsoft.com/office/drawing/2014/main" id="{AA66CBD4-0AC0-DF4D-A5E6-FA2D76B99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216" y="4149080"/>
            <a:ext cx="3313224" cy="2417191"/>
          </a:xfrm>
          <a:prstGeom prst="rect">
            <a:avLst/>
          </a:prstGeom>
        </p:spPr>
      </p:pic>
      <p:pic>
        <p:nvPicPr>
          <p:cNvPr id="29" name="Resim 28">
            <a:extLst>
              <a:ext uri="{FF2B5EF4-FFF2-40B4-BE49-F238E27FC236}">
                <a16:creationId xmlns:a16="http://schemas.microsoft.com/office/drawing/2014/main" id="{2BDD4FBC-784F-9644-A771-9F0E77F3D1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9000" y="4149080"/>
            <a:ext cx="3313224" cy="2449120"/>
          </a:xfrm>
          <a:prstGeom prst="rect">
            <a:avLst/>
          </a:prstGeom>
        </p:spPr>
      </p:pic>
      <p:sp>
        <p:nvSpPr>
          <p:cNvPr id="10" name="Başlık 1">
            <a:extLst>
              <a:ext uri="{FF2B5EF4-FFF2-40B4-BE49-F238E27FC236}">
                <a16:creationId xmlns:a16="http://schemas.microsoft.com/office/drawing/2014/main" id="{4DFC6BA5-AA96-408B-8D90-9A567F58435C}"/>
              </a:ext>
            </a:extLst>
          </p:cNvPr>
          <p:cNvSpPr>
            <a:spLocks noGrp="1"/>
          </p:cNvSpPr>
          <p:nvPr>
            <p:ph type="title"/>
          </p:nvPr>
        </p:nvSpPr>
        <p:spPr>
          <a:xfrm>
            <a:off x="0" y="-11833"/>
            <a:ext cx="9144000" cy="1057095"/>
          </a:xfrm>
        </p:spPr>
        <p:txBody>
          <a:bodyPr>
            <a:normAutofit fontScale="90000"/>
          </a:bodyPr>
          <a:lstStyle/>
          <a:p>
            <a:pPr algn="l"/>
            <a:r>
              <a:rPr lang="tr-TR" sz="3600" dirty="0">
                <a:ea typeface="Calibri" panose="020F0502020204030204" pitchFamily="34" charset="0"/>
              </a:rPr>
              <a:t>  </a:t>
            </a:r>
            <a:br>
              <a:rPr lang="tr-TR" sz="3600" dirty="0">
                <a:ea typeface="Calibri" panose="020F0502020204030204" pitchFamily="34" charset="0"/>
              </a:rPr>
            </a:br>
            <a:r>
              <a:rPr lang="tr-TR" sz="3600" dirty="0">
                <a:ea typeface="Calibri" panose="020F0502020204030204" pitchFamily="34" charset="0"/>
              </a:rPr>
              <a:t>  </a:t>
            </a:r>
            <a:r>
              <a:rPr lang="tr-TR" sz="4000" dirty="0">
                <a:ea typeface="Calibri" panose="020F0502020204030204" pitchFamily="34" charset="0"/>
              </a:rPr>
              <a:t>Sedye ile Taşıma Yöntemi</a:t>
            </a:r>
            <a:br>
              <a:rPr lang="tr-TR" sz="3600" dirty="0">
                <a:ea typeface="Calibri" panose="020F0502020204030204" pitchFamily="34" charset="0"/>
              </a:rPr>
            </a:br>
            <a:r>
              <a:rPr lang="tr-TR" sz="3200" dirty="0">
                <a:ea typeface="Calibri" panose="020F0502020204030204" pitchFamily="34" charset="0"/>
              </a:rPr>
              <a:t>  </a:t>
            </a:r>
            <a:r>
              <a:rPr lang="tr-TR" sz="2700" dirty="0">
                <a:solidFill>
                  <a:prstClr val="black"/>
                </a:solidFill>
              </a:rPr>
              <a:t>Hasta/Yaralının Sedyeye Aktarılması</a:t>
            </a:r>
            <a:br>
              <a:rPr lang="tr-TR" sz="3200" dirty="0">
                <a:ea typeface="Calibri" panose="020F0502020204030204" pitchFamily="34" charset="0"/>
              </a:rPr>
            </a:br>
            <a:endParaRPr lang="tr-TR" sz="24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36</a:t>
            </a:fld>
            <a:endParaRPr lang="tr-TR"/>
          </a:p>
        </p:txBody>
      </p:sp>
    </p:spTree>
    <p:extLst>
      <p:ext uri="{BB962C8B-B14F-4D97-AF65-F5344CB8AC3E}">
        <p14:creationId xmlns:p14="http://schemas.microsoft.com/office/powerpoint/2010/main" val="89836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5D4106B-87F6-7B3C-4974-AB521F59EDF6}"/>
              </a:ext>
            </a:extLst>
          </p:cNvPr>
          <p:cNvSpPr/>
          <p:nvPr/>
        </p:nvSpPr>
        <p:spPr>
          <a:xfrm>
            <a:off x="8878" y="0"/>
            <a:ext cx="9135122"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B5A6A603-2471-DF2C-E1AF-3311D6C96C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9" name="Başlık 1">
            <a:extLst>
              <a:ext uri="{FF2B5EF4-FFF2-40B4-BE49-F238E27FC236}">
                <a16:creationId xmlns:a16="http://schemas.microsoft.com/office/drawing/2014/main" id="{C1CA14E6-3049-4E75-82BB-4D0D8D1C1500}"/>
              </a:ext>
            </a:extLst>
          </p:cNvPr>
          <p:cNvSpPr>
            <a:spLocks noGrp="1"/>
          </p:cNvSpPr>
          <p:nvPr>
            <p:ph type="title"/>
          </p:nvPr>
        </p:nvSpPr>
        <p:spPr>
          <a:xfrm>
            <a:off x="0" y="0"/>
            <a:ext cx="9144000" cy="1046426"/>
          </a:xfrm>
        </p:spPr>
        <p:txBody>
          <a:bodyPr>
            <a:normAutofit fontScale="90000"/>
          </a:bodyPr>
          <a:lstStyle/>
          <a:p>
            <a:pPr algn="l"/>
            <a:br>
              <a:rPr lang="tr-TR" sz="3100" b="1" dirty="0">
                <a:ea typeface="Calibri" panose="020F0502020204030204" pitchFamily="34" charset="0"/>
              </a:rPr>
            </a:br>
            <a:r>
              <a:rPr lang="tr-TR" sz="3100" b="1" dirty="0">
                <a:ea typeface="Calibri" panose="020F0502020204030204" pitchFamily="34" charset="0"/>
              </a:rPr>
              <a:t> </a:t>
            </a:r>
            <a:r>
              <a:rPr lang="tr-TR" sz="4000" dirty="0">
                <a:solidFill>
                  <a:prstClr val="black"/>
                </a:solidFill>
                <a:ea typeface="Calibri" panose="020F0502020204030204" pitchFamily="34" charset="0"/>
              </a:rPr>
              <a:t>Sedye ile Taşıma Yöntemi</a:t>
            </a:r>
            <a:br>
              <a:rPr lang="tr-TR" sz="3100" dirty="0">
                <a:solidFill>
                  <a:prstClr val="black"/>
                </a:solidFill>
                <a:ea typeface="Calibri" panose="020F0502020204030204" pitchFamily="34" charset="0"/>
              </a:rPr>
            </a:br>
            <a:r>
              <a:rPr lang="tr-TR" sz="3100" dirty="0">
                <a:solidFill>
                  <a:prstClr val="black"/>
                </a:solidFill>
                <a:ea typeface="Calibri" panose="020F0502020204030204" pitchFamily="34" charset="0"/>
              </a:rPr>
              <a:t> </a:t>
            </a:r>
            <a:r>
              <a:rPr lang="tr-TR" sz="2700" dirty="0">
                <a:solidFill>
                  <a:prstClr val="black"/>
                </a:solidFill>
              </a:rPr>
              <a:t>Hasta/Yaralının Sedyeye Aktarılması</a:t>
            </a:r>
            <a:r>
              <a:rPr lang="tr-TR" sz="4000" dirty="0">
                <a:ea typeface="Calibri" panose="020F0502020204030204" pitchFamily="34" charset="0"/>
              </a:rPr>
              <a:t>   </a:t>
            </a:r>
            <a:br>
              <a:rPr lang="tr-TR" sz="3200" dirty="0">
                <a:ea typeface="Calibri" panose="020F0502020204030204" pitchFamily="34" charset="0"/>
              </a:rPr>
            </a:br>
            <a:endParaRPr lang="tr-TR" sz="2400" i="1" dirty="0">
              <a:latin typeface="+mn-lt"/>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60232" y="1173728"/>
            <a:ext cx="2160240" cy="170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57892" y="4935793"/>
            <a:ext cx="2162580" cy="162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60232" y="2993412"/>
            <a:ext cx="2160240" cy="17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İçerik Yer Tutucusu 2">
            <a:extLst>
              <a:ext uri="{FF2B5EF4-FFF2-40B4-BE49-F238E27FC236}">
                <a16:creationId xmlns:a16="http://schemas.microsoft.com/office/drawing/2014/main" id="{FD085920-C78F-4475-813B-A349F98454E3}"/>
              </a:ext>
            </a:extLst>
          </p:cNvPr>
          <p:cNvSpPr txBox="1">
            <a:spLocks/>
          </p:cNvSpPr>
          <p:nvPr/>
        </p:nvSpPr>
        <p:spPr>
          <a:xfrm>
            <a:off x="-36512" y="3504686"/>
            <a:ext cx="4416725" cy="56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 Göğüslerine doğru çevrilir.</a:t>
            </a:r>
          </a:p>
          <a:p>
            <a:pPr marL="457200" lvl="1" indent="0" algn="just">
              <a:spcAft>
                <a:spcPts val="1000"/>
              </a:spcAft>
              <a:buNone/>
            </a:pPr>
            <a:endParaRPr lang="tr-TR" sz="2400" dirty="0">
              <a:ea typeface="Calibri" panose="020F0502020204030204" pitchFamily="34" charset="0"/>
              <a:cs typeface="Arial" panose="020B0604020202020204" pitchFamily="34" charset="0"/>
            </a:endParaRPr>
          </a:p>
        </p:txBody>
      </p:sp>
      <p:sp>
        <p:nvSpPr>
          <p:cNvPr id="14" name="İçerik Yer Tutucusu 2">
            <a:extLst>
              <a:ext uri="{FF2B5EF4-FFF2-40B4-BE49-F238E27FC236}">
                <a16:creationId xmlns:a16="http://schemas.microsoft.com/office/drawing/2014/main" id="{5C7E2681-3B9A-474C-AC47-A74F59B038B8}"/>
              </a:ext>
            </a:extLst>
          </p:cNvPr>
          <p:cNvSpPr txBox="1">
            <a:spLocks/>
          </p:cNvSpPr>
          <p:nvPr/>
        </p:nvSpPr>
        <p:spPr>
          <a:xfrm>
            <a:off x="-36512" y="5131993"/>
            <a:ext cx="6264696" cy="9315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spcAft>
                <a:spcPts val="1000"/>
              </a:spcAft>
              <a:buFont typeface="Arial" panose="020B0604020202020204" pitchFamily="34" charset="0"/>
              <a:buChar char="•"/>
            </a:pPr>
            <a:r>
              <a:rPr lang="tr-TR" sz="2400" dirty="0">
                <a:ea typeface="Calibri" panose="020F0502020204030204" pitchFamily="34" charset="0"/>
                <a:cs typeface="Arial" panose="020B0604020202020204" pitchFamily="34" charset="0"/>
              </a:rPr>
              <a:t>Ayağa kalkar ve aynı anda düzgün bir şekilde sedyeye koyulur.</a:t>
            </a:r>
          </a:p>
        </p:txBody>
      </p:sp>
      <p:sp>
        <p:nvSpPr>
          <p:cNvPr id="15" name="İçerik Yer Tutucusu 2">
            <a:extLst>
              <a:ext uri="{FF2B5EF4-FFF2-40B4-BE49-F238E27FC236}">
                <a16:creationId xmlns:a16="http://schemas.microsoft.com/office/drawing/2014/main" id="{D0778AA3-152F-4ECA-8301-283EAD954F52}"/>
              </a:ext>
            </a:extLst>
          </p:cNvPr>
          <p:cNvSpPr txBox="1">
            <a:spLocks/>
          </p:cNvSpPr>
          <p:nvPr/>
        </p:nvSpPr>
        <p:spPr>
          <a:xfrm>
            <a:off x="8878" y="1350023"/>
            <a:ext cx="6698102" cy="2255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r>
              <a:rPr lang="tr-TR" sz="2400" b="1" dirty="0">
                <a:ea typeface="Calibri" panose="020F0502020204030204" pitchFamily="34" charset="0"/>
                <a:cs typeface="Arial" panose="020B0604020202020204" pitchFamily="34" charset="0"/>
              </a:rPr>
              <a:t>Kaşık Tekniği;</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 Baş tarafındaki ilk yardımcının komutu ile dizlerinin üzerine koyulur.</a:t>
            </a:r>
          </a:p>
          <a:p>
            <a:pPr lvl="1" algn="just">
              <a:buFont typeface="Arial" panose="020B0604020202020204" pitchFamily="34" charset="0"/>
              <a:buChar char="•"/>
            </a:pPr>
            <a:endParaRPr lang="tr-TR" sz="2400" dirty="0">
              <a:ea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37</a:t>
            </a:fld>
            <a:endParaRPr lang="tr-TR"/>
          </a:p>
        </p:txBody>
      </p:sp>
    </p:spTree>
    <p:extLst>
      <p:ext uri="{BB962C8B-B14F-4D97-AF65-F5344CB8AC3E}">
        <p14:creationId xmlns:p14="http://schemas.microsoft.com/office/powerpoint/2010/main" val="245021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4AE62D1-369D-6EA7-25A4-1B174308C0C1}"/>
              </a:ext>
            </a:extLst>
          </p:cNvPr>
          <p:cNvSpPr/>
          <p:nvPr/>
        </p:nvSpPr>
        <p:spPr>
          <a:xfrm>
            <a:off x="-1" y="0"/>
            <a:ext cx="9144001"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014B4C00-2EB1-2EFB-F2F4-75817E5D6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311896" y="1598667"/>
            <a:ext cx="8798083" cy="5015588"/>
          </a:xfrm>
        </p:spPr>
        <p:txBody>
          <a:bodyPr>
            <a:noAutofit/>
          </a:bodyPr>
          <a:lstStyle/>
          <a:p>
            <a:pPr marL="0" indent="0" algn="just">
              <a:buNone/>
            </a:pPr>
            <a:r>
              <a:rPr lang="tr-TR" sz="2400" b="1" dirty="0">
                <a:solidFill>
                  <a:prstClr val="black"/>
                </a:solidFill>
                <a:ea typeface="Calibri" panose="020F0502020204030204" pitchFamily="34" charset="0"/>
                <a:cs typeface="Arial" panose="020B0604020202020204" pitchFamily="34" charset="0"/>
              </a:rPr>
              <a:t> Köprü Tekniği;</a:t>
            </a:r>
            <a:endParaRPr lang="tr-TR" sz="2400" b="1"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  Hasta/yaralıya iki taraftan da ulaşılması durumunda  </a:t>
            </a:r>
            <a:r>
              <a:rPr lang="tr-TR" sz="2400" dirty="0">
                <a:ea typeface="Calibri" panose="020F0502020204030204" pitchFamily="34" charset="0"/>
                <a:cs typeface="Arial" panose="020B0604020202020204" pitchFamily="34" charset="0"/>
              </a:rPr>
              <a:t>dört</a:t>
            </a:r>
            <a:r>
              <a:rPr lang="tr-TR" sz="2400" dirty="0">
                <a:effectLst/>
                <a:ea typeface="Calibri" panose="020F0502020204030204" pitchFamily="34" charset="0"/>
                <a:cs typeface="Arial" panose="020B0604020202020204" pitchFamily="34" charset="0"/>
              </a:rPr>
              <a:t> ilk yardımcı tarafından yapılır.</a:t>
            </a:r>
          </a:p>
        </p:txBody>
      </p:sp>
      <p:sp>
        <p:nvSpPr>
          <p:cNvPr id="9" name="Başlık 1">
            <a:extLst>
              <a:ext uri="{FF2B5EF4-FFF2-40B4-BE49-F238E27FC236}">
                <a16:creationId xmlns:a16="http://schemas.microsoft.com/office/drawing/2014/main" id="{303EDC3E-FAFB-4E3B-91D7-68C69230B14E}"/>
              </a:ext>
            </a:extLst>
          </p:cNvPr>
          <p:cNvSpPr>
            <a:spLocks noGrp="1"/>
          </p:cNvSpPr>
          <p:nvPr>
            <p:ph type="title"/>
          </p:nvPr>
        </p:nvSpPr>
        <p:spPr>
          <a:xfrm>
            <a:off x="-22388" y="0"/>
            <a:ext cx="9166388" cy="1057095"/>
          </a:xfrm>
        </p:spPr>
        <p:txBody>
          <a:bodyPr>
            <a:normAutofit/>
          </a:bodyPr>
          <a:lstStyle/>
          <a:p>
            <a:pPr algn="l"/>
            <a:r>
              <a:rPr lang="tr-TR" sz="3600" dirty="0">
                <a:ea typeface="Calibri" panose="020F0502020204030204" pitchFamily="34" charset="0"/>
              </a:rPr>
              <a:t>  Sedye ile Taşıma Yöntemi</a:t>
            </a:r>
            <a:br>
              <a:rPr lang="tr-TR" sz="2800" dirty="0">
                <a:ea typeface="Calibri" panose="020F0502020204030204" pitchFamily="34" charset="0"/>
              </a:rPr>
            </a:br>
            <a:r>
              <a:rPr lang="tr-TR" sz="2400" dirty="0">
                <a:ea typeface="Calibri" panose="020F0502020204030204" pitchFamily="34" charset="0"/>
              </a:rPr>
              <a:t>   </a:t>
            </a:r>
            <a:r>
              <a:rPr lang="tr-TR" sz="2400" dirty="0">
                <a:solidFill>
                  <a:prstClr val="black"/>
                </a:solidFill>
              </a:rPr>
              <a:t>Hasta/Yaralının Sedyeye Aktarılması</a:t>
            </a:r>
            <a:endParaRPr lang="tr-TR" sz="2400" i="1" dirty="0">
              <a:latin typeface="+mn-lt"/>
            </a:endParaRPr>
          </a:p>
        </p:txBody>
      </p:sp>
      <p:pic>
        <p:nvPicPr>
          <p:cNvPr id="5" name="Resim 4">
            <a:extLst>
              <a:ext uri="{FF2B5EF4-FFF2-40B4-BE49-F238E27FC236}">
                <a16:creationId xmlns:a16="http://schemas.microsoft.com/office/drawing/2014/main" id="{7D5BABE1-0840-9842-B6C3-4BE1EB6A71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140968"/>
            <a:ext cx="3580188" cy="2664296"/>
          </a:xfrm>
          <a:prstGeom prst="rect">
            <a:avLst/>
          </a:prstGeom>
        </p:spPr>
      </p:pic>
      <p:sp>
        <p:nvSpPr>
          <p:cNvPr id="11" name="İçerik Yer Tutucusu 2">
            <a:extLst>
              <a:ext uri="{FF2B5EF4-FFF2-40B4-BE49-F238E27FC236}">
                <a16:creationId xmlns:a16="http://schemas.microsoft.com/office/drawing/2014/main" id="{1A1E4895-0B6B-43E3-9BCD-7A6F1CE5B4DF}"/>
              </a:ext>
            </a:extLst>
          </p:cNvPr>
          <p:cNvSpPr txBox="1">
            <a:spLocks/>
          </p:cNvSpPr>
          <p:nvPr/>
        </p:nvSpPr>
        <p:spPr>
          <a:xfrm>
            <a:off x="1907704" y="3824442"/>
            <a:ext cx="7227662" cy="9684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000" dirty="0">
              <a:ea typeface="Calibri" panose="020F0502020204030204" pitchFamily="34" charset="0"/>
              <a:cs typeface="Arial" panose="020B0604020202020204" pitchFamily="34" charset="0"/>
            </a:endParaRPr>
          </a:p>
        </p:txBody>
      </p:sp>
      <p:sp>
        <p:nvSpPr>
          <p:cNvPr id="13" name="İçerik Yer Tutucusu 2">
            <a:extLst>
              <a:ext uri="{FF2B5EF4-FFF2-40B4-BE49-F238E27FC236}">
                <a16:creationId xmlns:a16="http://schemas.microsoft.com/office/drawing/2014/main" id="{7D1A5C78-4E15-4364-A0C9-70F810F08145}"/>
              </a:ext>
            </a:extLst>
          </p:cNvPr>
          <p:cNvSpPr txBox="1">
            <a:spLocks/>
          </p:cNvSpPr>
          <p:nvPr/>
        </p:nvSpPr>
        <p:spPr>
          <a:xfrm>
            <a:off x="8631" y="3140968"/>
            <a:ext cx="5466153"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endParaRPr lang="tr-TR" sz="2400" dirty="0"/>
          </a:p>
          <a:p>
            <a:pPr lvl="1" algn="just">
              <a:buFont typeface="Arial" panose="020B0604020202020204" pitchFamily="34" charset="0"/>
              <a:buChar char="•"/>
            </a:pPr>
            <a:r>
              <a:rPr lang="tr-TR" sz="2400" dirty="0"/>
              <a:t>Üç i</a:t>
            </a:r>
            <a:r>
              <a:rPr lang="tr-TR" sz="2400" dirty="0">
                <a:ea typeface="Calibri" panose="020F0502020204030204" pitchFamily="34" charset="0"/>
                <a:cs typeface="Arial" panose="020B0604020202020204" pitchFamily="34" charset="0"/>
              </a:rPr>
              <a:t>lk yardımcı bacaklarını açıp</a:t>
            </a:r>
          </a:p>
          <a:p>
            <a:pPr marL="457200" lvl="1" indent="0" algn="just">
              <a:buNone/>
            </a:pPr>
            <a:r>
              <a:rPr lang="tr-TR" sz="2400" dirty="0">
                <a:ea typeface="Calibri" panose="020F0502020204030204" pitchFamily="34" charset="0"/>
                <a:cs typeface="Arial" panose="020B0604020202020204" pitchFamily="34" charset="0"/>
              </a:rPr>
              <a:t>hasta/yaralının üzerine hafifçe </a:t>
            </a:r>
          </a:p>
          <a:p>
            <a:pPr marL="457200" lvl="1" indent="0" algn="just">
              <a:buNone/>
            </a:pPr>
            <a:r>
              <a:rPr lang="tr-TR" sz="2400" dirty="0">
                <a:ea typeface="Calibri" panose="020F0502020204030204" pitchFamily="34" charset="0"/>
                <a:cs typeface="Arial" panose="020B0604020202020204" pitchFamily="34" charset="0"/>
              </a:rPr>
              <a:t>çömelerek yerleşirler.</a:t>
            </a:r>
          </a:p>
        </p:txBody>
      </p:sp>
      <p:sp>
        <p:nvSpPr>
          <p:cNvPr id="14" name="İçerik Yer Tutucusu 2">
            <a:extLst>
              <a:ext uri="{FF2B5EF4-FFF2-40B4-BE49-F238E27FC236}">
                <a16:creationId xmlns:a16="http://schemas.microsoft.com/office/drawing/2014/main" id="{B5BA6EA8-64F8-4012-9CC5-770235E0D7CD}"/>
              </a:ext>
            </a:extLst>
          </p:cNvPr>
          <p:cNvSpPr txBox="1">
            <a:spLocks/>
          </p:cNvSpPr>
          <p:nvPr/>
        </p:nvSpPr>
        <p:spPr>
          <a:xfrm>
            <a:off x="-252536" y="5369712"/>
            <a:ext cx="6696744" cy="1261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endParaRPr lang="tr-TR" sz="2000" dirty="0">
              <a:ea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387567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928DB94-FCD0-FC06-CC7A-5B4B14300088}"/>
              </a:ext>
            </a:extLst>
          </p:cNvPr>
          <p:cNvSpPr/>
          <p:nvPr/>
        </p:nvSpPr>
        <p:spPr>
          <a:xfrm>
            <a:off x="0" y="0"/>
            <a:ext cx="9144000"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5A784D0F-5B1A-777B-C0EB-744A31DA6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9" name="Başlık 1">
            <a:extLst>
              <a:ext uri="{FF2B5EF4-FFF2-40B4-BE49-F238E27FC236}">
                <a16:creationId xmlns:a16="http://schemas.microsoft.com/office/drawing/2014/main" id="{303EDC3E-FAFB-4E3B-91D7-68C69230B14E}"/>
              </a:ext>
            </a:extLst>
          </p:cNvPr>
          <p:cNvSpPr>
            <a:spLocks noGrp="1"/>
          </p:cNvSpPr>
          <p:nvPr>
            <p:ph type="title"/>
          </p:nvPr>
        </p:nvSpPr>
        <p:spPr>
          <a:xfrm>
            <a:off x="0" y="-22563"/>
            <a:ext cx="9152878" cy="1079659"/>
          </a:xfrm>
        </p:spPr>
        <p:txBody>
          <a:bodyPr>
            <a:normAutofit fontScale="90000"/>
          </a:bodyPr>
          <a:lstStyle/>
          <a:p>
            <a:pPr algn="l"/>
            <a:br>
              <a:rPr lang="tr-TR" sz="3100" b="1" dirty="0">
                <a:ea typeface="Calibri" panose="020F0502020204030204" pitchFamily="34" charset="0"/>
              </a:rPr>
            </a:br>
            <a:r>
              <a:rPr lang="tr-TR" sz="3100" b="1" dirty="0">
                <a:ea typeface="Calibri" panose="020F0502020204030204" pitchFamily="34" charset="0"/>
              </a:rPr>
              <a:t> </a:t>
            </a:r>
            <a:r>
              <a:rPr lang="tr-TR" sz="4000" dirty="0">
                <a:solidFill>
                  <a:prstClr val="black"/>
                </a:solidFill>
                <a:ea typeface="Calibri" panose="020F0502020204030204" pitchFamily="34" charset="0"/>
              </a:rPr>
              <a:t>Sedye ile Taşıma Yöntemi</a:t>
            </a:r>
            <a:br>
              <a:rPr lang="tr-TR" sz="2800" dirty="0">
                <a:solidFill>
                  <a:prstClr val="black"/>
                </a:solidFill>
                <a:ea typeface="Calibri" panose="020F0502020204030204" pitchFamily="34" charset="0"/>
              </a:rPr>
            </a:br>
            <a:r>
              <a:rPr lang="tr-TR" sz="2400" dirty="0">
                <a:solidFill>
                  <a:prstClr val="black"/>
                </a:solidFill>
                <a:ea typeface="Calibri" panose="020F0502020204030204" pitchFamily="34" charset="0"/>
              </a:rPr>
              <a:t>  </a:t>
            </a:r>
            <a:r>
              <a:rPr lang="tr-TR" sz="2700" dirty="0">
                <a:solidFill>
                  <a:prstClr val="black"/>
                </a:solidFill>
              </a:rPr>
              <a:t>Hasta/Yaralının Sedyeye Aktarılması</a:t>
            </a:r>
            <a:br>
              <a:rPr lang="tr-TR" sz="3200" dirty="0">
                <a:ea typeface="Calibri" panose="020F0502020204030204" pitchFamily="34" charset="0"/>
              </a:rPr>
            </a:br>
            <a:endParaRPr lang="tr-TR" sz="2700" i="1" dirty="0">
              <a:latin typeface="+mn-lt"/>
            </a:endParaRPr>
          </a:p>
        </p:txBody>
      </p:sp>
      <p:pic>
        <p:nvPicPr>
          <p:cNvPr id="7" name="Resim 6">
            <a:extLst>
              <a:ext uri="{FF2B5EF4-FFF2-40B4-BE49-F238E27FC236}">
                <a16:creationId xmlns:a16="http://schemas.microsoft.com/office/drawing/2014/main" id="{0D2B95A3-9BFE-E442-A4D2-59C77CF0E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1770" y="1396200"/>
            <a:ext cx="2736302" cy="2717167"/>
          </a:xfrm>
          <a:prstGeom prst="rect">
            <a:avLst/>
          </a:prstGeom>
        </p:spPr>
      </p:pic>
      <p:pic>
        <p:nvPicPr>
          <p:cNvPr id="10" name="Resim 9">
            <a:extLst>
              <a:ext uri="{FF2B5EF4-FFF2-40B4-BE49-F238E27FC236}">
                <a16:creationId xmlns:a16="http://schemas.microsoft.com/office/drawing/2014/main" id="{71973DE0-C4C6-D74F-B73A-4323E2AF7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771" y="4301226"/>
            <a:ext cx="2736303" cy="2141669"/>
          </a:xfrm>
          <a:prstGeom prst="rect">
            <a:avLst/>
          </a:prstGeom>
        </p:spPr>
      </p:pic>
      <p:sp>
        <p:nvSpPr>
          <p:cNvPr id="11" name="İçerik Yer Tutucusu 2">
            <a:extLst>
              <a:ext uri="{FF2B5EF4-FFF2-40B4-BE49-F238E27FC236}">
                <a16:creationId xmlns:a16="http://schemas.microsoft.com/office/drawing/2014/main" id="{1A1E4895-0B6B-43E3-9BCD-7A6F1CE5B4DF}"/>
              </a:ext>
            </a:extLst>
          </p:cNvPr>
          <p:cNvSpPr txBox="1">
            <a:spLocks/>
          </p:cNvSpPr>
          <p:nvPr/>
        </p:nvSpPr>
        <p:spPr>
          <a:xfrm>
            <a:off x="2514598" y="2451302"/>
            <a:ext cx="6489459" cy="18499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000" dirty="0">
              <a:ea typeface="Calibri" panose="020F0502020204030204" pitchFamily="34" charset="0"/>
              <a:cs typeface="Arial" panose="020B0604020202020204" pitchFamily="34" charset="0"/>
            </a:endParaRPr>
          </a:p>
        </p:txBody>
      </p:sp>
      <p:sp>
        <p:nvSpPr>
          <p:cNvPr id="13" name="İçerik Yer Tutucusu 2">
            <a:extLst>
              <a:ext uri="{FF2B5EF4-FFF2-40B4-BE49-F238E27FC236}">
                <a16:creationId xmlns:a16="http://schemas.microsoft.com/office/drawing/2014/main" id="{7D1A5C78-4E15-4364-A0C9-70F810F08145}"/>
              </a:ext>
            </a:extLst>
          </p:cNvPr>
          <p:cNvSpPr txBox="1">
            <a:spLocks/>
          </p:cNvSpPr>
          <p:nvPr/>
        </p:nvSpPr>
        <p:spPr>
          <a:xfrm>
            <a:off x="63741" y="2457745"/>
            <a:ext cx="6489459" cy="7545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400" dirty="0">
              <a:ea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39</a:t>
            </a:fld>
            <a:endParaRPr lang="tr-TR"/>
          </a:p>
        </p:txBody>
      </p:sp>
      <p:sp>
        <p:nvSpPr>
          <p:cNvPr id="4" name="Dikdörtgen 3">
            <a:extLst>
              <a:ext uri="{FF2B5EF4-FFF2-40B4-BE49-F238E27FC236}">
                <a16:creationId xmlns:a16="http://schemas.microsoft.com/office/drawing/2014/main" id="{F9D4054C-AC2A-45A6-AFD0-E31B6F71459C}"/>
              </a:ext>
            </a:extLst>
          </p:cNvPr>
          <p:cNvSpPr/>
          <p:nvPr/>
        </p:nvSpPr>
        <p:spPr>
          <a:xfrm>
            <a:off x="139942" y="1196752"/>
            <a:ext cx="5810553" cy="7478970"/>
          </a:xfrm>
          <a:prstGeom prst="rect">
            <a:avLst/>
          </a:prstGeom>
        </p:spPr>
        <p:txBody>
          <a:bodyPr wrap="square">
            <a:spAutoFit/>
          </a:bodyPr>
          <a:lstStyle/>
          <a:p>
            <a:r>
              <a:rPr lang="tr-TR" sz="2400" b="1" dirty="0">
                <a:solidFill>
                  <a:prstClr val="black"/>
                </a:solidFill>
                <a:ea typeface="Calibri" panose="020F0502020204030204" pitchFamily="34" charset="0"/>
                <a:cs typeface="Arial" panose="020B0604020202020204" pitchFamily="34" charset="0"/>
              </a:rPr>
              <a:t>Köprü Tekniği;</a:t>
            </a:r>
            <a:endParaRPr lang="tr-TR" sz="2400" dirty="0"/>
          </a:p>
          <a:p>
            <a:pPr marL="342900" indent="-342900" algn="just">
              <a:buFont typeface="Arial" panose="020B0604020202020204" pitchFamily="34" charset="0"/>
              <a:buChar char="•"/>
            </a:pPr>
            <a:r>
              <a:rPr lang="tr-TR" sz="2400" dirty="0"/>
              <a:t>Bunlardan birincisi hasta/yaralının başını koruyacak şekilde omuz ve ensesinden, ikincisi kalçalarından, üçüncüsü ise dizlerinin altından tutar.</a:t>
            </a:r>
          </a:p>
          <a:p>
            <a:pPr marL="342900" indent="-342900">
              <a:buFont typeface="Arial" panose="020B0604020202020204" pitchFamily="34" charset="0"/>
              <a:buChar char="•"/>
            </a:pPr>
            <a:endParaRPr lang="tr-TR" sz="1600" dirty="0"/>
          </a:p>
          <a:p>
            <a:pPr marL="342900" indent="-342900" algn="just">
              <a:buFont typeface="Arial" panose="020B0604020202020204" pitchFamily="34" charset="0"/>
              <a:buChar char="•"/>
            </a:pPr>
            <a:r>
              <a:rPr lang="tr-TR" sz="2400" dirty="0"/>
              <a:t>Birinci ilk yardımcının komutu ile ilk yardımcılar birlikte hareket ederek hasta/yaralıyı kaldırırlar.</a:t>
            </a:r>
          </a:p>
          <a:p>
            <a:pPr marL="342900" indent="-342900">
              <a:buFont typeface="Arial" panose="020B0604020202020204" pitchFamily="34" charset="0"/>
              <a:buChar char="•"/>
            </a:pPr>
            <a:endParaRPr lang="tr-TR" sz="1600" dirty="0"/>
          </a:p>
          <a:p>
            <a:pPr marL="342900" indent="-342900" algn="just">
              <a:buFont typeface="Arial" panose="020B0604020202020204" pitchFamily="34" charset="0"/>
              <a:buChar char="•"/>
            </a:pPr>
            <a:r>
              <a:rPr lang="tr-TR" sz="2400" dirty="0">
                <a:ea typeface="Calibri" panose="020F0502020204030204" pitchFamily="34" charset="0"/>
                <a:cs typeface="Arial" panose="020B0604020202020204" pitchFamily="34" charset="0"/>
              </a:rPr>
              <a:t>Dördüncü ilk yardımcı sedyeyi arkadaşlarının bacakları arasına iterek hastanın altına yerleştirir ve hasta/yaralı ilk yardımcılar tarafından sedyenin üzerine yavaşça konur.</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400" dirty="0"/>
          </a:p>
        </p:txBody>
      </p:sp>
    </p:spTree>
    <p:extLst>
      <p:ext uri="{BB962C8B-B14F-4D97-AF65-F5344CB8AC3E}">
        <p14:creationId xmlns:p14="http://schemas.microsoft.com/office/powerpoint/2010/main" val="310063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279363-63F8-49E7-AB31-9043524181F9}"/>
              </a:ext>
            </a:extLst>
          </p:cNvPr>
          <p:cNvSpPr>
            <a:spLocks noGrp="1"/>
          </p:cNvSpPr>
          <p:nvPr>
            <p:ph idx="1"/>
          </p:nvPr>
        </p:nvSpPr>
        <p:spPr>
          <a:xfrm>
            <a:off x="107504" y="1628800"/>
            <a:ext cx="9036496" cy="5229200"/>
          </a:xfrm>
        </p:spPr>
        <p:txBody>
          <a:bodyPr>
            <a:normAutofit/>
          </a:bodyPr>
          <a:lstStyle/>
          <a:p>
            <a:pPr marL="0" indent="0" algn="just">
              <a:spcAft>
                <a:spcPts val="1800"/>
              </a:spcAft>
              <a:buNone/>
            </a:pPr>
            <a:endParaRPr lang="tr-TR" sz="2400" b="1" dirty="0">
              <a:cs typeface="Arial" panose="020B0604020202020204" pitchFamily="34" charset="0"/>
            </a:endParaRPr>
          </a:p>
          <a:p>
            <a:pPr marL="0" indent="0" algn="just">
              <a:spcAft>
                <a:spcPts val="1800"/>
              </a:spcAft>
              <a:buNone/>
            </a:pPr>
            <a:endParaRPr lang="tr-TR" sz="2400" dirty="0">
              <a:cs typeface="Arial" panose="020B0604020202020204" pitchFamily="34" charset="0"/>
            </a:endParaRPr>
          </a:p>
          <a:p>
            <a:pPr marL="0" indent="0" algn="just">
              <a:spcAft>
                <a:spcPts val="1800"/>
              </a:spcAft>
              <a:buNone/>
            </a:pPr>
            <a:r>
              <a:rPr lang="tr-TR" sz="2400" dirty="0">
                <a:cs typeface="Arial" panose="020B0604020202020204" pitchFamily="34" charset="0"/>
              </a:rPr>
              <a:t>Olay sırasında kendi hayatını gözetmeksizin mücadele içerisine giren bir ilk yardımcı hem kendisinin hem de yardım etmek istediği kişinin hayatını kaybetmesine ya da durumun daha da kötüye giderek sakatlanmasına neden olabilmektedir. </a:t>
            </a:r>
          </a:p>
        </p:txBody>
      </p:sp>
      <p:sp>
        <p:nvSpPr>
          <p:cNvPr id="4" name="Dikdörtgen 3">
            <a:extLst>
              <a:ext uri="{FF2B5EF4-FFF2-40B4-BE49-F238E27FC236}">
                <a16:creationId xmlns:a16="http://schemas.microsoft.com/office/drawing/2014/main" id="{FC1D7DD6-4D0E-48E1-A2AD-6C6C43745594}"/>
              </a:ext>
            </a:extLst>
          </p:cNvPr>
          <p:cNvSpPr/>
          <p:nvPr/>
        </p:nvSpPr>
        <p:spPr>
          <a:xfrm>
            <a:off x="-1" y="274637"/>
            <a:ext cx="9144001" cy="8771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200" dirty="0"/>
          </a:p>
          <a:p>
            <a:pPr algn="ctr"/>
            <a:endParaRPr lang="tr-TR" sz="3200" dirty="0"/>
          </a:p>
        </p:txBody>
      </p:sp>
      <p:sp>
        <p:nvSpPr>
          <p:cNvPr id="5" name="Başlık 1">
            <a:extLst>
              <a:ext uri="{FF2B5EF4-FFF2-40B4-BE49-F238E27FC236}">
                <a16:creationId xmlns:a16="http://schemas.microsoft.com/office/drawing/2014/main" id="{A4813D40-05A7-4FF8-8095-792E3D3E9DD1}"/>
              </a:ext>
            </a:extLst>
          </p:cNvPr>
          <p:cNvSpPr txBox="1">
            <a:spLocks/>
          </p:cNvSpPr>
          <p:nvPr/>
        </p:nvSpPr>
        <p:spPr>
          <a:xfrm>
            <a:off x="457200" y="274638"/>
            <a:ext cx="7787208" cy="1138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dirty="0"/>
              <a:t> </a:t>
            </a:r>
            <a:endParaRPr lang="tr-TR" sz="2800" i="1"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4</a:t>
            </a:fld>
            <a:endParaRPr lang="tr-TR"/>
          </a:p>
        </p:txBody>
      </p:sp>
      <p:sp>
        <p:nvSpPr>
          <p:cNvPr id="8" name="Dikdörtgen 7">
            <a:extLst>
              <a:ext uri="{FF2B5EF4-FFF2-40B4-BE49-F238E27FC236}">
                <a16:creationId xmlns:a16="http://schemas.microsoft.com/office/drawing/2014/main" id="{8CD1A58A-E6F2-4D0A-BF89-E53E95793F60}"/>
              </a:ext>
            </a:extLst>
          </p:cNvPr>
          <p:cNvSpPr/>
          <p:nvPr/>
        </p:nvSpPr>
        <p:spPr>
          <a:xfrm>
            <a:off x="-1" y="1"/>
            <a:ext cx="9144001" cy="1151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tr-TR" sz="3600" dirty="0">
                <a:solidFill>
                  <a:prstClr val="black"/>
                </a:solidFill>
                <a:ea typeface="+mj-ea"/>
                <a:cs typeface="+mj-cs"/>
              </a:rPr>
              <a:t> Acil Taşıma Teknikleri</a:t>
            </a:r>
          </a:p>
          <a:p>
            <a:pPr>
              <a:spcBef>
                <a:spcPct val="0"/>
              </a:spcBef>
            </a:pPr>
            <a:r>
              <a:rPr lang="tr-TR" sz="2400" dirty="0">
                <a:solidFill>
                  <a:prstClr val="black"/>
                </a:solidFill>
                <a:ea typeface="+mj-ea"/>
                <a:cs typeface="+mj-cs"/>
              </a:rPr>
              <a:t>  Genel Bilgiler</a:t>
            </a:r>
          </a:p>
        </p:txBody>
      </p:sp>
      <p:pic>
        <p:nvPicPr>
          <p:cNvPr id="2" name="Resim 1">
            <a:extLst>
              <a:ext uri="{FF2B5EF4-FFF2-40B4-BE49-F238E27FC236}">
                <a16:creationId xmlns:a16="http://schemas.microsoft.com/office/drawing/2014/main" id="{B3B6A5B6-372C-0483-36D7-2004A1D09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904660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CF67EBA-2298-866D-4DC0-F4E1CF3F4FA6}"/>
              </a:ext>
            </a:extLst>
          </p:cNvPr>
          <p:cNvSpPr/>
          <p:nvPr/>
        </p:nvSpPr>
        <p:spPr>
          <a:xfrm>
            <a:off x="8634" y="0"/>
            <a:ext cx="9126732"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Calibri" panose="020F0502020204030204" pitchFamily="34" charset="0"/>
              </a:rPr>
              <a:t> Sedye ile Taşıma Yöntemi</a:t>
            </a:r>
            <a:br>
              <a:rPr lang="tr-TR" dirty="0">
                <a:solidFill>
                  <a:prstClr val="black"/>
                </a:solidFill>
                <a:ea typeface="Calibri" panose="020F0502020204030204" pitchFamily="34" charset="0"/>
              </a:rPr>
            </a:br>
            <a:r>
              <a:rPr lang="tr-TR" sz="2400" dirty="0">
                <a:solidFill>
                  <a:prstClr val="black"/>
                </a:solidFill>
                <a:latin typeface="+mj-lt"/>
                <a:ea typeface="Calibri" panose="020F0502020204030204" pitchFamily="34" charset="0"/>
              </a:rPr>
              <a:t>  </a:t>
            </a:r>
            <a:r>
              <a:rPr lang="tr-TR" sz="2400" dirty="0">
                <a:solidFill>
                  <a:prstClr val="black"/>
                </a:solidFill>
                <a:latin typeface="+mj-lt"/>
              </a:rPr>
              <a:t>Hasta/Yaralının Sedyeye Aktarılması</a:t>
            </a:r>
            <a:endParaRPr lang="tr-TR" sz="2400" dirty="0">
              <a:latin typeface="+mj-lt"/>
            </a:endParaRPr>
          </a:p>
        </p:txBody>
      </p:sp>
      <p:pic>
        <p:nvPicPr>
          <p:cNvPr id="5" name="Resim 4">
            <a:extLst>
              <a:ext uri="{FF2B5EF4-FFF2-40B4-BE49-F238E27FC236}">
                <a16:creationId xmlns:a16="http://schemas.microsoft.com/office/drawing/2014/main" id="{A159D1C4-086E-350C-A726-4CFC365D0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224434" y="1412776"/>
            <a:ext cx="5448850" cy="4752527"/>
          </a:xfrm>
        </p:spPr>
        <p:txBody>
          <a:bodyPr>
            <a:noAutofit/>
          </a:bodyPr>
          <a:lstStyle/>
          <a:p>
            <a:pPr marL="0" lvl="0" indent="0" algn="just">
              <a:buNone/>
            </a:pPr>
            <a:r>
              <a:rPr lang="tr-TR" sz="2400" b="1" dirty="0">
                <a:solidFill>
                  <a:prstClr val="black"/>
                </a:solidFill>
                <a:ea typeface="Calibri" panose="020F0502020204030204" pitchFamily="34" charset="0"/>
                <a:cs typeface="Arial" panose="020B0604020202020204" pitchFamily="34" charset="0"/>
              </a:rPr>
              <a:t>Karşılıklı Durarak Kaldırma;</a:t>
            </a:r>
            <a:endParaRPr lang="tr-TR" sz="2400" dirty="0">
              <a:effectLst/>
              <a:ea typeface="Calibri" panose="020F0502020204030204" pitchFamily="34" charset="0"/>
              <a:cs typeface="Arial" panose="020B0604020202020204" pitchFamily="34" charset="0"/>
            </a:endParaRPr>
          </a:p>
          <a:p>
            <a:pPr marL="0" lvl="0" indent="0" algn="just">
              <a:buNone/>
            </a:pPr>
            <a:r>
              <a:rPr lang="tr-TR" sz="2400" dirty="0">
                <a:effectLst/>
                <a:ea typeface="Calibri" panose="020F0502020204030204" pitchFamily="34" charset="0"/>
                <a:cs typeface="Arial" panose="020B0604020202020204" pitchFamily="34" charset="0"/>
              </a:rPr>
              <a:t>Bu teknik </a:t>
            </a:r>
            <a:r>
              <a:rPr lang="tr-TR" sz="2400" dirty="0">
                <a:ea typeface="Calibri" panose="020F0502020204030204" pitchFamily="34" charset="0"/>
                <a:cs typeface="Arial" panose="020B0604020202020204" pitchFamily="34" charset="0"/>
              </a:rPr>
              <a:t>o</a:t>
            </a:r>
            <a:r>
              <a:rPr lang="tr-TR" sz="2400" dirty="0">
                <a:effectLst/>
                <a:ea typeface="Calibri" panose="020F0502020204030204" pitchFamily="34" charset="0"/>
                <a:cs typeface="Arial" panose="020B0604020202020204" pitchFamily="34" charset="0"/>
              </a:rPr>
              <a:t>murga yaralanmalarında ve şüphesinde üç ilk yardımcı tarafından uygulanır;</a:t>
            </a:r>
          </a:p>
          <a:p>
            <a:pPr marL="0" lvl="0" indent="0" algn="just">
              <a:buNone/>
            </a:pPr>
            <a:endParaRPr lang="tr-TR" sz="2400" dirty="0">
              <a:effectLst/>
              <a:ea typeface="Calibri" panose="020F0502020204030204" pitchFamily="34" charset="0"/>
              <a:cs typeface="Arial" panose="020B0604020202020204" pitchFamily="34" charset="0"/>
            </a:endParaRPr>
          </a:p>
          <a:p>
            <a:pPr marL="0" lvl="0" indent="0" algn="just">
              <a:buNone/>
            </a:pPr>
            <a:endParaRPr lang="tr-TR" sz="2400" dirty="0">
              <a:effectLst/>
              <a:ea typeface="Calibri" panose="020F0502020204030204" pitchFamily="34" charset="0"/>
              <a:cs typeface="Arial" panose="020B0604020202020204" pitchFamily="34" charset="0"/>
            </a:endParaRPr>
          </a:p>
          <a:p>
            <a:pPr marL="0" lvl="0" indent="0" algn="just">
              <a:buNone/>
            </a:pPr>
            <a:endParaRPr lang="tr-TR" sz="2400" dirty="0">
              <a:ea typeface="Calibri" panose="020F0502020204030204" pitchFamily="34" charset="0"/>
              <a:cs typeface="Arial" panose="020B0604020202020204" pitchFamily="34" charset="0"/>
            </a:endParaRPr>
          </a:p>
          <a:p>
            <a:pPr marL="0" lvl="0" indent="0" algn="just">
              <a:buNone/>
            </a:pPr>
            <a:endParaRPr lang="tr-TR" sz="2400" dirty="0">
              <a:effectLst/>
              <a:ea typeface="Calibri" panose="020F0502020204030204" pitchFamily="34" charset="0"/>
              <a:cs typeface="Arial" panose="020B0604020202020204" pitchFamily="34" charset="0"/>
            </a:endParaRPr>
          </a:p>
          <a:p>
            <a:pPr marL="0" lvl="0" indent="0" algn="just">
              <a:buNone/>
            </a:pPr>
            <a:endParaRPr lang="tr-TR" sz="2400" dirty="0">
              <a:effectLst/>
              <a:ea typeface="Calibri" panose="020F0502020204030204" pitchFamily="34" charset="0"/>
              <a:cs typeface="Arial" panose="020B0604020202020204" pitchFamily="34" charset="0"/>
            </a:endParaRPr>
          </a:p>
        </p:txBody>
      </p:sp>
      <p:sp>
        <p:nvSpPr>
          <p:cNvPr id="11" name="Başlık 1">
            <a:extLst>
              <a:ext uri="{FF2B5EF4-FFF2-40B4-BE49-F238E27FC236}">
                <a16:creationId xmlns:a16="http://schemas.microsoft.com/office/drawing/2014/main" id="{CBD7C230-7708-4C5F-AAC9-E9ED63FDC9F8}"/>
              </a:ext>
            </a:extLst>
          </p:cNvPr>
          <p:cNvSpPr>
            <a:spLocks noGrp="1"/>
          </p:cNvSpPr>
          <p:nvPr>
            <p:ph type="title"/>
          </p:nvPr>
        </p:nvSpPr>
        <p:spPr>
          <a:xfrm>
            <a:off x="0" y="0"/>
            <a:ext cx="9144000" cy="1057096"/>
          </a:xfrm>
        </p:spPr>
        <p:txBody>
          <a:bodyPr>
            <a:normAutofit fontScale="90000"/>
          </a:bodyPr>
          <a:lstStyle/>
          <a:p>
            <a:pPr algn="l"/>
            <a:br>
              <a:rPr lang="tr-TR" sz="3200" dirty="0">
                <a:ea typeface="Calibri" panose="020F0502020204030204" pitchFamily="34" charset="0"/>
              </a:rPr>
            </a:br>
            <a:r>
              <a:rPr lang="tr-TR" sz="3200" dirty="0">
                <a:ea typeface="Calibri" panose="020F0502020204030204" pitchFamily="34" charset="0"/>
              </a:rPr>
              <a:t> </a:t>
            </a:r>
            <a:br>
              <a:rPr lang="tr-TR" sz="3600" i="1" dirty="0">
                <a:effectLst/>
                <a:latin typeface="+mn-lt"/>
                <a:ea typeface="Calibri" panose="020F0502020204030204" pitchFamily="34" charset="0"/>
              </a:rPr>
            </a:br>
            <a:r>
              <a:rPr lang="tr-TR" sz="3600" i="1" dirty="0">
                <a:effectLst/>
                <a:latin typeface="+mn-lt"/>
                <a:ea typeface="Calibri" panose="020F0502020204030204" pitchFamily="34" charset="0"/>
              </a:rPr>
              <a:t> </a:t>
            </a:r>
            <a:endParaRPr lang="tr-TR" sz="2800" i="1" dirty="0">
              <a:latin typeface="+mn-lt"/>
            </a:endParaRPr>
          </a:p>
        </p:txBody>
      </p:sp>
      <p:pic>
        <p:nvPicPr>
          <p:cNvPr id="8" name="Resim 7">
            <a:extLst>
              <a:ext uri="{FF2B5EF4-FFF2-40B4-BE49-F238E27FC236}">
                <a16:creationId xmlns:a16="http://schemas.microsoft.com/office/drawing/2014/main" id="{BDF7AEDB-8C9D-E841-8398-A706DE1BE7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730514"/>
            <a:ext cx="2878365" cy="2158774"/>
          </a:xfrm>
          <a:prstGeom prst="rect">
            <a:avLst/>
          </a:prstGeom>
        </p:spPr>
      </p:pic>
      <p:pic>
        <p:nvPicPr>
          <p:cNvPr id="13" name="Resim 12">
            <a:extLst>
              <a:ext uri="{FF2B5EF4-FFF2-40B4-BE49-F238E27FC236}">
                <a16:creationId xmlns:a16="http://schemas.microsoft.com/office/drawing/2014/main" id="{00E5ABC1-55AC-5F41-BA04-74839F5500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4369545"/>
            <a:ext cx="2878366" cy="2158774"/>
          </a:xfrm>
          <a:prstGeom prst="rect">
            <a:avLst/>
          </a:prstGeom>
        </p:spPr>
      </p:pic>
      <p:sp>
        <p:nvSpPr>
          <p:cNvPr id="12" name="İçerik Yer Tutucusu 2">
            <a:extLst>
              <a:ext uri="{FF2B5EF4-FFF2-40B4-BE49-F238E27FC236}">
                <a16:creationId xmlns:a16="http://schemas.microsoft.com/office/drawing/2014/main" id="{7B495259-A6A8-423A-919A-E61BA840BBFC}"/>
              </a:ext>
            </a:extLst>
          </p:cNvPr>
          <p:cNvSpPr txBox="1">
            <a:spLocks/>
          </p:cNvSpPr>
          <p:nvPr/>
        </p:nvSpPr>
        <p:spPr>
          <a:xfrm>
            <a:off x="-108520" y="3140968"/>
            <a:ext cx="5781804" cy="3717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tr-TR" sz="2400" dirty="0">
                <a:ea typeface="Calibri" panose="020F0502020204030204" pitchFamily="34" charset="0"/>
                <a:cs typeface="Arial" panose="020B0604020202020204" pitchFamily="34" charset="0"/>
              </a:rPr>
              <a:t>İki ilk yardımcı hasta/yaralının göğüs hizasında karşılıklı diz çöker.</a:t>
            </a:r>
          </a:p>
          <a:p>
            <a:pPr lvl="1">
              <a:buFont typeface="Arial" panose="020B0604020202020204" pitchFamily="34" charset="0"/>
              <a:buChar char="•"/>
            </a:pPr>
            <a:r>
              <a:rPr lang="tr-TR" sz="2400" dirty="0">
                <a:ea typeface="Calibri" panose="020F0502020204030204" pitchFamily="34" charset="0"/>
                <a:cs typeface="Arial" panose="020B0604020202020204" pitchFamily="34" charset="0"/>
              </a:rPr>
              <a:t>Üçüncü ilk yardımcı hasta/yaralının  dizleri hizasında diz çöker.</a:t>
            </a:r>
          </a:p>
          <a:p>
            <a:pPr lvl="1">
              <a:buFont typeface="Arial" panose="020B0604020202020204" pitchFamily="34" charset="0"/>
              <a:buChar char="•"/>
            </a:pPr>
            <a:r>
              <a:rPr lang="tr-TR" sz="2400" dirty="0">
                <a:ea typeface="Calibri" panose="020F0502020204030204" pitchFamily="34" charset="0"/>
                <a:cs typeface="Arial" panose="020B0604020202020204" pitchFamily="34" charset="0"/>
              </a:rPr>
              <a:t>Hasta/yaralının kolları göğsünün üzerinde birleştirerek düz yatması sağlanır.</a:t>
            </a:r>
          </a:p>
          <a:p>
            <a:pPr lvl="1">
              <a:buFont typeface="Arial" panose="020B0604020202020204" pitchFamily="34" charset="0"/>
              <a:buChar char="•"/>
            </a:pPr>
            <a:endParaRPr lang="tr-TR" sz="2400" dirty="0">
              <a:ea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1748599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96EB68D-71B5-20AB-3E56-DE0E64D49A8A}"/>
              </a:ext>
            </a:extLst>
          </p:cNvPr>
          <p:cNvSpPr/>
          <p:nvPr/>
        </p:nvSpPr>
        <p:spPr>
          <a:xfrm>
            <a:off x="0" y="-21464"/>
            <a:ext cx="9133148" cy="12247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Calibri" panose="020F0502020204030204" pitchFamily="34" charset="0"/>
                <a:cs typeface="+mj-cs"/>
              </a:rPr>
              <a:t>  Sedye ile Taşıma Yöntemi</a:t>
            </a:r>
            <a:br>
              <a:rPr lang="tr-TR" sz="2500" dirty="0">
                <a:solidFill>
                  <a:prstClr val="black"/>
                </a:solidFill>
                <a:ea typeface="Calibri" panose="020F0502020204030204" pitchFamily="34" charset="0"/>
                <a:cs typeface="+mj-cs"/>
              </a:rPr>
            </a:br>
            <a:r>
              <a:rPr lang="tr-TR" sz="2200" dirty="0">
                <a:solidFill>
                  <a:prstClr val="black"/>
                </a:solidFill>
                <a:ea typeface="Calibri" panose="020F0502020204030204" pitchFamily="34" charset="0"/>
                <a:cs typeface="+mj-cs"/>
              </a:rPr>
              <a:t>    </a:t>
            </a:r>
            <a:r>
              <a:rPr lang="tr-TR" sz="2400" dirty="0">
                <a:solidFill>
                  <a:prstClr val="black"/>
                </a:solidFill>
                <a:ea typeface="+mj-ea"/>
                <a:cs typeface="+mj-cs"/>
              </a:rPr>
              <a:t>Hasta/Yaralının Sedyeye Aktarılması</a:t>
            </a:r>
            <a:endParaRPr lang="tr-TR" dirty="0"/>
          </a:p>
        </p:txBody>
      </p:sp>
      <p:pic>
        <p:nvPicPr>
          <p:cNvPr id="5" name="Resim 4">
            <a:extLst>
              <a:ext uri="{FF2B5EF4-FFF2-40B4-BE49-F238E27FC236}">
                <a16:creationId xmlns:a16="http://schemas.microsoft.com/office/drawing/2014/main" id="{3F7BB9F8-DCA8-0F1D-267B-CB521BE6A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 y="1268760"/>
            <a:ext cx="5428134" cy="5589240"/>
          </a:xfrm>
        </p:spPr>
        <p:txBody>
          <a:bodyPr>
            <a:noAutofit/>
          </a:bodyPr>
          <a:lstStyle/>
          <a:p>
            <a:pPr marL="457200" lvl="1" indent="0">
              <a:buNone/>
            </a:pPr>
            <a:endParaRPr lang="tr-TR" sz="2400" b="1" dirty="0">
              <a:solidFill>
                <a:prstClr val="black"/>
              </a:solidFill>
              <a:ea typeface="Calibri" panose="020F0502020204030204" pitchFamily="34" charset="0"/>
              <a:cs typeface="Arial" panose="020B0604020202020204" pitchFamily="34" charset="0"/>
            </a:endParaRPr>
          </a:p>
          <a:p>
            <a:pPr marL="457200" lvl="1" indent="0">
              <a:buNone/>
            </a:pPr>
            <a:r>
              <a:rPr lang="tr-TR" sz="2400" b="1" dirty="0">
                <a:solidFill>
                  <a:prstClr val="black"/>
                </a:solidFill>
                <a:ea typeface="Calibri" panose="020F0502020204030204" pitchFamily="34" charset="0"/>
                <a:cs typeface="Arial" panose="020B0604020202020204" pitchFamily="34" charset="0"/>
              </a:rPr>
              <a:t>Karşılıklı Durarak Kaldırma;</a:t>
            </a:r>
            <a:endParaRPr lang="tr-TR" sz="2400" dirty="0">
              <a:ea typeface="Calibri" panose="020F0502020204030204" pitchFamily="34" charset="0"/>
              <a:cs typeface="Arial" panose="020B0604020202020204" pitchFamily="34" charset="0"/>
            </a:endParaRPr>
          </a:p>
          <a:p>
            <a:pPr marL="457200" lvl="1" indent="0" algn="just">
              <a:buNone/>
            </a:pPr>
            <a:r>
              <a:rPr lang="tr-TR" sz="2400" dirty="0">
                <a:ea typeface="Calibri" panose="020F0502020204030204" pitchFamily="34" charset="0"/>
                <a:cs typeface="Arial" panose="020B0604020202020204" pitchFamily="34" charset="0"/>
              </a:rPr>
              <a:t>•Baş kısımdaki ilk yardımcılar kollarını baş-boyun eksenini koruyacak şekilde hasta/yaralının sırtına yerleştirirler.</a:t>
            </a:r>
          </a:p>
          <a:p>
            <a:pPr marL="457200" lvl="1" indent="0">
              <a:buNone/>
            </a:pPr>
            <a:endParaRPr lang="tr-TR" sz="800" dirty="0">
              <a:ea typeface="Calibri" panose="020F0502020204030204" pitchFamily="34" charset="0"/>
              <a:cs typeface="Arial" panose="020B0604020202020204" pitchFamily="34" charset="0"/>
            </a:endParaRPr>
          </a:p>
          <a:p>
            <a:pPr marL="457200" lvl="1" indent="0">
              <a:buNone/>
            </a:pPr>
            <a:endParaRPr lang="tr-TR" sz="1800" dirty="0">
              <a:ea typeface="Calibri" panose="020F0502020204030204" pitchFamily="34" charset="0"/>
              <a:cs typeface="Arial" panose="020B0604020202020204" pitchFamily="34" charset="0"/>
            </a:endParaRPr>
          </a:p>
          <a:p>
            <a:pPr marL="457200" lvl="1" indent="0" algn="just">
              <a:buNone/>
            </a:pPr>
            <a:r>
              <a:rPr lang="tr-TR" sz="2400" dirty="0">
                <a:ea typeface="Calibri" panose="020F0502020204030204" pitchFamily="34" charset="0"/>
                <a:cs typeface="Arial" panose="020B0604020202020204" pitchFamily="34" charset="0"/>
              </a:rPr>
              <a:t>•Hasta/yaralının dizleri hizasındaki üçüncü ilk yardımcı kollarını açarak hasta/yaralının bacaklarını düz olacak şekilde kavrar. Verilen komutla, tüm ilk yardımcılar hasta/yaralıyı düz olarak kaldırarak sedyeye yerleştirirler.</a:t>
            </a:r>
          </a:p>
        </p:txBody>
      </p:sp>
      <p:pic>
        <p:nvPicPr>
          <p:cNvPr id="12" name="Picture 2">
            <a:extLst>
              <a:ext uri="{FF2B5EF4-FFF2-40B4-BE49-F238E27FC236}">
                <a16:creationId xmlns:a16="http://schemas.microsoft.com/office/drawing/2014/main" id="{37E87803-C81F-4AFA-808B-FD6E5A0AD7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08074" y="1440780"/>
            <a:ext cx="3262104" cy="24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7A1D5DAC-889D-4233-9292-AF51D8A40D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808074" y="4193931"/>
            <a:ext cx="3194738" cy="239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aşlık 1">
            <a:extLst>
              <a:ext uri="{FF2B5EF4-FFF2-40B4-BE49-F238E27FC236}">
                <a16:creationId xmlns:a16="http://schemas.microsoft.com/office/drawing/2014/main" id="{154221BC-5098-4583-A891-A47DAF5564ED}"/>
              </a:ext>
            </a:extLst>
          </p:cNvPr>
          <p:cNvSpPr txBox="1">
            <a:spLocks/>
          </p:cNvSpPr>
          <p:nvPr/>
        </p:nvSpPr>
        <p:spPr>
          <a:xfrm>
            <a:off x="-22630" y="-21464"/>
            <a:ext cx="9152878" cy="12247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b="1" dirty="0">
              <a:ea typeface="Calibri" panose="020F0502020204030204" pitchFamily="34" charset="0"/>
            </a:endParaRPr>
          </a:p>
        </p:txBody>
      </p:sp>
      <p:sp>
        <p:nvSpPr>
          <p:cNvPr id="13" name="İçerik Yer Tutucusu 2">
            <a:extLst>
              <a:ext uri="{FF2B5EF4-FFF2-40B4-BE49-F238E27FC236}">
                <a16:creationId xmlns:a16="http://schemas.microsoft.com/office/drawing/2014/main" id="{0AC1CEB7-C01C-40F6-B1DA-E4760D2396CD}"/>
              </a:ext>
            </a:extLst>
          </p:cNvPr>
          <p:cNvSpPr txBox="1">
            <a:spLocks/>
          </p:cNvSpPr>
          <p:nvPr/>
        </p:nvSpPr>
        <p:spPr>
          <a:xfrm>
            <a:off x="-332506" y="5049180"/>
            <a:ext cx="5760640" cy="16921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tr-TR" sz="2400" dirty="0">
              <a:ea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1767818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DCD80166-9F0F-42F3-9FAB-2FA284C9ABAD}"/>
              </a:ext>
            </a:extLst>
          </p:cNvPr>
          <p:cNvSpPr/>
          <p:nvPr/>
        </p:nvSpPr>
        <p:spPr>
          <a:xfrm>
            <a:off x="-1" y="-12216"/>
            <a:ext cx="9144001" cy="16410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000" dirty="0">
                <a:solidFill>
                  <a:prstClr val="black"/>
                </a:solidFill>
                <a:latin typeface="+mj-lt"/>
                <a:cs typeface="Arial" panose="020B0604020202020204" pitchFamily="34" charset="0"/>
              </a:rPr>
              <a:t>Taşıma Sırasında Hasta/Yaralının Sedyeden    Düşmemesi ve  İlk Yardımcıların Zarar Görmemeleri</a:t>
            </a:r>
          </a:p>
          <a:p>
            <a:pPr lvl="0" algn="ctr"/>
            <a:r>
              <a:rPr lang="tr-TR" sz="3000" dirty="0">
                <a:solidFill>
                  <a:prstClr val="black"/>
                </a:solidFill>
                <a:latin typeface="+mj-lt"/>
                <a:cs typeface="Arial" panose="020B0604020202020204" pitchFamily="34" charset="0"/>
              </a:rPr>
              <a:t>İçin Uyulması Gereken Kurallar</a:t>
            </a: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251520" y="2025815"/>
            <a:ext cx="8430108" cy="4499529"/>
          </a:xfrm>
          <a:solidFill>
            <a:schemeClr val="bg1"/>
          </a:solidFill>
        </p:spPr>
        <p:txBody>
          <a:bodyPr>
            <a:noAutofit/>
          </a:bodyPr>
          <a:lstStyle/>
          <a:p>
            <a:pPr algn="just"/>
            <a:endParaRPr lang="tr-TR" sz="2600" dirty="0">
              <a:effectLst/>
              <a:ea typeface="Calibri" panose="020F0502020204030204" pitchFamily="34" charset="0"/>
              <a:cs typeface="Arial" panose="020B0604020202020204" pitchFamily="34" charset="0"/>
            </a:endParaRPr>
          </a:p>
          <a:p>
            <a:pPr algn="just"/>
            <a:r>
              <a:rPr lang="tr-TR" sz="2600" dirty="0">
                <a:effectLst/>
                <a:ea typeface="Calibri" panose="020F0502020204030204" pitchFamily="34" charset="0"/>
                <a:cs typeface="Arial" panose="020B0604020202020204" pitchFamily="34" charset="0"/>
              </a:rPr>
              <a:t>Hasta/yaralının sedyeden düşmesini önlemek için sedyeye sabitlenmeli.</a:t>
            </a:r>
          </a:p>
          <a:p>
            <a:pPr marL="0" indent="0" algn="just">
              <a:buNone/>
            </a:pPr>
            <a:endParaRPr lang="tr-TR" sz="1200" dirty="0">
              <a:ea typeface="Calibri" panose="020F0502020204030204" pitchFamily="34" charset="0"/>
              <a:cs typeface="Arial" panose="020B0604020202020204" pitchFamily="34" charset="0"/>
            </a:endParaRPr>
          </a:p>
          <a:p>
            <a:pPr algn="just"/>
            <a:r>
              <a:rPr lang="tr-TR" sz="2600" dirty="0">
                <a:effectLst/>
                <a:ea typeface="Calibri" panose="020F0502020204030204" pitchFamily="34" charset="0"/>
                <a:cs typeface="Arial" panose="020B0604020202020204" pitchFamily="34" charset="0"/>
              </a:rPr>
              <a:t>Sedye daima yatay pozisyonda olmalı ve hasta/yaralının başı gidiş yönünde olmalı. </a:t>
            </a:r>
          </a:p>
          <a:p>
            <a:pPr algn="just"/>
            <a:endParaRPr lang="tr-TR" sz="1200" i="1" dirty="0">
              <a:solidFill>
                <a:srgbClr val="FF0000"/>
              </a:solidFill>
              <a:ea typeface="Calibri" panose="020F0502020204030204" pitchFamily="34" charset="0"/>
              <a:cs typeface="Arial" panose="020B0604020202020204" pitchFamily="34" charset="0"/>
            </a:endParaRPr>
          </a:p>
          <a:p>
            <a:pPr algn="just"/>
            <a:r>
              <a:rPr lang="tr-TR" sz="2600" dirty="0">
                <a:effectLst/>
                <a:ea typeface="Calibri" panose="020F0502020204030204" pitchFamily="34" charset="0"/>
                <a:cs typeface="Arial" panose="020B0604020202020204" pitchFamily="34" charset="0"/>
              </a:rPr>
              <a:t>Tercihen kas gücü daha fazla olan ilk yardımcı baş kısmında konumlanmalı.</a:t>
            </a:r>
            <a:endParaRPr lang="tr-TR" sz="2600" dirty="0">
              <a:ea typeface="Calibri" panose="020F0502020204030204" pitchFamily="34" charset="0"/>
              <a:cs typeface="Arial" panose="020B0604020202020204" pitchFamily="34" charset="0"/>
            </a:endParaRPr>
          </a:p>
        </p:txBody>
      </p:sp>
      <p:pic>
        <p:nvPicPr>
          <p:cNvPr id="6" name="Resim 5">
            <a:extLst>
              <a:ext uri="{FF2B5EF4-FFF2-40B4-BE49-F238E27FC236}">
                <a16:creationId xmlns:a16="http://schemas.microsoft.com/office/drawing/2014/main" id="{BFF36DE5-B342-4923-876D-F706A6419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999324"/>
            <a:ext cx="905198" cy="602787"/>
          </a:xfrm>
          <a:prstGeom prst="rect">
            <a:avLst/>
          </a:prstGeom>
        </p:spPr>
      </p:pic>
      <p:sp>
        <p:nvSpPr>
          <p:cNvPr id="9" name="Başlık 1">
            <a:extLst>
              <a:ext uri="{FF2B5EF4-FFF2-40B4-BE49-F238E27FC236}">
                <a16:creationId xmlns:a16="http://schemas.microsoft.com/office/drawing/2014/main" id="{C3916196-D739-448F-AF20-C5D274D81824}"/>
              </a:ext>
            </a:extLst>
          </p:cNvPr>
          <p:cNvSpPr txBox="1">
            <a:spLocks/>
          </p:cNvSpPr>
          <p:nvPr/>
        </p:nvSpPr>
        <p:spPr>
          <a:xfrm>
            <a:off x="462372" y="116632"/>
            <a:ext cx="8219256" cy="1138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685466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DCD80166-9F0F-42F3-9FAB-2FA284C9ABAD}"/>
              </a:ext>
            </a:extLst>
          </p:cNvPr>
          <p:cNvSpPr/>
          <p:nvPr/>
        </p:nvSpPr>
        <p:spPr>
          <a:xfrm>
            <a:off x="8891" y="1"/>
            <a:ext cx="9126220" cy="15284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251520" y="1772816"/>
            <a:ext cx="8435280" cy="4680520"/>
          </a:xfrm>
          <a:solidFill>
            <a:schemeClr val="bg1"/>
          </a:solidFill>
        </p:spPr>
        <p:txBody>
          <a:bodyPr>
            <a:noAutofit/>
          </a:bodyPr>
          <a:lstStyle/>
          <a:p>
            <a:pPr algn="just"/>
            <a:endParaRPr lang="tr-TR" sz="26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Sedye hareketlerini yönlendirmek için ilk yardımcılardan biri sorumlu olmalı ve hareket onun komutlarıyla sağlanmalı.</a:t>
            </a:r>
          </a:p>
          <a:p>
            <a:pPr algn="just"/>
            <a:endParaRPr lang="tr-TR" sz="2400"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Sedyenin baş kısmında yer alan ilk yardımcı sağ, arkadaki ilk yardımcı sol ayağıyla yürümeye başlamalı.</a:t>
            </a:r>
          </a:p>
          <a:p>
            <a:pPr algn="just"/>
            <a:endParaRPr lang="tr-TR"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Hasta/yaralı battaniye ya da çarşaf gibi bir malzeme ile sarılmalıdır.</a:t>
            </a:r>
          </a:p>
        </p:txBody>
      </p:sp>
      <p:pic>
        <p:nvPicPr>
          <p:cNvPr id="6" name="Resim 5">
            <a:extLst>
              <a:ext uri="{FF2B5EF4-FFF2-40B4-BE49-F238E27FC236}">
                <a16:creationId xmlns:a16="http://schemas.microsoft.com/office/drawing/2014/main" id="{BFF36DE5-B342-4923-876D-F706A6419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980728"/>
            <a:ext cx="823933" cy="475154"/>
          </a:xfrm>
          <a:prstGeom prst="rect">
            <a:avLst/>
          </a:prstGeom>
        </p:spPr>
      </p:pic>
      <p:sp>
        <p:nvSpPr>
          <p:cNvPr id="9" name="Başlık 1">
            <a:extLst>
              <a:ext uri="{FF2B5EF4-FFF2-40B4-BE49-F238E27FC236}">
                <a16:creationId xmlns:a16="http://schemas.microsoft.com/office/drawing/2014/main" id="{C3916196-D739-448F-AF20-C5D274D81824}"/>
              </a:ext>
            </a:extLst>
          </p:cNvPr>
          <p:cNvSpPr txBox="1">
            <a:spLocks/>
          </p:cNvSpPr>
          <p:nvPr/>
        </p:nvSpPr>
        <p:spPr>
          <a:xfrm>
            <a:off x="0" y="1"/>
            <a:ext cx="9144000" cy="15284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000" dirty="0">
                <a:ea typeface="+mn-ea"/>
                <a:cs typeface="Arial" panose="020B0604020202020204" pitchFamily="34" charset="0"/>
              </a:rPr>
              <a:t> Taşıma Sırasında Hasta/Yaralının Sedyeden Düşmemesi ve  İlk Yardımcıların Zarar Görmemeleri</a:t>
            </a:r>
          </a:p>
          <a:p>
            <a:r>
              <a:rPr lang="tr-TR" sz="3000" dirty="0">
                <a:ea typeface="+mn-ea"/>
                <a:cs typeface="Arial" panose="020B0604020202020204" pitchFamily="34" charset="0"/>
              </a:rPr>
              <a:t>İçin Uyulması Gereken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1203226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CA093CC-C15F-40EC-F39D-B9BB311793C3}"/>
              </a:ext>
            </a:extLst>
          </p:cNvPr>
          <p:cNvSpPr/>
          <p:nvPr/>
        </p:nvSpPr>
        <p:spPr>
          <a:xfrm>
            <a:off x="0" y="238"/>
            <a:ext cx="9144000" cy="10568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794AF25F-6F2A-68B0-AD5C-CC30D580B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pic>
        <p:nvPicPr>
          <p:cNvPr id="4" name="Resim 3">
            <a:extLst>
              <a:ext uri="{FF2B5EF4-FFF2-40B4-BE49-F238E27FC236}">
                <a16:creationId xmlns:a16="http://schemas.microsoft.com/office/drawing/2014/main" id="{8E57E8AA-0DB4-0F4A-B435-B285ED75F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290486"/>
            <a:ext cx="3024336" cy="2189934"/>
          </a:xfrm>
          <a:prstGeom prst="rect">
            <a:avLst/>
          </a:prstGeom>
        </p:spPr>
      </p:pic>
      <p:pic>
        <p:nvPicPr>
          <p:cNvPr id="6" name="Resim 5">
            <a:extLst>
              <a:ext uri="{FF2B5EF4-FFF2-40B4-BE49-F238E27FC236}">
                <a16:creationId xmlns:a16="http://schemas.microsoft.com/office/drawing/2014/main" id="{4E686827-F2E0-3643-A752-5F222967F7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6686" y="3286641"/>
            <a:ext cx="2705476" cy="1955638"/>
          </a:xfrm>
          <a:prstGeom prst="rect">
            <a:avLst/>
          </a:prstGeom>
        </p:spPr>
      </p:pic>
      <p:pic>
        <p:nvPicPr>
          <p:cNvPr id="8" name="Resim 7">
            <a:extLst>
              <a:ext uri="{FF2B5EF4-FFF2-40B4-BE49-F238E27FC236}">
                <a16:creationId xmlns:a16="http://schemas.microsoft.com/office/drawing/2014/main" id="{A608145C-6F03-144A-AB58-10C952100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880" y="4619682"/>
            <a:ext cx="2713241" cy="2034931"/>
          </a:xfrm>
          <a:prstGeom prst="rect">
            <a:avLst/>
          </a:prstGeom>
        </p:spPr>
      </p:pic>
      <p:sp>
        <p:nvSpPr>
          <p:cNvPr id="17" name="Başlık 1">
            <a:extLst>
              <a:ext uri="{FF2B5EF4-FFF2-40B4-BE49-F238E27FC236}">
                <a16:creationId xmlns:a16="http://schemas.microsoft.com/office/drawing/2014/main" id="{B6351C42-6FEA-4332-868B-89C9A88C8D65}"/>
              </a:ext>
            </a:extLst>
          </p:cNvPr>
          <p:cNvSpPr txBox="1">
            <a:spLocks/>
          </p:cNvSpPr>
          <p:nvPr/>
        </p:nvSpPr>
        <p:spPr>
          <a:xfrm>
            <a:off x="107504" y="0"/>
            <a:ext cx="9145016" cy="1034646"/>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200" dirty="0">
              <a:ea typeface="Calibri" panose="020F0502020204030204" pitchFamily="34" charset="0"/>
            </a:endParaRPr>
          </a:p>
          <a:p>
            <a:pPr algn="l"/>
            <a:r>
              <a:rPr lang="tr-TR" sz="14400" dirty="0">
                <a:ea typeface="Calibri" panose="020F0502020204030204" pitchFamily="34" charset="0"/>
              </a:rPr>
              <a:t> Sedye ile Taşıma Yöntemi</a:t>
            </a:r>
          </a:p>
          <a:p>
            <a:pPr algn="l"/>
            <a:r>
              <a:rPr lang="tr-TR" sz="9600" dirty="0">
                <a:solidFill>
                  <a:prstClr val="black"/>
                </a:solidFill>
                <a:latin typeface="+mn-lt"/>
                <a:ea typeface="Calibri" panose="020F0502020204030204" pitchFamily="34" charset="0"/>
              </a:rPr>
              <a:t>  </a:t>
            </a:r>
            <a:r>
              <a:rPr lang="tr-TR" sz="9600" dirty="0">
                <a:solidFill>
                  <a:prstClr val="black"/>
                </a:solidFill>
                <a:ea typeface="Calibri" panose="020F0502020204030204" pitchFamily="34" charset="0"/>
              </a:rPr>
              <a:t>Sedyenin İki İlk Yardımcı İle Taşınması</a:t>
            </a:r>
            <a:endParaRPr lang="tr-TR" sz="9600" dirty="0"/>
          </a:p>
          <a:p>
            <a:pPr algn="l"/>
            <a:endParaRPr lang="tr-TR" sz="2400" b="1" i="1" dirty="0">
              <a:latin typeface="+mn-lt"/>
            </a:endParaRPr>
          </a:p>
        </p:txBody>
      </p:sp>
      <p:sp>
        <p:nvSpPr>
          <p:cNvPr id="7" name="Metin kutusu 6">
            <a:extLst>
              <a:ext uri="{FF2B5EF4-FFF2-40B4-BE49-F238E27FC236}">
                <a16:creationId xmlns:a16="http://schemas.microsoft.com/office/drawing/2014/main" id="{51777E30-18FE-4B3C-ADDF-8FB5826FA311}"/>
              </a:ext>
            </a:extLst>
          </p:cNvPr>
          <p:cNvSpPr txBox="1"/>
          <p:nvPr/>
        </p:nvSpPr>
        <p:spPr>
          <a:xfrm>
            <a:off x="107504" y="4990816"/>
            <a:ext cx="5866056" cy="1292662"/>
          </a:xfrm>
          <a:prstGeom prst="rect">
            <a:avLst/>
          </a:prstGeom>
          <a:noFill/>
        </p:spPr>
        <p:txBody>
          <a:bodyPr wrap="square" rtlCol="0">
            <a:spAutoFit/>
          </a:bodyPr>
          <a:lstStyle/>
          <a:p>
            <a:pPr marL="457200" indent="-457200" algn="just">
              <a:buFont typeface="Arial" panose="020B0604020202020204" pitchFamily="34" charset="0"/>
              <a:buChar char="•"/>
            </a:pPr>
            <a:endParaRPr lang="tr-TR" sz="2600" dirty="0"/>
          </a:p>
          <a:p>
            <a:pPr marL="457200" indent="-457200" algn="just">
              <a:buFont typeface="Arial" panose="020B0604020202020204" pitchFamily="34" charset="0"/>
              <a:buChar char="•"/>
            </a:pPr>
            <a:r>
              <a:rPr lang="tr-TR" sz="2600" dirty="0"/>
              <a:t>Komutla birlikte sedyeyi kaldırırlar ve dönüşümlü adımla yürümeye başlarlar.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44</a:t>
            </a:fld>
            <a:endParaRPr lang="tr-TR"/>
          </a:p>
        </p:txBody>
      </p:sp>
      <p:sp>
        <p:nvSpPr>
          <p:cNvPr id="3" name="Dikdörtgen 2">
            <a:extLst>
              <a:ext uri="{FF2B5EF4-FFF2-40B4-BE49-F238E27FC236}">
                <a16:creationId xmlns:a16="http://schemas.microsoft.com/office/drawing/2014/main" id="{63B3764B-DCD7-4E78-B517-74AD1BCCD0DD}"/>
              </a:ext>
            </a:extLst>
          </p:cNvPr>
          <p:cNvSpPr/>
          <p:nvPr/>
        </p:nvSpPr>
        <p:spPr>
          <a:xfrm>
            <a:off x="3306686" y="1615721"/>
            <a:ext cx="5760640" cy="1569660"/>
          </a:xfrm>
          <a:prstGeom prst="rect">
            <a:avLst/>
          </a:prstGeom>
        </p:spPr>
        <p:txBody>
          <a:bodyPr wrap="square">
            <a:spAutoFit/>
          </a:bodyPr>
          <a:lstStyle/>
          <a:p>
            <a:pPr marL="342900" indent="-342900">
              <a:buFont typeface="Arial" panose="020B0604020202020204" pitchFamily="34" charset="0"/>
              <a:buChar char="•"/>
            </a:pPr>
            <a:r>
              <a:rPr lang="tr-TR" sz="2400" dirty="0"/>
              <a:t>Her iki ilk yardımcı  yere eğilerek, sırtları düz, bacakları kıvrık olacak şekilde sedyenin iki ucundaki iç kısımlarda dururlar.</a:t>
            </a:r>
          </a:p>
        </p:txBody>
      </p:sp>
    </p:spTree>
    <p:extLst>
      <p:ext uri="{BB962C8B-B14F-4D97-AF65-F5344CB8AC3E}">
        <p14:creationId xmlns:p14="http://schemas.microsoft.com/office/powerpoint/2010/main" val="752727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FE3CCAF-6068-8F57-F6E9-D74E620FFB2E}"/>
              </a:ext>
            </a:extLst>
          </p:cNvPr>
          <p:cNvSpPr/>
          <p:nvPr/>
        </p:nvSpPr>
        <p:spPr>
          <a:xfrm>
            <a:off x="0" y="0"/>
            <a:ext cx="9152878" cy="11401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dirty="0">
                <a:solidFill>
                  <a:prstClr val="black"/>
                </a:solidFill>
                <a:ea typeface="Calibri" panose="020F0502020204030204" pitchFamily="34" charset="0"/>
              </a:rPr>
              <a:t> Sedye ile Taşıma Yöntemi</a:t>
            </a:r>
            <a:endParaRPr lang="tr-TR" sz="3600" i="1" dirty="0">
              <a:solidFill>
                <a:prstClr val="black"/>
              </a:solidFill>
              <a:ea typeface="Calibri" panose="020F0502020204030204" pitchFamily="34" charset="0"/>
            </a:endParaRPr>
          </a:p>
          <a:p>
            <a:pPr lvl="0"/>
            <a:r>
              <a:rPr lang="tr-TR" sz="2400" dirty="0">
                <a:solidFill>
                  <a:prstClr val="black"/>
                </a:solidFill>
                <a:ea typeface="Calibri" panose="020F0502020204030204" pitchFamily="34" charset="0"/>
              </a:rPr>
              <a:t> Sedyenin İki İlk Yardımcı İle Taşınması</a:t>
            </a:r>
            <a:endParaRPr lang="tr-TR" sz="2400" dirty="0">
              <a:solidFill>
                <a:prstClr val="black"/>
              </a:solidFill>
            </a:endParaRPr>
          </a:p>
        </p:txBody>
      </p:sp>
      <p:pic>
        <p:nvPicPr>
          <p:cNvPr id="5" name="Resim 4">
            <a:extLst>
              <a:ext uri="{FF2B5EF4-FFF2-40B4-BE49-F238E27FC236}">
                <a16:creationId xmlns:a16="http://schemas.microsoft.com/office/drawing/2014/main" id="{A2EC837D-47E7-BEDD-6510-A4D8BD932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pic>
        <p:nvPicPr>
          <p:cNvPr id="11" name="Resim 10">
            <a:extLst>
              <a:ext uri="{FF2B5EF4-FFF2-40B4-BE49-F238E27FC236}">
                <a16:creationId xmlns:a16="http://schemas.microsoft.com/office/drawing/2014/main" id="{DF2AFC51-FA11-7644-A9F9-0144DAAFFB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045" y="1668364"/>
            <a:ext cx="2927224" cy="2195418"/>
          </a:xfrm>
          <a:prstGeom prst="rect">
            <a:avLst/>
          </a:prstGeom>
        </p:spPr>
      </p:pic>
      <p:pic>
        <p:nvPicPr>
          <p:cNvPr id="13" name="Resim 12">
            <a:extLst>
              <a:ext uri="{FF2B5EF4-FFF2-40B4-BE49-F238E27FC236}">
                <a16:creationId xmlns:a16="http://schemas.microsoft.com/office/drawing/2014/main" id="{34A424B3-146B-A048-8A80-8B0F6D3931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9925" y="1668364"/>
            <a:ext cx="2880319" cy="2195418"/>
          </a:xfrm>
          <a:prstGeom prst="rect">
            <a:avLst/>
          </a:prstGeom>
        </p:spPr>
      </p:pic>
      <p:pic>
        <p:nvPicPr>
          <p:cNvPr id="15" name="Resim 14">
            <a:extLst>
              <a:ext uri="{FF2B5EF4-FFF2-40B4-BE49-F238E27FC236}">
                <a16:creationId xmlns:a16="http://schemas.microsoft.com/office/drawing/2014/main" id="{294B74F3-FE10-DE49-887F-B0BA8BF7DD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1669251"/>
            <a:ext cx="2806577" cy="2194531"/>
          </a:xfrm>
          <a:prstGeom prst="rect">
            <a:avLst/>
          </a:prstGeom>
        </p:spPr>
      </p:pic>
      <p:sp>
        <p:nvSpPr>
          <p:cNvPr id="17" name="Başlık 1">
            <a:extLst>
              <a:ext uri="{FF2B5EF4-FFF2-40B4-BE49-F238E27FC236}">
                <a16:creationId xmlns:a16="http://schemas.microsoft.com/office/drawing/2014/main" id="{B6351C42-6FEA-4332-868B-89C9A88C8D65}"/>
              </a:ext>
            </a:extLst>
          </p:cNvPr>
          <p:cNvSpPr txBox="1">
            <a:spLocks/>
          </p:cNvSpPr>
          <p:nvPr/>
        </p:nvSpPr>
        <p:spPr>
          <a:xfrm>
            <a:off x="0" y="104271"/>
            <a:ext cx="9135367" cy="8044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dirty="0">
              <a:ea typeface="Calibri" panose="020F0502020204030204" pitchFamily="34" charset="0"/>
            </a:endParaRPr>
          </a:p>
          <a:p>
            <a:pPr algn="l"/>
            <a:br>
              <a:rPr lang="tr-TR" sz="2800" i="1" dirty="0">
                <a:latin typeface="+mn-lt"/>
                <a:ea typeface="Calibri" panose="020F0502020204030204" pitchFamily="34" charset="0"/>
              </a:rPr>
            </a:br>
            <a:endParaRPr lang="tr-TR" sz="2800" b="1" i="1" dirty="0">
              <a:latin typeface="+mn-lt"/>
            </a:endParaRPr>
          </a:p>
        </p:txBody>
      </p:sp>
      <p:sp>
        <p:nvSpPr>
          <p:cNvPr id="7" name="Metin kutusu 6">
            <a:extLst>
              <a:ext uri="{FF2B5EF4-FFF2-40B4-BE49-F238E27FC236}">
                <a16:creationId xmlns:a16="http://schemas.microsoft.com/office/drawing/2014/main" id="{51777E30-18FE-4B3C-ADDF-8FB5826FA311}"/>
              </a:ext>
            </a:extLst>
          </p:cNvPr>
          <p:cNvSpPr txBox="1"/>
          <p:nvPr/>
        </p:nvSpPr>
        <p:spPr>
          <a:xfrm>
            <a:off x="295044" y="4797153"/>
            <a:ext cx="8741451" cy="461665"/>
          </a:xfrm>
          <a:prstGeom prst="rect">
            <a:avLst/>
          </a:prstGeom>
          <a:noFill/>
        </p:spPr>
        <p:txBody>
          <a:bodyPr wrap="square" rtlCol="0">
            <a:spAutoFit/>
          </a:bodyPr>
          <a:lstStyle/>
          <a:p>
            <a:pPr marL="457200" indent="-457200" algn="just">
              <a:buFont typeface="Arial" panose="020B0604020202020204" pitchFamily="34" charset="0"/>
              <a:buChar char="•"/>
            </a:pPr>
            <a:r>
              <a:rPr lang="tr-TR" sz="2400" dirty="0"/>
              <a:t>Önde yürüyen yoldaki olası engelleri haber vermekle sorumludur.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45</a:t>
            </a:fld>
            <a:endParaRPr lang="tr-TR"/>
          </a:p>
        </p:txBody>
      </p:sp>
    </p:spTree>
    <p:extLst>
      <p:ext uri="{BB962C8B-B14F-4D97-AF65-F5344CB8AC3E}">
        <p14:creationId xmlns:p14="http://schemas.microsoft.com/office/powerpoint/2010/main" val="3853528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9F2D75F-6A21-5E96-275C-EE1B0161F1DB}"/>
              </a:ext>
            </a:extLst>
          </p:cNvPr>
          <p:cNvSpPr/>
          <p:nvPr/>
        </p:nvSpPr>
        <p:spPr>
          <a:xfrm>
            <a:off x="0" y="-30904"/>
            <a:ext cx="9144000" cy="11189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D55B5526-9D0A-74BD-68CE-E43BF63F6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pic>
        <p:nvPicPr>
          <p:cNvPr id="3" name="Resim 2">
            <a:extLst>
              <a:ext uri="{FF2B5EF4-FFF2-40B4-BE49-F238E27FC236}">
                <a16:creationId xmlns:a16="http://schemas.microsoft.com/office/drawing/2014/main" id="{A71C6887-F5A9-0743-A85A-A09E34D95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00" y="2971990"/>
            <a:ext cx="4470736" cy="3353052"/>
          </a:xfrm>
          <a:prstGeom prst="rect">
            <a:avLst/>
          </a:prstGeom>
        </p:spPr>
      </p:pic>
      <p:pic>
        <p:nvPicPr>
          <p:cNvPr id="6" name="Resim 5">
            <a:extLst>
              <a:ext uri="{FF2B5EF4-FFF2-40B4-BE49-F238E27FC236}">
                <a16:creationId xmlns:a16="http://schemas.microsoft.com/office/drawing/2014/main" id="{C69F29E6-8D81-3847-A9F1-096415B83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87" y="3002371"/>
            <a:ext cx="4489592" cy="3322672"/>
          </a:xfrm>
          <a:prstGeom prst="rect">
            <a:avLst/>
          </a:prstGeom>
        </p:spPr>
      </p:pic>
      <p:sp>
        <p:nvSpPr>
          <p:cNvPr id="12" name="Başlık 1">
            <a:extLst>
              <a:ext uri="{FF2B5EF4-FFF2-40B4-BE49-F238E27FC236}">
                <a16:creationId xmlns:a16="http://schemas.microsoft.com/office/drawing/2014/main" id="{427AA52B-863E-4B37-B2BF-A1ACE8F81E93}"/>
              </a:ext>
            </a:extLst>
          </p:cNvPr>
          <p:cNvSpPr txBox="1">
            <a:spLocks/>
          </p:cNvSpPr>
          <p:nvPr/>
        </p:nvSpPr>
        <p:spPr>
          <a:xfrm>
            <a:off x="0" y="0"/>
            <a:ext cx="9108504" cy="1057096"/>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300" b="1" dirty="0">
              <a:ea typeface="Calibri" panose="020F0502020204030204" pitchFamily="34" charset="0"/>
            </a:endParaRPr>
          </a:p>
          <a:p>
            <a:pPr algn="l"/>
            <a:endParaRPr lang="tr-TR" sz="11200" b="1" dirty="0">
              <a:latin typeface="+mn-lt"/>
              <a:ea typeface="Calibri" panose="020F0502020204030204" pitchFamily="34" charset="0"/>
            </a:endParaRPr>
          </a:p>
          <a:p>
            <a:pPr algn="l"/>
            <a:r>
              <a:rPr lang="tr-TR" sz="11200" b="1" dirty="0">
                <a:latin typeface="+mn-lt"/>
                <a:ea typeface="Calibri" panose="020F0502020204030204" pitchFamily="34" charset="0"/>
              </a:rPr>
              <a:t>  </a:t>
            </a:r>
            <a:r>
              <a:rPr lang="tr-TR" sz="14400" dirty="0">
                <a:ea typeface="Calibri" panose="020F0502020204030204" pitchFamily="34" charset="0"/>
              </a:rPr>
              <a:t>Sedye ile Taşıma Yöntemi</a:t>
            </a:r>
            <a:br>
              <a:rPr lang="tr-TR" sz="8600" i="1" dirty="0">
                <a:ea typeface="Calibri" panose="020F0502020204030204" pitchFamily="34" charset="0"/>
              </a:rPr>
            </a:br>
            <a:r>
              <a:rPr lang="tr-TR" sz="8600" i="1" dirty="0">
                <a:ea typeface="Calibri" panose="020F0502020204030204" pitchFamily="34" charset="0"/>
              </a:rPr>
              <a:t>   </a:t>
            </a:r>
            <a:r>
              <a:rPr lang="tr-TR" sz="9600" dirty="0"/>
              <a:t>Sedyenin Dört İlk Yardımcı İle Taşınması</a:t>
            </a:r>
          </a:p>
          <a:p>
            <a:pPr algn="l"/>
            <a:endParaRPr lang="tr-TR" sz="8600" b="1" i="1" dirty="0">
              <a:latin typeface="+mn-lt"/>
            </a:endParaRPr>
          </a:p>
        </p:txBody>
      </p:sp>
      <p:sp>
        <p:nvSpPr>
          <p:cNvPr id="18" name="Metin kutusu 17">
            <a:extLst>
              <a:ext uri="{FF2B5EF4-FFF2-40B4-BE49-F238E27FC236}">
                <a16:creationId xmlns:a16="http://schemas.microsoft.com/office/drawing/2014/main" id="{3F73A654-7903-45E8-BFCF-CEB749098726}"/>
              </a:ext>
            </a:extLst>
          </p:cNvPr>
          <p:cNvSpPr txBox="1"/>
          <p:nvPr/>
        </p:nvSpPr>
        <p:spPr>
          <a:xfrm>
            <a:off x="107504" y="1196752"/>
            <a:ext cx="9036496" cy="1200329"/>
          </a:xfrm>
          <a:prstGeom prst="rect">
            <a:avLst/>
          </a:prstGeom>
          <a:noFill/>
        </p:spPr>
        <p:txBody>
          <a:bodyPr wrap="square" rtlCol="0">
            <a:spAutoFit/>
          </a:bodyPr>
          <a:lstStyle/>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Sedyenin sol tarafından tutanlar sol, sağ tarafından tutanlar ise </a:t>
            </a:r>
          </a:p>
          <a:p>
            <a:pPr algn="just"/>
            <a:r>
              <a:rPr lang="tr-TR" sz="2400" dirty="0"/>
              <a:t>     sağ adımlarıyla yürümeye başlarlar.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46</a:t>
            </a:fld>
            <a:endParaRPr lang="tr-TR"/>
          </a:p>
        </p:txBody>
      </p:sp>
    </p:spTree>
    <p:extLst>
      <p:ext uri="{BB962C8B-B14F-4D97-AF65-F5344CB8AC3E}">
        <p14:creationId xmlns:p14="http://schemas.microsoft.com/office/powerpoint/2010/main" val="3791737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E55E86-DD3B-409D-A7D7-D56538F7440C}"/>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dirty="0">
                <a:solidFill>
                  <a:prstClr val="black"/>
                </a:solidFill>
                <a:ea typeface="Calibri" panose="020F0502020204030204" pitchFamily="34" charset="0"/>
              </a:rPr>
              <a:t> Sedye ile Taşıma Yöntemi</a:t>
            </a:r>
            <a:br>
              <a:rPr lang="tr-TR" sz="2200" i="1" dirty="0">
                <a:solidFill>
                  <a:prstClr val="black"/>
                </a:solidFill>
                <a:ea typeface="Calibri" panose="020F0502020204030204" pitchFamily="34" charset="0"/>
              </a:rPr>
            </a:br>
            <a:r>
              <a:rPr lang="tr-TR" sz="2200" i="1" dirty="0">
                <a:solidFill>
                  <a:prstClr val="black"/>
                </a:solidFill>
                <a:ea typeface="Calibri" panose="020F0502020204030204" pitchFamily="34" charset="0"/>
              </a:rPr>
              <a:t>  </a:t>
            </a:r>
            <a:r>
              <a:rPr lang="tr-TR" sz="2400" dirty="0">
                <a:solidFill>
                  <a:prstClr val="black"/>
                </a:solidFill>
              </a:rPr>
              <a:t>Sedyenin Dört İlk Yardımcı İle Taşınması</a:t>
            </a:r>
          </a:p>
        </p:txBody>
      </p:sp>
      <p:pic>
        <p:nvPicPr>
          <p:cNvPr id="5" name="Resim 4">
            <a:extLst>
              <a:ext uri="{FF2B5EF4-FFF2-40B4-BE49-F238E27FC236}">
                <a16:creationId xmlns:a16="http://schemas.microsoft.com/office/drawing/2014/main" id="{D5DEDA51-012F-4A62-7DA2-A883A67B2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12" name="Başlık 1">
            <a:extLst>
              <a:ext uri="{FF2B5EF4-FFF2-40B4-BE49-F238E27FC236}">
                <a16:creationId xmlns:a16="http://schemas.microsoft.com/office/drawing/2014/main" id="{427AA52B-863E-4B37-B2BF-A1ACE8F81E93}"/>
              </a:ext>
            </a:extLst>
          </p:cNvPr>
          <p:cNvSpPr txBox="1">
            <a:spLocks/>
          </p:cNvSpPr>
          <p:nvPr/>
        </p:nvSpPr>
        <p:spPr>
          <a:xfrm>
            <a:off x="13753" y="0"/>
            <a:ext cx="9130247" cy="1057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tr-TR" sz="3600" i="1" dirty="0">
                <a:latin typeface="+mn-lt"/>
                <a:ea typeface="Calibri" panose="020F0502020204030204" pitchFamily="34" charset="0"/>
              </a:rPr>
            </a:br>
            <a:endParaRPr lang="tr-TR" sz="24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47</a:t>
            </a:fld>
            <a:endParaRPr lang="tr-TR"/>
          </a:p>
        </p:txBody>
      </p:sp>
      <p:sp>
        <p:nvSpPr>
          <p:cNvPr id="3" name="Dikdörtgen 2">
            <a:extLst>
              <a:ext uri="{FF2B5EF4-FFF2-40B4-BE49-F238E27FC236}">
                <a16:creationId xmlns:a16="http://schemas.microsoft.com/office/drawing/2014/main" id="{E38BB003-5406-4ADA-A6CC-D8F0CA195090}"/>
              </a:ext>
            </a:extLst>
          </p:cNvPr>
          <p:cNvSpPr/>
          <p:nvPr/>
        </p:nvSpPr>
        <p:spPr>
          <a:xfrm>
            <a:off x="251520" y="1245736"/>
            <a:ext cx="8689905" cy="5570756"/>
          </a:xfrm>
          <a:prstGeom prst="rect">
            <a:avLst/>
          </a:prstGeom>
        </p:spPr>
        <p:txBody>
          <a:bodyPr wrap="square">
            <a:spAutoFit/>
          </a:bodyPr>
          <a:lstStyle/>
          <a:p>
            <a:endParaRPr lang="tr-TR" sz="2400" b="1" dirty="0"/>
          </a:p>
          <a:p>
            <a:pPr marL="342900" lvl="0" indent="-342900">
              <a:buFont typeface="Arial" panose="020B0604020202020204" pitchFamily="34" charset="0"/>
              <a:buChar char="•"/>
            </a:pPr>
            <a:r>
              <a:rPr lang="tr-TR" sz="2400" dirty="0"/>
              <a:t>Hasta/yaralının durumu ağır ya da yol uzun, zor ve engelli ise sedye dört ilk yardımcı” ile taşınmalıdır.</a:t>
            </a:r>
          </a:p>
          <a:p>
            <a:pPr marL="342900" lvl="0" indent="-342900">
              <a:buFont typeface="Arial" panose="020B0604020202020204" pitchFamily="34" charset="0"/>
              <a:buChar char="•"/>
            </a:pPr>
            <a:r>
              <a:rPr lang="tr-TR" sz="2400" dirty="0">
                <a:solidFill>
                  <a:prstClr val="black"/>
                </a:solidFill>
              </a:rPr>
              <a:t>İlk yardımcılardan ikisi hasta/yaralının baş, diğer ikisi ise ayak kısmında sırtları dik, bacakları bükülü olarak sedyenin yan kısımlarında çömelirler. Sedyenin sapından tutarlar ve yukarı komutu ile sedyeyi kaldırırlar. </a:t>
            </a:r>
          </a:p>
          <a:p>
            <a:pPr marL="342900" lvl="0" indent="-342900">
              <a:buFont typeface="Arial" panose="020B0604020202020204" pitchFamily="34" charset="0"/>
              <a:buChar char="•"/>
            </a:pPr>
            <a:r>
              <a:rPr lang="tr-TR" sz="2400" dirty="0">
                <a:solidFill>
                  <a:prstClr val="black"/>
                </a:solidFill>
              </a:rPr>
              <a:t>Sedyenin sol tarafından tutanlar sol, sağ tarafından tutanlar ise sağ adımlarıyla yürümeye başlarlar.</a:t>
            </a:r>
          </a:p>
          <a:p>
            <a:pPr marL="342900" lvl="0" indent="-342900">
              <a:buFont typeface="Arial" panose="020B0604020202020204" pitchFamily="34" charset="0"/>
              <a:buChar char="•"/>
            </a:pPr>
            <a:r>
              <a:rPr lang="tr-TR" sz="2400" dirty="0">
                <a:solidFill>
                  <a:prstClr val="black"/>
                </a:solidFill>
              </a:rPr>
              <a:t>Dar bölgeden yürürken ilk yardımcılar sırtlarını sedyenin iç kısmına vererek yerleşirler. </a:t>
            </a:r>
          </a:p>
          <a:p>
            <a:pPr marL="342900" lvl="0" indent="-342900">
              <a:buFont typeface="Arial" panose="020B0604020202020204" pitchFamily="34" charset="0"/>
              <a:buChar char="•"/>
            </a:pPr>
            <a:r>
              <a:rPr lang="tr-TR" sz="2400" dirty="0">
                <a:solidFill>
                  <a:prstClr val="black"/>
                </a:solidFill>
              </a:rPr>
              <a:t>Merdiven veya yokuş inip çıkarken, sedye mümkün olabilecek en yatay pozisyonda tutulmalıdır.</a:t>
            </a:r>
          </a:p>
          <a:p>
            <a:pPr marL="342900" lvl="0" indent="-342900">
              <a:buFont typeface="Arial" panose="020B0604020202020204" pitchFamily="34" charset="0"/>
              <a:buChar char="•"/>
            </a:pPr>
            <a:endParaRPr lang="tr-TR" sz="2000" dirty="0">
              <a:solidFill>
                <a:prstClr val="black"/>
              </a:solidFill>
            </a:endParaRPr>
          </a:p>
          <a:p>
            <a:pPr marL="342900" indent="-342900">
              <a:buFont typeface="Arial" panose="020B0604020202020204" pitchFamily="34" charset="0"/>
              <a:buChar char="•"/>
            </a:pPr>
            <a:endParaRPr lang="tr-TR" sz="2000" dirty="0"/>
          </a:p>
        </p:txBody>
      </p:sp>
    </p:spTree>
    <p:extLst>
      <p:ext uri="{BB962C8B-B14F-4D97-AF65-F5344CB8AC3E}">
        <p14:creationId xmlns:p14="http://schemas.microsoft.com/office/powerpoint/2010/main" val="1239816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3A305FE-7C38-4CCE-B7F6-C0B76A097F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998" y="1735577"/>
            <a:ext cx="5733548" cy="4033404"/>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48</a:t>
            </a:fld>
            <a:endParaRPr lang="tr-TR"/>
          </a:p>
        </p:txBody>
      </p:sp>
    </p:spTree>
    <p:extLst>
      <p:ext uri="{BB962C8B-B14F-4D97-AF65-F5344CB8AC3E}">
        <p14:creationId xmlns:p14="http://schemas.microsoft.com/office/powerpoint/2010/main" val="100482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279363-63F8-49E7-AB31-9043524181F9}"/>
              </a:ext>
            </a:extLst>
          </p:cNvPr>
          <p:cNvSpPr>
            <a:spLocks noGrp="1"/>
          </p:cNvSpPr>
          <p:nvPr>
            <p:ph idx="1"/>
          </p:nvPr>
        </p:nvSpPr>
        <p:spPr>
          <a:xfrm>
            <a:off x="179512" y="1380530"/>
            <a:ext cx="8856984" cy="4574460"/>
          </a:xfrm>
        </p:spPr>
        <p:txBody>
          <a:bodyPr>
            <a:normAutofit/>
          </a:bodyPr>
          <a:lstStyle/>
          <a:p>
            <a:pPr marL="0" indent="0" algn="just">
              <a:spcAft>
                <a:spcPts val="1800"/>
              </a:spcAft>
              <a:buNone/>
            </a:pPr>
            <a:r>
              <a:rPr lang="tr-TR" sz="2400" dirty="0">
                <a:cs typeface="Arial" panose="020B0604020202020204" pitchFamily="34" charset="0"/>
              </a:rPr>
              <a:t>     </a:t>
            </a:r>
          </a:p>
          <a:p>
            <a:pPr marL="0" indent="0" algn="just">
              <a:spcAft>
                <a:spcPts val="1800"/>
              </a:spcAft>
              <a:buNone/>
            </a:pPr>
            <a:r>
              <a:rPr lang="tr-TR" sz="2400" dirty="0">
                <a:cs typeface="Arial" panose="020B0604020202020204" pitchFamily="34" charset="0"/>
              </a:rPr>
              <a:t>Mevcut durumun ağırlaşmasını önlemek için olay yerinin değerlendirilmesi ve oluşabilecek tehlikeleri belirleyerek güvenli bir çevre oluşturmak önemlidir. Bu nedenle ilk yardımcı kendi güvenliğini riske sokmaksızın gereksiz zorlama ve yaralanmalara engel olmak için birtakım kurallara uymak zorundadır. Öncelikle yardım istenmeli ve ekip halinde hareket edilmelidir. İlk yardımcı kendi güvenliğini riske atmamalıdır. </a:t>
            </a:r>
          </a:p>
        </p:txBody>
      </p:sp>
      <p:sp>
        <p:nvSpPr>
          <p:cNvPr id="6" name="Slayt Numarası Yer Tutucusu 5"/>
          <p:cNvSpPr>
            <a:spLocks noGrp="1"/>
          </p:cNvSpPr>
          <p:nvPr>
            <p:ph type="sldNum" sz="quarter" idx="12"/>
          </p:nvPr>
        </p:nvSpPr>
        <p:spPr/>
        <p:txBody>
          <a:bodyPr/>
          <a:lstStyle/>
          <a:p>
            <a:fld id="{F302176B-0E47-46AC-8F43-DAB4B8A37D06}" type="slidenum">
              <a:rPr lang="tr-TR" smtClean="0"/>
              <a:t>5</a:t>
            </a:fld>
            <a:endParaRPr lang="tr-TR"/>
          </a:p>
        </p:txBody>
      </p:sp>
      <p:sp>
        <p:nvSpPr>
          <p:cNvPr id="8" name="Dikdörtgen 7">
            <a:extLst>
              <a:ext uri="{FF2B5EF4-FFF2-40B4-BE49-F238E27FC236}">
                <a16:creationId xmlns:a16="http://schemas.microsoft.com/office/drawing/2014/main" id="{8CD1A58A-E6F2-4D0A-BF89-E53E95793F60}"/>
              </a:ext>
            </a:extLst>
          </p:cNvPr>
          <p:cNvSpPr/>
          <p:nvPr/>
        </p:nvSpPr>
        <p:spPr>
          <a:xfrm>
            <a:off x="0" y="0"/>
            <a:ext cx="9143997" cy="11918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pPr>
            <a:r>
              <a:rPr lang="tr-TR" sz="3600" dirty="0">
                <a:solidFill>
                  <a:prstClr val="black"/>
                </a:solidFill>
              </a:rPr>
              <a:t> Acil Taşıma Teknikleri</a:t>
            </a:r>
          </a:p>
          <a:p>
            <a:pPr lvl="0">
              <a:spcBef>
                <a:spcPct val="0"/>
              </a:spcBef>
            </a:pPr>
            <a:r>
              <a:rPr lang="tr-TR" sz="2400" dirty="0">
                <a:solidFill>
                  <a:prstClr val="black"/>
                </a:solidFill>
              </a:rPr>
              <a:t>  Genel Bilgiler</a:t>
            </a:r>
          </a:p>
        </p:txBody>
      </p:sp>
      <p:pic>
        <p:nvPicPr>
          <p:cNvPr id="2" name="Resim 1">
            <a:extLst>
              <a:ext uri="{FF2B5EF4-FFF2-40B4-BE49-F238E27FC236}">
                <a16:creationId xmlns:a16="http://schemas.microsoft.com/office/drawing/2014/main" id="{2ECB03D5-B058-1AD8-A132-EE2B604DB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312303846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D4B45035-A379-42A6-88C8-0FF363268679}"/>
              </a:ext>
            </a:extLst>
          </p:cNvPr>
          <p:cNvSpPr/>
          <p:nvPr/>
        </p:nvSpPr>
        <p:spPr>
          <a:xfrm>
            <a:off x="8630" y="0"/>
            <a:ext cx="9135370"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251520" y="1412775"/>
            <a:ext cx="5832648" cy="5184577"/>
          </a:xfrm>
        </p:spPr>
        <p:txBody>
          <a:bodyPr>
            <a:noAutofit/>
          </a:bodyPr>
          <a:lstStyle/>
          <a:p>
            <a:pPr algn="just"/>
            <a:endParaRPr lang="tr-TR" sz="2400" dirty="0">
              <a:ea typeface="Calibri" panose="020F0502020204030204" pitchFamily="34" charset="0"/>
              <a:cs typeface="Arial" panose="020B0604020202020204" pitchFamily="34" charset="0"/>
            </a:endParaRPr>
          </a:p>
          <a:p>
            <a:pPr algn="just"/>
            <a:endParaRPr lang="tr-TR" sz="2400" dirty="0">
              <a:ea typeface="Calibri" panose="020F0502020204030204" pitchFamily="34" charset="0"/>
              <a:cs typeface="Arial" panose="020B0604020202020204" pitchFamily="34" charset="0"/>
            </a:endParaRPr>
          </a:p>
          <a:p>
            <a:pPr algn="just"/>
            <a:r>
              <a:rPr lang="tr-TR" sz="2400" dirty="0">
                <a:ea typeface="Calibri" panose="020F0502020204030204" pitchFamily="34" charset="0"/>
                <a:cs typeface="Arial" panose="020B0604020202020204" pitchFamily="34" charset="0"/>
              </a:rPr>
              <a:t>Y</a:t>
            </a:r>
            <a:r>
              <a:rPr lang="tr-TR" sz="2400" dirty="0">
                <a:effectLst/>
                <a:ea typeface="Calibri" panose="020F0502020204030204" pitchFamily="34" charset="0"/>
                <a:cs typeface="Arial" panose="020B0604020202020204" pitchFamily="34" charset="0"/>
              </a:rPr>
              <a:t>akın mesafede durulmalı,</a:t>
            </a:r>
            <a:endParaRPr lang="tr-TR" sz="2400"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Kuvvetli ve uzun kas grupları kullanılmalı,</a:t>
            </a:r>
          </a:p>
          <a:p>
            <a:pPr algn="just"/>
            <a:r>
              <a:rPr lang="tr-TR" sz="2400" dirty="0">
                <a:effectLst/>
                <a:ea typeface="Calibri" panose="020F0502020204030204" pitchFamily="34" charset="0"/>
                <a:cs typeface="Arial" panose="020B0604020202020204" pitchFamily="34" charset="0"/>
              </a:rPr>
              <a:t>Sırt gerginliğini korumak için diz ve kalçalar bükülmeli,</a:t>
            </a:r>
          </a:p>
          <a:p>
            <a:pPr algn="just"/>
            <a:r>
              <a:rPr lang="tr-TR" sz="2400" dirty="0">
                <a:effectLst/>
                <a:ea typeface="Calibri" panose="020F0502020204030204" pitchFamily="34" charset="0"/>
                <a:cs typeface="Arial" panose="020B0604020202020204" pitchFamily="34" charset="0"/>
              </a:rPr>
              <a:t>Yerden destek alacak şekilde her iki ayağı da kullanarak, destek ayağı arkada olacak şekilde biri diğerinden biraz önde yerleştirilmeli,</a:t>
            </a:r>
          </a:p>
        </p:txBody>
      </p:sp>
      <p:sp>
        <p:nvSpPr>
          <p:cNvPr id="12" name="Başlık 1">
            <a:extLst>
              <a:ext uri="{FF2B5EF4-FFF2-40B4-BE49-F238E27FC236}">
                <a16:creationId xmlns:a16="http://schemas.microsoft.com/office/drawing/2014/main" id="{6486D2F5-1CBC-48BB-8906-2314179061D7}"/>
              </a:ext>
            </a:extLst>
          </p:cNvPr>
          <p:cNvSpPr>
            <a:spLocks noGrp="1"/>
          </p:cNvSpPr>
          <p:nvPr>
            <p:ph type="title"/>
          </p:nvPr>
        </p:nvSpPr>
        <p:spPr>
          <a:xfrm>
            <a:off x="-2" y="0"/>
            <a:ext cx="9144001" cy="1268760"/>
          </a:xfrm>
        </p:spPr>
        <p:txBody>
          <a:bodyPr>
            <a:noAutofit/>
          </a:bodyPr>
          <a:lstStyle/>
          <a:p>
            <a:pPr algn="l"/>
            <a:r>
              <a:rPr lang="tr-TR" sz="3600" dirty="0">
                <a:solidFill>
                  <a:prstClr val="black"/>
                </a:solidFill>
              </a:rPr>
              <a:t> </a:t>
            </a:r>
            <a:r>
              <a:rPr lang="tr-TR" sz="3200" dirty="0">
                <a:solidFill>
                  <a:prstClr val="black"/>
                </a:solidFill>
              </a:rPr>
              <a:t>Taşıma Teknikleri Uygulanırken Uyulması </a:t>
            </a:r>
            <a:br>
              <a:rPr lang="tr-TR" sz="3200" dirty="0">
                <a:solidFill>
                  <a:prstClr val="black"/>
                </a:solidFill>
              </a:rPr>
            </a:br>
            <a:r>
              <a:rPr lang="tr-TR" sz="3200" dirty="0">
                <a:solidFill>
                  <a:prstClr val="black"/>
                </a:solidFill>
              </a:rPr>
              <a:t> Gereken  Temel Kurallar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80281" y="1700808"/>
            <a:ext cx="2856215" cy="214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1247" y="4221088"/>
            <a:ext cx="2785249" cy="208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pic>
        <p:nvPicPr>
          <p:cNvPr id="3" name="Resim 2">
            <a:extLst>
              <a:ext uri="{FF2B5EF4-FFF2-40B4-BE49-F238E27FC236}">
                <a16:creationId xmlns:a16="http://schemas.microsoft.com/office/drawing/2014/main" id="{2D21B3CB-FF8C-6C5D-FC6B-192B8D680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0776" y="314023"/>
            <a:ext cx="1106004" cy="716220"/>
          </a:xfrm>
          <a:prstGeom prst="rect">
            <a:avLst/>
          </a:prstGeom>
        </p:spPr>
      </p:pic>
    </p:spTree>
    <p:extLst>
      <p:ext uri="{BB962C8B-B14F-4D97-AF65-F5344CB8AC3E}">
        <p14:creationId xmlns:p14="http://schemas.microsoft.com/office/powerpoint/2010/main" val="57909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E32C1A6C-F9F6-4780-AF92-81CA0A9C5B61}"/>
              </a:ext>
            </a:extLst>
          </p:cNvPr>
          <p:cNvSpPr/>
          <p:nvPr/>
        </p:nvSpPr>
        <p:spPr>
          <a:xfrm>
            <a:off x="13753" y="0"/>
            <a:ext cx="9121613" cy="12096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107504" y="1305784"/>
            <a:ext cx="9027862" cy="2539009"/>
          </a:xfrm>
        </p:spPr>
        <p:txBody>
          <a:bodyPr>
            <a:noAutofit/>
          </a:bodyPr>
          <a:lstStyle/>
          <a:p>
            <a:pPr>
              <a:spcAft>
                <a:spcPts val="1200"/>
              </a:spcAft>
            </a:pPr>
            <a:r>
              <a:rPr lang="tr-TR" sz="2400" dirty="0">
                <a:effectLst/>
                <a:ea typeface="Calibri" panose="020F0502020204030204" pitchFamily="34" charset="0"/>
                <a:cs typeface="Arial" panose="020B0604020202020204" pitchFamily="34" charset="0"/>
              </a:rPr>
              <a:t>Omuzlar, kalça kemiğinin ve omuriliğin hizasında tutulmalı,</a:t>
            </a:r>
          </a:p>
          <a:p>
            <a:pPr>
              <a:spcAft>
                <a:spcPts val="1200"/>
              </a:spcAft>
            </a:pPr>
            <a:r>
              <a:rPr lang="tr-TR" sz="2400" dirty="0">
                <a:ea typeface="Calibri" panose="020F0502020204030204" pitchFamily="34" charset="0"/>
                <a:cs typeface="Arial" panose="020B0604020202020204" pitchFamily="34" charset="0"/>
              </a:rPr>
              <a:t> </a:t>
            </a:r>
            <a:r>
              <a:rPr lang="tr-TR" sz="2400" dirty="0"/>
              <a:t>Ağırlık kaldırırken karın muntazam tutulup uyluk kasları kullanılmalı,</a:t>
            </a:r>
          </a:p>
          <a:p>
            <a:pPr>
              <a:spcAft>
                <a:spcPts val="1200"/>
              </a:spcAft>
            </a:pPr>
            <a:r>
              <a:rPr lang="tr-TR" sz="2400" dirty="0">
                <a:ea typeface="Calibri" panose="020F0502020204030204" pitchFamily="34" charset="0"/>
                <a:cs typeface="Arial" panose="020B0604020202020204" pitchFamily="34" charset="0"/>
              </a:rPr>
              <a:t>Kalkarken, ağırlık kalça kaslarına verilmeli ve dizler en uygun biçimde tutulmalı,</a:t>
            </a:r>
          </a:p>
        </p:txBody>
      </p:sp>
      <p:pic>
        <p:nvPicPr>
          <p:cNvPr id="8" name="Resim 7">
            <a:extLst>
              <a:ext uri="{FF2B5EF4-FFF2-40B4-BE49-F238E27FC236}">
                <a16:creationId xmlns:a16="http://schemas.microsoft.com/office/drawing/2014/main" id="{E4811D2B-6771-3D43-BBA0-56C4DFE865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296" y="4005344"/>
            <a:ext cx="3360000" cy="2520000"/>
          </a:xfrm>
          <a:prstGeom prst="rect">
            <a:avLst/>
          </a:prstGeom>
        </p:spPr>
      </p:pic>
      <p:pic>
        <p:nvPicPr>
          <p:cNvPr id="10" name="Resim 9">
            <a:extLst>
              <a:ext uri="{FF2B5EF4-FFF2-40B4-BE49-F238E27FC236}">
                <a16:creationId xmlns:a16="http://schemas.microsoft.com/office/drawing/2014/main" id="{765A5CD6-54BF-EC43-9BF6-6FFE99457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696" y="4005344"/>
            <a:ext cx="3360000" cy="2520000"/>
          </a:xfrm>
          <a:prstGeom prst="rect">
            <a:avLst/>
          </a:prstGeom>
        </p:spPr>
      </p:pic>
      <p:sp>
        <p:nvSpPr>
          <p:cNvPr id="4" name="Metin kutusu 3">
            <a:extLst>
              <a:ext uri="{FF2B5EF4-FFF2-40B4-BE49-F238E27FC236}">
                <a16:creationId xmlns:a16="http://schemas.microsoft.com/office/drawing/2014/main" id="{9DA0E5A5-8DC5-4587-AB69-3332486257DA}"/>
              </a:ext>
            </a:extLst>
          </p:cNvPr>
          <p:cNvSpPr txBox="1"/>
          <p:nvPr/>
        </p:nvSpPr>
        <p:spPr>
          <a:xfrm>
            <a:off x="2123728" y="3877025"/>
            <a:ext cx="1221050" cy="2215991"/>
          </a:xfrm>
          <a:prstGeom prst="rect">
            <a:avLst/>
          </a:prstGeom>
          <a:noFill/>
        </p:spPr>
        <p:txBody>
          <a:bodyPr wrap="square" rtlCol="0">
            <a:spAutoFit/>
          </a:bodyPr>
          <a:lstStyle/>
          <a:p>
            <a:r>
              <a:rPr lang="tr-TR" sz="13800" dirty="0">
                <a:solidFill>
                  <a:srgbClr val="FF0000"/>
                </a:solidFill>
              </a:rPr>
              <a:t>x</a:t>
            </a:r>
            <a:endParaRPr lang="tr-TR" dirty="0">
              <a:solidFill>
                <a:srgbClr val="FF0000"/>
              </a:solidFill>
            </a:endParaRPr>
          </a:p>
        </p:txBody>
      </p:sp>
      <p:sp>
        <p:nvSpPr>
          <p:cNvPr id="12" name="Metin kutusu 11">
            <a:extLst>
              <a:ext uri="{FF2B5EF4-FFF2-40B4-BE49-F238E27FC236}">
                <a16:creationId xmlns:a16="http://schemas.microsoft.com/office/drawing/2014/main" id="{041F4C81-F50E-4F93-A367-BD8CB33DD3B6}"/>
              </a:ext>
            </a:extLst>
          </p:cNvPr>
          <p:cNvSpPr txBox="1"/>
          <p:nvPr/>
        </p:nvSpPr>
        <p:spPr>
          <a:xfrm>
            <a:off x="6216653" y="3858017"/>
            <a:ext cx="1607237" cy="2215991"/>
          </a:xfrm>
          <a:prstGeom prst="rect">
            <a:avLst/>
          </a:prstGeom>
          <a:noFill/>
        </p:spPr>
        <p:txBody>
          <a:bodyPr wrap="square" rtlCol="0">
            <a:spAutoFit/>
          </a:bodyPr>
          <a:lstStyle/>
          <a:p>
            <a:r>
              <a:rPr lang="tr-TR" sz="13800" dirty="0">
                <a:solidFill>
                  <a:srgbClr val="FF0000"/>
                </a:solidFill>
              </a:rPr>
              <a:t>x</a:t>
            </a:r>
            <a:endParaRPr lang="tr-TR" dirty="0">
              <a:solidFill>
                <a:srgbClr val="FF0000"/>
              </a:solidFill>
            </a:endParaRPr>
          </a:p>
        </p:txBody>
      </p:sp>
      <p:sp>
        <p:nvSpPr>
          <p:cNvPr id="14" name="Başlık 1">
            <a:extLst>
              <a:ext uri="{FF2B5EF4-FFF2-40B4-BE49-F238E27FC236}">
                <a16:creationId xmlns:a16="http://schemas.microsoft.com/office/drawing/2014/main" id="{6486D2F5-1CBC-48BB-8906-2314179061D7}"/>
              </a:ext>
            </a:extLst>
          </p:cNvPr>
          <p:cNvSpPr>
            <a:spLocks noGrp="1"/>
          </p:cNvSpPr>
          <p:nvPr>
            <p:ph type="title"/>
          </p:nvPr>
        </p:nvSpPr>
        <p:spPr>
          <a:xfrm>
            <a:off x="0" y="0"/>
            <a:ext cx="9144000" cy="1177465"/>
          </a:xfrm>
        </p:spPr>
        <p:txBody>
          <a:bodyPr>
            <a:noAutofit/>
          </a:bodyPr>
          <a:lstStyle/>
          <a:p>
            <a:pPr algn="l"/>
            <a:r>
              <a:rPr lang="tr-TR" sz="3600" dirty="0">
                <a:solidFill>
                  <a:prstClr val="black"/>
                </a:solidFill>
              </a:rPr>
              <a:t> </a:t>
            </a:r>
            <a:r>
              <a:rPr lang="tr-TR" sz="3200" dirty="0">
                <a:solidFill>
                  <a:prstClr val="black"/>
                </a:solidFill>
              </a:rPr>
              <a:t>Taşıma Teknikleri Uygulanırken Uyulması </a:t>
            </a:r>
            <a:br>
              <a:rPr lang="tr-TR" sz="3200" dirty="0">
                <a:solidFill>
                  <a:prstClr val="black"/>
                </a:solidFill>
              </a:rPr>
            </a:br>
            <a:r>
              <a:rPr lang="tr-TR" sz="3200" dirty="0">
                <a:solidFill>
                  <a:prstClr val="black"/>
                </a:solidFill>
              </a:rPr>
              <a:t> Gereken Temel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pic>
        <p:nvPicPr>
          <p:cNvPr id="3" name="Resim 2">
            <a:extLst>
              <a:ext uri="{FF2B5EF4-FFF2-40B4-BE49-F238E27FC236}">
                <a16:creationId xmlns:a16="http://schemas.microsoft.com/office/drawing/2014/main" id="{A0CF30A9-82E7-D3DB-6C2A-797FB431CA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890" y="376347"/>
            <a:ext cx="1057059" cy="684524"/>
          </a:xfrm>
          <a:prstGeom prst="rect">
            <a:avLst/>
          </a:prstGeom>
        </p:spPr>
      </p:pic>
    </p:spTree>
    <p:extLst>
      <p:ext uri="{BB962C8B-B14F-4D97-AF65-F5344CB8AC3E}">
        <p14:creationId xmlns:p14="http://schemas.microsoft.com/office/powerpoint/2010/main" val="171893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4F7960DC-5F90-463B-AC3C-F977CA84498C}"/>
              </a:ext>
            </a:extLst>
          </p:cNvPr>
          <p:cNvSpPr/>
          <p:nvPr/>
        </p:nvSpPr>
        <p:spPr>
          <a:xfrm>
            <a:off x="0" y="769"/>
            <a:ext cx="9144000" cy="11297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179511" y="1268760"/>
            <a:ext cx="8784978" cy="2995080"/>
          </a:xfrm>
        </p:spPr>
        <p:txBody>
          <a:bodyPr>
            <a:noAutofit/>
          </a:bodyPr>
          <a:lstStyle/>
          <a:p>
            <a:pPr algn="just">
              <a:spcAft>
                <a:spcPts val="1200"/>
              </a:spcAft>
            </a:pPr>
            <a:r>
              <a:rPr lang="tr-TR" sz="2400" dirty="0">
                <a:effectLst/>
                <a:ea typeface="Calibri" panose="020F0502020204030204" pitchFamily="34" charset="0"/>
                <a:cs typeface="Arial" panose="020B0604020202020204" pitchFamily="34" charset="0"/>
              </a:rPr>
              <a:t>Baş her zaman düz tutulmalı, homojen ve düzgün bir şekilde hareket ettirilmeli,</a:t>
            </a:r>
            <a:endParaRPr lang="tr-TR" sz="2400" dirty="0">
              <a:ea typeface="Calibri" panose="020F0502020204030204" pitchFamily="34" charset="0"/>
              <a:cs typeface="Arial" panose="020B0604020202020204" pitchFamily="34" charset="0"/>
            </a:endParaRPr>
          </a:p>
          <a:p>
            <a:pPr algn="just">
              <a:spcAft>
                <a:spcPts val="1200"/>
              </a:spcAft>
            </a:pPr>
            <a:r>
              <a:rPr lang="tr-TR" sz="2400" dirty="0">
                <a:effectLst/>
                <a:ea typeface="Calibri" panose="020F0502020204030204" pitchFamily="34" charset="0"/>
                <a:cs typeface="Arial" panose="020B0604020202020204" pitchFamily="34" charset="0"/>
              </a:rPr>
              <a:t>Yavaş ve düzgün adımlarla yürünmeli ve adımlar omuzdan daha geniş olmamalı,</a:t>
            </a:r>
            <a:endParaRPr lang="tr-TR" sz="2400" dirty="0">
              <a:ea typeface="Calibri" panose="020F0502020204030204" pitchFamily="34" charset="0"/>
              <a:cs typeface="Arial" panose="020B0604020202020204" pitchFamily="34" charset="0"/>
            </a:endParaRPr>
          </a:p>
          <a:p>
            <a:pPr>
              <a:spcAft>
                <a:spcPts val="1200"/>
              </a:spcAft>
            </a:pPr>
            <a:r>
              <a:rPr lang="tr-TR" sz="2400" dirty="0">
                <a:ea typeface="Calibri" panose="020F0502020204030204" pitchFamily="34" charset="0"/>
                <a:cs typeface="Arial" panose="020B0604020202020204" pitchFamily="34" charset="0"/>
              </a:rPr>
              <a:t>Yön değiştirirken ani dönme ve bükülmelerden kaçınılmalıdır.</a:t>
            </a:r>
          </a:p>
          <a:p>
            <a:pPr>
              <a:spcAft>
                <a:spcPts val="1200"/>
              </a:spcAft>
            </a:pPr>
            <a:r>
              <a:rPr lang="tr-TR" sz="2400" dirty="0">
                <a:ea typeface="Calibri" panose="020F0502020204030204" pitchFamily="34" charset="0"/>
                <a:cs typeface="Arial" panose="020B0604020202020204" pitchFamily="34" charset="0"/>
              </a:rPr>
              <a:t>Taşıma hızlı ancak güvenli şekilde gerçekleştirilmelidir.</a:t>
            </a:r>
          </a:p>
          <a:p>
            <a:pPr marL="0" indent="0">
              <a:spcAft>
                <a:spcPts val="1200"/>
              </a:spcAft>
              <a:buNone/>
            </a:pPr>
            <a:endParaRPr lang="tr-TR" sz="2400" dirty="0">
              <a:ea typeface="Calibri" panose="020F0502020204030204" pitchFamily="34" charset="0"/>
              <a:cs typeface="Arial" panose="020B0604020202020204" pitchFamily="34" charset="0"/>
            </a:endParaRPr>
          </a:p>
          <a:p>
            <a:pPr>
              <a:spcAft>
                <a:spcPts val="1200"/>
              </a:spcAft>
            </a:pPr>
            <a:endParaRPr lang="tr-TR" sz="2400" dirty="0">
              <a:ea typeface="Calibri" panose="020F0502020204030204" pitchFamily="34" charset="0"/>
              <a:cs typeface="Arial" panose="020B0604020202020204" pitchFamily="34" charset="0"/>
            </a:endParaRPr>
          </a:p>
        </p:txBody>
      </p:sp>
      <p:pic>
        <p:nvPicPr>
          <p:cNvPr id="11" name="Resim 10">
            <a:extLst>
              <a:ext uri="{FF2B5EF4-FFF2-40B4-BE49-F238E27FC236}">
                <a16:creationId xmlns:a16="http://schemas.microsoft.com/office/drawing/2014/main" id="{79ACB4E7-FD6F-894A-84CA-7943728E57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463195"/>
            <a:ext cx="3070195" cy="2065858"/>
          </a:xfrm>
          <a:prstGeom prst="rect">
            <a:avLst/>
          </a:prstGeom>
        </p:spPr>
      </p:pic>
      <p:sp>
        <p:nvSpPr>
          <p:cNvPr id="7" name="İçerik Yer Tutucusu 2">
            <a:extLst>
              <a:ext uri="{FF2B5EF4-FFF2-40B4-BE49-F238E27FC236}">
                <a16:creationId xmlns:a16="http://schemas.microsoft.com/office/drawing/2014/main" id="{081E715C-BA30-4341-9E53-A897957FC570}"/>
              </a:ext>
            </a:extLst>
          </p:cNvPr>
          <p:cNvSpPr txBox="1">
            <a:spLocks/>
          </p:cNvSpPr>
          <p:nvPr/>
        </p:nvSpPr>
        <p:spPr>
          <a:xfrm>
            <a:off x="179511" y="4348316"/>
            <a:ext cx="5328593" cy="18889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a:t>Hasta/yaralı baş-boyun-gövde ekseni esas alınarak en az altı destek noktasından kavranmalıdır.</a:t>
            </a:r>
            <a:endParaRPr lang="tr-TR" sz="2400" dirty="0">
              <a:ea typeface="Calibri" panose="020F0502020204030204" pitchFamily="34" charset="0"/>
              <a:cs typeface="Arial" panose="020B0604020202020204" pitchFamily="34" charset="0"/>
            </a:endParaRPr>
          </a:p>
          <a:p>
            <a:pPr algn="just"/>
            <a:endParaRPr lang="tr-TR" sz="2400" dirty="0">
              <a:ea typeface="Calibri" panose="020F0502020204030204" pitchFamily="34" charset="0"/>
              <a:cs typeface="Arial" panose="020B0604020202020204" pitchFamily="34" charset="0"/>
            </a:endParaRPr>
          </a:p>
        </p:txBody>
      </p:sp>
      <p:sp>
        <p:nvSpPr>
          <p:cNvPr id="12" name="Başlık 1">
            <a:extLst>
              <a:ext uri="{FF2B5EF4-FFF2-40B4-BE49-F238E27FC236}">
                <a16:creationId xmlns:a16="http://schemas.microsoft.com/office/drawing/2014/main" id="{6486D2F5-1CBC-48BB-8906-2314179061D7}"/>
              </a:ext>
            </a:extLst>
          </p:cNvPr>
          <p:cNvSpPr>
            <a:spLocks noGrp="1"/>
          </p:cNvSpPr>
          <p:nvPr>
            <p:ph type="title"/>
          </p:nvPr>
        </p:nvSpPr>
        <p:spPr>
          <a:xfrm>
            <a:off x="26618" y="22696"/>
            <a:ext cx="9144001" cy="1085871"/>
          </a:xfrm>
        </p:spPr>
        <p:txBody>
          <a:bodyPr>
            <a:noAutofit/>
          </a:bodyPr>
          <a:lstStyle/>
          <a:p>
            <a:pPr algn="l"/>
            <a:r>
              <a:rPr lang="tr-TR" sz="3200" dirty="0">
                <a:solidFill>
                  <a:prstClr val="black"/>
                </a:solidFill>
              </a:rPr>
              <a:t> Taşıma Teknikleri Uygulanırken Uyulması </a:t>
            </a:r>
            <a:br>
              <a:rPr lang="tr-TR" sz="3200" dirty="0">
                <a:solidFill>
                  <a:prstClr val="black"/>
                </a:solidFill>
              </a:rPr>
            </a:br>
            <a:r>
              <a:rPr lang="tr-TR" sz="3200" dirty="0">
                <a:solidFill>
                  <a:prstClr val="black"/>
                </a:solidFill>
              </a:rPr>
              <a:t> Gereken Temel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pic>
        <p:nvPicPr>
          <p:cNvPr id="3" name="Resim 2">
            <a:extLst>
              <a:ext uri="{FF2B5EF4-FFF2-40B4-BE49-F238E27FC236}">
                <a16:creationId xmlns:a16="http://schemas.microsoft.com/office/drawing/2014/main" id="{94FAF864-2581-1524-4554-AFF896A73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522" y="328947"/>
            <a:ext cx="895299" cy="579773"/>
          </a:xfrm>
          <a:prstGeom prst="rect">
            <a:avLst/>
          </a:prstGeom>
        </p:spPr>
      </p:pic>
    </p:spTree>
    <p:extLst>
      <p:ext uri="{BB962C8B-B14F-4D97-AF65-F5344CB8AC3E}">
        <p14:creationId xmlns:p14="http://schemas.microsoft.com/office/powerpoint/2010/main" val="252148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4793624-921D-46DB-99DB-8190CE8E1D33}"/>
              </a:ext>
            </a:extLst>
          </p:cNvPr>
          <p:cNvSpPr/>
          <p:nvPr/>
        </p:nvSpPr>
        <p:spPr>
          <a:xfrm>
            <a:off x="8634" y="1"/>
            <a:ext cx="9135366"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125624" y="1484784"/>
            <a:ext cx="5916422" cy="5256584"/>
          </a:xfrm>
        </p:spPr>
        <p:txBody>
          <a:bodyPr>
            <a:noAutofit/>
          </a:bodyPr>
          <a:lstStyle/>
          <a:p>
            <a:pPr lvl="0">
              <a:spcAft>
                <a:spcPts val="1200"/>
              </a:spcAft>
            </a:pPr>
            <a:r>
              <a:rPr lang="tr-TR" sz="2400" dirty="0"/>
              <a:t>Tüm hareketleri yönlendirecek sorumlu bir kişi olmalıdır. </a:t>
            </a:r>
          </a:p>
          <a:p>
            <a:pPr lvl="0">
              <a:spcAft>
                <a:spcPts val="1200"/>
              </a:spcAft>
            </a:pPr>
            <a:r>
              <a:rPr lang="tr-TR" sz="2400" dirty="0"/>
              <a:t>Sorumlu kişi hasta/yaralının baş ve boyun kısmını tutarak hareketler için gereken komutları vermelidir. </a:t>
            </a:r>
          </a:p>
          <a:p>
            <a:pPr lvl="0">
              <a:spcAft>
                <a:spcPts val="1200"/>
              </a:spcAft>
            </a:pPr>
            <a:r>
              <a:rPr lang="tr-TR" sz="2400" dirty="0"/>
              <a:t>Nakil esnasında hasta/yaralının genel durumu, solunumu, bilinci ve mevcut durumundaki değişiklikler meydana gelmişse oluş zamanı belirtilerek kayıt altına alınmalıdır (vücut dışına herhangi bir kanama olup olmaması gibi).</a:t>
            </a:r>
          </a:p>
          <a:p>
            <a:pPr>
              <a:spcAft>
                <a:spcPts val="1200"/>
              </a:spcAft>
            </a:pPr>
            <a:endParaRPr lang="tr-TR" sz="2400" dirty="0">
              <a:effectLst/>
              <a:ea typeface="Calibri" panose="020F0502020204030204" pitchFamily="34" charset="0"/>
              <a:cs typeface="Arial" panose="020B0604020202020204"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42046" y="4365104"/>
            <a:ext cx="297633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46152" y="1772817"/>
            <a:ext cx="2972224" cy="222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Başlık 1">
            <a:extLst>
              <a:ext uri="{FF2B5EF4-FFF2-40B4-BE49-F238E27FC236}">
                <a16:creationId xmlns:a16="http://schemas.microsoft.com/office/drawing/2014/main" id="{6486D2F5-1CBC-48BB-8906-2314179061D7}"/>
              </a:ext>
            </a:extLst>
          </p:cNvPr>
          <p:cNvSpPr>
            <a:spLocks noGrp="1"/>
          </p:cNvSpPr>
          <p:nvPr>
            <p:ph type="title"/>
          </p:nvPr>
        </p:nvSpPr>
        <p:spPr>
          <a:xfrm>
            <a:off x="8634" y="0"/>
            <a:ext cx="9144000" cy="1268761"/>
          </a:xfrm>
        </p:spPr>
        <p:txBody>
          <a:bodyPr>
            <a:noAutofit/>
          </a:bodyPr>
          <a:lstStyle/>
          <a:p>
            <a:pPr algn="l"/>
            <a:r>
              <a:rPr lang="tr-TR" sz="3200" dirty="0"/>
              <a:t>  Taşıma Teknikleri Uygulanırken Uyulması </a:t>
            </a:r>
            <a:br>
              <a:rPr lang="tr-TR" sz="3200" dirty="0"/>
            </a:br>
            <a:r>
              <a:rPr lang="tr-TR" sz="3200" dirty="0"/>
              <a:t>  Gereken Temel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pic>
        <p:nvPicPr>
          <p:cNvPr id="3" name="Resim 2">
            <a:extLst>
              <a:ext uri="{FF2B5EF4-FFF2-40B4-BE49-F238E27FC236}">
                <a16:creationId xmlns:a16="http://schemas.microsoft.com/office/drawing/2014/main" id="{C5C8FB7E-84B1-5E39-2187-C412A2DA70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404664"/>
            <a:ext cx="913041" cy="591262"/>
          </a:xfrm>
          <a:prstGeom prst="rect">
            <a:avLst/>
          </a:prstGeom>
        </p:spPr>
      </p:pic>
    </p:spTree>
    <p:extLst>
      <p:ext uri="{BB962C8B-B14F-4D97-AF65-F5344CB8AC3E}">
        <p14:creationId xmlns:p14="http://schemas.microsoft.com/office/powerpoint/2010/main" val="248088050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8217</TotalTime>
  <Words>2430</Words>
  <Application>Microsoft Office PowerPoint</Application>
  <PresentationFormat>Ekran Gösterisi (4:3)</PresentationFormat>
  <Paragraphs>352</Paragraphs>
  <Slides>48</Slides>
  <Notes>32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48</vt:i4>
      </vt:variant>
    </vt:vector>
  </HeadingPairs>
  <TitlesOfParts>
    <vt:vector size="52" baseType="lpstr">
      <vt:lpstr>Arial</vt:lpstr>
      <vt:lpstr>Calibri</vt:lpstr>
      <vt:lpstr>Times New Roman</vt:lpstr>
      <vt:lpstr>Ofis Teması</vt:lpstr>
      <vt:lpstr>ACİL TAŞIMA TEKNİKLERİ</vt:lpstr>
      <vt:lpstr>  Amaç ve Öğrenim Hedefleri</vt:lpstr>
      <vt:lpstr>  Amaç ve Öğrenim Hedefleri </vt:lpstr>
      <vt:lpstr>PowerPoint Sunusu</vt:lpstr>
      <vt:lpstr>PowerPoint Sunusu</vt:lpstr>
      <vt:lpstr> Taşıma Teknikleri Uygulanırken Uyulması   Gereken  Temel Kurallar</vt:lpstr>
      <vt:lpstr> Taşıma Teknikleri Uygulanırken Uyulması   Gereken Temel Kurallar</vt:lpstr>
      <vt:lpstr> Taşıma Teknikleri Uygulanırken Uyulması   Gereken Temel Kurallar</vt:lpstr>
      <vt:lpstr>  Taşıma Teknikleri Uygulanırken Uyulması    Gereken Temel Kurallar</vt:lpstr>
      <vt:lpstr> Taşıma Teknikleri Uygulanırken Uyulması   Gereken Temel Kurallar</vt:lpstr>
      <vt:lpstr> Araç İçerisindeki Hasta/Yaralının Taşınması   (Rentek Manevrası) </vt:lpstr>
      <vt:lpstr> Araç İçerisindeki Hasta/Yaralının Taşınması   (Rentek Manevrası) </vt:lpstr>
      <vt:lpstr> Araç İçerisindeki Hasta/Yaralının Taşınması   (Rentek Manevrası)</vt:lpstr>
      <vt:lpstr>Araç İçerisindeki Hasta/Yaralının Taşınması  (Rentek Manevrası) </vt:lpstr>
      <vt:lpstr> Araç İçerisindeki Hasta/Yaralının Taşınması   (Rentek Manevrası) </vt:lpstr>
      <vt:lpstr> Araç İçerisindeki Hasta/Yaralının Taşınması   (Rentek Manevrası) </vt:lpstr>
      <vt:lpstr>Araç İçerisindeki Hasta/Yaralının Taşınması  (Rentek Manevrası) </vt:lpstr>
      <vt:lpstr> Tek Kişilik Taşıma Teknikleri</vt:lpstr>
      <vt:lpstr>   Tek Kişilik Taşıma Teknikleri  a- Sürükleme Yöntemi </vt:lpstr>
      <vt:lpstr>PowerPoint Sunusu</vt:lpstr>
      <vt:lpstr>        Tek Kişilik Taşıma Teknikleri  c- Omuzdan Destek Alarak Taşıma (Yan Koltuk Desteği)     </vt:lpstr>
      <vt:lpstr> Tek Kişilik Taşıma Teknikleri  d- Sırtta Taşıma (Denk Kayışı)</vt:lpstr>
      <vt:lpstr>  Tek Kişilik Taşıma Teknikleri  e- Omuzda Taşıma (İtfaiyeci Yöntemi)  </vt:lpstr>
      <vt:lpstr>  Birden Fazla Kişi ile Taşıma   </vt:lpstr>
      <vt:lpstr>  Birden Fazla Kişi ile Taşıma  a-İki Kişi ile Ellerin Üzerinde Taşıma (Altın Beşik Yöntemi)  </vt:lpstr>
      <vt:lpstr>  Birden Fazla Kişi ile Taşıma  a-İki Kişi ile Ellerin Üzerinde Taşıma (Altın Beşik Yöntemi) </vt:lpstr>
      <vt:lpstr>     Birden Fazla Kişi ile Taşıma  a-İki Kişi ile Ellerin Üzerinde Taşıma (Altın Beşik Yöntemi)   </vt:lpstr>
      <vt:lpstr>   Birden Fazla Kişi ile Taşıma  b-Omuzdan Destek Alarak Taşıma (Yan Koltuk Desteği) </vt:lpstr>
      <vt:lpstr>  Birden Fazla Kişi ile Taşıma  c-Kollar ve Bacaklardan Tutarak Taşıma (Teskereci Yöntemi) </vt:lpstr>
      <vt:lpstr>      Birden Fazla Kişi ile Taşıma      d- Sandalye ile Taşıma    </vt:lpstr>
      <vt:lpstr>    Sedye ile Taşıma Yöntemi    Bir Battaniye ile Geçici Sedye Oluşturma  </vt:lpstr>
      <vt:lpstr>   Sedye ile Taşıma Yöntemi    Bir Battaniye ve İki Kirişle Geçici Sedye Oluşturma </vt:lpstr>
      <vt:lpstr>  Sedye ile Taşıma Yöntemi    Bir Battaniye ve İki Kirişle Geçici Sedye Oluşturma</vt:lpstr>
      <vt:lpstr>      Sedye ile Taşıma Yöntemi   Hasta/Yaralının Sedyeye Aktarılması           </vt:lpstr>
      <vt:lpstr>    Sedye ile Taşıma Yöntemi   Hasta/Yaralının Sedyeye Aktarılması   </vt:lpstr>
      <vt:lpstr>     Sedye ile Taşıma Yöntemi   Hasta/Yaralının Sedyeye Aktarılması </vt:lpstr>
      <vt:lpstr>  Sedye ile Taşıma Yöntemi  Hasta/Yaralının Sedyeye Aktarılması    </vt:lpstr>
      <vt:lpstr>  Sedye ile Taşıma Yöntemi    Hasta/Yaralının Sedyeye Aktarılması</vt:lpstr>
      <vt:lpstr>  Sedye ile Taşıma Yöntemi   Hasta/Yaralının Sedyeye Aktarılması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ZÜLFİNAZ KURT</cp:lastModifiedBy>
  <cp:revision>462</cp:revision>
  <dcterms:created xsi:type="dcterms:W3CDTF">2020-12-16T20:56:57Z</dcterms:created>
  <dcterms:modified xsi:type="dcterms:W3CDTF">2025-06-04T11:26:16Z</dcterms:modified>
</cp:coreProperties>
</file>