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3" r:id="rId4"/>
    <p:sldId id="294" r:id="rId5"/>
    <p:sldId id="296" r:id="rId6"/>
    <p:sldId id="295" r:id="rId7"/>
    <p:sldId id="298" r:id="rId8"/>
    <p:sldId id="299" r:id="rId9"/>
    <p:sldId id="301" r:id="rId10"/>
    <p:sldId id="317" r:id="rId11"/>
    <p:sldId id="303" r:id="rId12"/>
    <p:sldId id="304" r:id="rId13"/>
    <p:sldId id="305" r:id="rId14"/>
    <p:sldId id="318" r:id="rId15"/>
    <p:sldId id="307" r:id="rId16"/>
    <p:sldId id="309" r:id="rId17"/>
    <p:sldId id="308" r:id="rId18"/>
    <p:sldId id="319" r:id="rId19"/>
    <p:sldId id="313" r:id="rId20"/>
    <p:sldId id="292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18.06.2025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20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18.06.2025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011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18.06.2025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246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18.06.2025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15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18.06.2025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0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18.06.2025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99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18.06.2025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707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18.06.2025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544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18.06.2025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247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18.06.2025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555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18.06.2025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0231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18.06.2025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92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E6A448F8-64EB-4BC1-BE84-E0874576F0DA}"/>
              </a:ext>
            </a:extLst>
          </p:cNvPr>
          <p:cNvSpPr/>
          <p:nvPr/>
        </p:nvSpPr>
        <p:spPr>
          <a:xfrm>
            <a:off x="0" y="2542332"/>
            <a:ext cx="9144000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06728" y="2686348"/>
            <a:ext cx="8352928" cy="1080120"/>
          </a:xfrm>
        </p:spPr>
        <p:txBody>
          <a:bodyPr>
            <a:noAutofit/>
          </a:bodyPr>
          <a:lstStyle/>
          <a:p>
            <a:pPr lvl="0"/>
            <a:r>
              <a:rPr lang="tr-TR" sz="4000" b="1" dirty="0">
                <a:effectLst/>
                <a:latin typeface="+mn-lt"/>
                <a:ea typeface="Calibri" panose="020F0502020204030204" pitchFamily="34" charset="0"/>
              </a:rPr>
              <a:t>GÖZ, KULAK VE BURUNA YABANCI CİSİM KAÇMASINDA İLK YARDIM</a:t>
            </a:r>
            <a:endParaRPr lang="tr-TR" sz="3600" dirty="0">
              <a:latin typeface="+mn-lt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C680DC8-10DE-4DE2-81C5-6F945C16EE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371" y="309712"/>
            <a:ext cx="3237643" cy="209661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704C1D85-B3FD-4F24-BC38-47ED19D479E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4509120"/>
            <a:ext cx="2753398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1BBE966-7096-4357-9D3D-A77F2CF4A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5239" y="4577385"/>
            <a:ext cx="2461364" cy="184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D002E0B-28CC-4848-9446-E386ECBE85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551200"/>
            <a:ext cx="2496277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1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3A3EA146-B73A-42BF-853D-3680477C3B5A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596958C5-164F-47F7-9C70-1A496EC1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38138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Göze Yabancı Cisim Kaçması</a:t>
            </a:r>
            <a:br>
              <a:rPr lang="tr-TR" sz="3600" dirty="0"/>
            </a:br>
            <a:r>
              <a:rPr lang="tr-TR" sz="2400" dirty="0"/>
              <a:t>Dikkat edilmesi gerekenler</a:t>
            </a:r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20B75D9B-C27A-4170-913B-8A0F1F80EEE3}"/>
              </a:ext>
            </a:extLst>
          </p:cNvPr>
          <p:cNvSpPr txBox="1">
            <a:spLocks/>
          </p:cNvSpPr>
          <p:nvPr/>
        </p:nvSpPr>
        <p:spPr>
          <a:xfrm>
            <a:off x="-1" y="2348880"/>
            <a:ext cx="9135365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000"/>
              </a:spcAft>
            </a:pPr>
            <a:r>
              <a:rPr lang="tr-TR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Göz</a:t>
            </a:r>
            <a:r>
              <a:rPr lang="tr-TR" sz="2400" spc="-5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asla ovalanmamalı ve</a:t>
            </a:r>
            <a:r>
              <a:rPr lang="tr-TR" sz="2400" spc="-5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spc="-1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kaşınmamalıdır.</a:t>
            </a:r>
            <a:endParaRPr lang="tr-TR" sz="2400" i="1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tr-TR" sz="2400" dirty="0">
                <a:solidFill>
                  <a:prstClr val="black"/>
                </a:solidFill>
              </a:rPr>
              <a:t>Göze batmış bir yabancı cisme dokunulmamalı ve çıkarılmaya çalışılmamalıdır.</a:t>
            </a:r>
            <a:endParaRPr lang="tr-TR" sz="2400" i="1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endParaRPr lang="tr-TR" sz="24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8F4F6029-6803-41A9-AADD-81A9D71569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38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570541C7-4A26-4007-87C8-3BEFEB1897EC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596958C5-164F-47F7-9C70-1A496EC1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38138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Kulağa Yabancı Cisim Kaçması</a:t>
            </a:r>
            <a:endParaRPr lang="tr-TR" sz="2400" i="1" dirty="0"/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20B75D9B-C27A-4170-913B-8A0F1F80EEE3}"/>
              </a:ext>
            </a:extLst>
          </p:cNvPr>
          <p:cNvSpPr txBox="1">
            <a:spLocks/>
          </p:cNvSpPr>
          <p:nvPr/>
        </p:nvSpPr>
        <p:spPr>
          <a:xfrm>
            <a:off x="107504" y="2276872"/>
            <a:ext cx="8928992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Kulağa yabancı cisim kaçması genellikle çocuklarda sık görülmekle birlikte ileri yaşlarda da görülebilir. </a:t>
            </a:r>
          </a:p>
          <a:p>
            <a:pPr algn="just"/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Özellikle çocuklar bunu boncuk, oyuncak ve bakliyat gibi farklı nesneleri kulaklarına itmek sureti yaparlar. </a:t>
            </a:r>
          </a:p>
          <a:p>
            <a:pPr algn="just"/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Bunların dışından kulak temizleme çubuğunun pamuğu ve böceklerde kulağa kaçabilir. </a:t>
            </a:r>
          </a:p>
          <a:p>
            <a:pPr algn="just"/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Yabancı cisimler genellikle kulakta sıkışır.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0C5F79BF-B8DF-4AC5-9694-8714920E0F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57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6ECE2CD6-5EF0-4186-BF5B-3291B1FB38D3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253C729-154F-40DB-9707-4834126920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5" y="1808820"/>
            <a:ext cx="5904656" cy="324036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Kulakta ağrı ve kaşıntı</a:t>
            </a:r>
          </a:p>
          <a:p>
            <a:pPr algn="just">
              <a:lnSpc>
                <a:spcPct val="115000"/>
              </a:lnSpc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İşitme azlığı veya kaybı</a:t>
            </a:r>
          </a:p>
          <a:p>
            <a:pPr algn="just">
              <a:lnSpc>
                <a:spcPct val="115000"/>
              </a:lnSpc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Kulaktan kan gelmesi</a:t>
            </a:r>
          </a:p>
          <a:p>
            <a:pPr algn="just">
              <a:lnSpc>
                <a:spcPct val="115000"/>
              </a:lnSpc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Sürekli rahatsız edici şekilde ses işitme</a:t>
            </a:r>
          </a:p>
          <a:p>
            <a:pPr algn="just">
              <a:lnSpc>
                <a:spcPct val="115000"/>
              </a:lnSpc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Baş dönmesi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Bulantı ve kusma hissi</a:t>
            </a:r>
            <a:endParaRPr lang="tr-TR" dirty="0"/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596958C5-164F-47F7-9C70-1A496EC1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38138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Kulağa Yabancı Cisim Kaçması</a:t>
            </a:r>
            <a:br>
              <a:rPr lang="tr-TR" sz="3600" dirty="0"/>
            </a:br>
            <a:r>
              <a:rPr lang="tr-TR" sz="2400" dirty="0"/>
              <a:t>Belirti Ve Bulgular</a:t>
            </a:r>
            <a:endParaRPr lang="tr-TR" sz="18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0C605B6B-A618-4DB8-A059-8734116A79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F9CE6DF5-B121-4074-BF8E-E45149D0BE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64751"/>
            <a:ext cx="3073281" cy="230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53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6A53D751-F607-4E15-B1D6-3F8B25C5CB61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CA6C5AC-C92A-4DD8-9EDF-5603A525E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87414"/>
            <a:ext cx="8833921" cy="5053954"/>
          </a:xfrm>
        </p:spPr>
        <p:txBody>
          <a:bodyPr>
            <a:noAutofit/>
          </a:bodyPr>
          <a:lstStyle/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Kişinin sakinleşmesi sağlanır.</a:t>
            </a: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Yabancı cisim tamamen dışarda görünüyorsa ve alınabileceğinden emin olunursa içeri doğru ilerletmeden almaya çalışılır.</a:t>
            </a:r>
          </a:p>
          <a:p>
            <a:pPr algn="just"/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Kulakta bulunan düğme şeklindeki pil görünüyorsa çıkarılır. Çıkarılamıyorsa direkt sağlık</a:t>
            </a:r>
            <a:r>
              <a:rPr lang="tr-TR" sz="2400" spc="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spc="-1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kuruluşuna</a:t>
            </a:r>
            <a:r>
              <a:rPr lang="tr-TR" sz="2400" spc="-7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spc="-1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yönlendirilir.</a:t>
            </a:r>
          </a:p>
          <a:p>
            <a:pPr algn="just"/>
            <a:r>
              <a:rPr lang="tr-TR" sz="2400" spc="-1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Kulakta böcek varsa etkilenen kulak üstte olacak şekilde kulağa ılık su dökülür. Bu durumda böcek dışarı çıkabilir. Bu uygulama kulak zarında delik olmadığı biliniyorsa yapılabilir.</a:t>
            </a: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Kulaktaki yabancı cisim çıkartılamıyorsa ya da böcek çıkmıyorsa hasta bir sağlık kuruluşuna yönlendirilir.</a:t>
            </a: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596958C5-164F-47F7-9C70-1A496EC1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38138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Kulağa Yabancı Cisim Kaçması</a:t>
            </a:r>
            <a:br>
              <a:rPr lang="tr-TR" sz="3200" dirty="0"/>
            </a:br>
            <a:r>
              <a:rPr lang="tr-TR" sz="2400" dirty="0"/>
              <a:t>İlk Yardım</a:t>
            </a:r>
            <a:endParaRPr lang="tr-TR" sz="1800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C415C4D3-8512-44AE-BB81-20EAB87891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6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6A53D751-F607-4E15-B1D6-3F8B25C5CB61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CA6C5AC-C92A-4DD8-9EDF-5603A525E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2492896"/>
            <a:ext cx="8905929" cy="4320480"/>
          </a:xfrm>
        </p:spPr>
        <p:txBody>
          <a:bodyPr>
            <a:noAutofit/>
          </a:bodyPr>
          <a:lstStyle/>
          <a:p>
            <a:pPr algn="just"/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Dış kulak yolunda olan yabancı cismin nasıl çıkarılacağı bilinmiyorsa ve çıkarılabileceğinden emin olunamıyorsa çıkarmaya çalışılmaz. Daha derine ilerleterek kulak zarına zarar verilebilir. </a:t>
            </a:r>
          </a:p>
          <a:p>
            <a:pPr algn="just"/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Kulakta bulunan düğme şeklindeki pil üzerine su dökülmemelidir.</a:t>
            </a:r>
          </a:p>
          <a:p>
            <a:pPr algn="just"/>
            <a:endParaRPr lang="tr-TR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596958C5-164F-47F7-9C70-1A496EC1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38138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Kulağa Yabancı Cisim Kaçması</a:t>
            </a:r>
            <a:br>
              <a:rPr lang="tr-TR" sz="3200" dirty="0"/>
            </a:br>
            <a:r>
              <a:rPr lang="tr-TR" sz="2400" dirty="0"/>
              <a:t>Dikkat edilmesi gerekenler</a:t>
            </a:r>
            <a:endParaRPr lang="tr-TR" sz="1800" i="1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C415C4D3-8512-44AE-BB81-20EAB87891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07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6DC03C7A-676C-4467-84BF-ADE1234C431C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596958C5-164F-47F7-9C70-1A496EC1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38138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Buruna Yabancı Cisim Kaçması</a:t>
            </a:r>
            <a:endParaRPr lang="tr-TR" sz="3600" i="1" dirty="0"/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D2FBC37E-3EE8-479D-B039-CCF1329023B6}"/>
              </a:ext>
            </a:extLst>
          </p:cNvPr>
          <p:cNvSpPr txBox="1">
            <a:spLocks/>
          </p:cNvSpPr>
          <p:nvPr/>
        </p:nvSpPr>
        <p:spPr>
          <a:xfrm>
            <a:off x="0" y="2420888"/>
            <a:ext cx="9135366" cy="4437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tr-TR" sz="2400" dirty="0">
                <a:ea typeface="Calibri" panose="020F0502020204030204" pitchFamily="34" charset="0"/>
              </a:rPr>
              <a:t>Küçük çocukların cisimleri burunlarına itmeleri sonucu ortaya çıkar.</a:t>
            </a:r>
          </a:p>
          <a:p>
            <a:pPr algn="just"/>
            <a:r>
              <a:rPr lang="tr-TR" sz="2400" dirty="0">
                <a:ea typeface="Calibri" panose="020F0502020204030204" pitchFamily="34" charset="0"/>
              </a:rPr>
              <a:t>Genellikle tek taraflıdır.</a:t>
            </a:r>
          </a:p>
          <a:p>
            <a:pPr algn="just"/>
            <a:r>
              <a:rPr lang="tr-TR" sz="2400" dirty="0">
                <a:ea typeface="Calibri" panose="020F0502020204030204" pitchFamily="34" charset="0"/>
              </a:rPr>
              <a:t>Yabancı cisim burunda tıkanıklığa, çıkarılmadığı takdirde ilerleyen süreçte enfeksiyona neden olur.</a:t>
            </a:r>
          </a:p>
          <a:p>
            <a:pPr algn="just"/>
            <a:r>
              <a:rPr lang="tr-TR" sz="2400" dirty="0">
                <a:ea typeface="Calibri" panose="020F0502020204030204" pitchFamily="34" charset="0"/>
              </a:rPr>
              <a:t>Cismin özelliğine göre burun içerisinde ek yaralanmaya neden olabilir. </a:t>
            </a:r>
            <a:r>
              <a:rPr lang="tr-TR" sz="2400" spc="-30" dirty="0">
                <a:ea typeface="Calibri" panose="020F0502020204030204" pitchFamily="34" charset="0"/>
                <a:cs typeface="Times New Roman" panose="02020603050405020304" pitchFamily="18" charset="0"/>
              </a:rPr>
              <a:t>Örneğin, 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keskin bir cisim burun içinde kesiklere neden olurken piller burun içinde yanığa neden olabilir.</a:t>
            </a:r>
            <a:endParaRPr lang="tr-TR" sz="2400" dirty="0">
              <a:ea typeface="Calibri" panose="020F0502020204030204" pitchFamily="34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380FA8E-2B3B-4F49-8142-419C7A8442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69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D25C7599-6B7D-4F38-BA95-7E0F188F52DC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15472A1-FBBE-4BB4-8B94-AEF213DB7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20888"/>
            <a:ext cx="5333555" cy="3062426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Burunda ağrı</a:t>
            </a: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Burun akıntısı</a:t>
            </a: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Burunda kötü koku</a:t>
            </a: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Şekil bozukluğu ve şişlik</a:t>
            </a: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Burun kanaması</a:t>
            </a: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Gözlerde yaşarma </a:t>
            </a: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</a:rPr>
              <a:t>Zor ve gürültülü solunum</a:t>
            </a:r>
            <a:endParaRPr lang="tr-TR" sz="2400" dirty="0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596958C5-164F-47F7-9C70-1A496EC1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38138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Buruna Yabancı Cisim Kaçması</a:t>
            </a:r>
            <a:br>
              <a:rPr lang="tr-TR" sz="3600" dirty="0"/>
            </a:br>
            <a:r>
              <a:rPr lang="tr-TR" sz="2400" dirty="0"/>
              <a:t>Belirti Ve Bulgular</a:t>
            </a:r>
            <a:endParaRPr lang="tr-TR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6402" y="2708920"/>
            <a:ext cx="3072021" cy="230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BACF3EF-516A-482C-B278-D79075BFD3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19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590AC2AD-AC35-44CD-AF8E-23CD7A1DC24E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61FEEE9-18FC-43FA-843B-CDE787905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780928"/>
            <a:ext cx="7859216" cy="2088232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Hasta/yaralı </a:t>
            </a:r>
            <a:r>
              <a:rPr lang="tr-TR" sz="2400" spc="-1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sakinleştirilir.</a:t>
            </a:r>
            <a:endParaRPr lang="tr-TR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Solunum sıkıntısı varsa ağızdan sakin nefes alması söylenir.</a:t>
            </a:r>
          </a:p>
          <a:p>
            <a:pPr algn="just">
              <a:lnSpc>
                <a:spcPct val="115000"/>
              </a:lnSpc>
            </a:pP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tr-TR" sz="2400" spc="65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sağlık</a:t>
            </a:r>
            <a:r>
              <a:rPr lang="tr-TR" sz="2400" spc="65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kuruluşuna</a:t>
            </a:r>
            <a:r>
              <a:rPr lang="tr-TR" sz="2400" spc="7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spc="-10" dirty="0">
                <a:ea typeface="Calibri" panose="020F0502020204030204" pitchFamily="34" charset="0"/>
                <a:cs typeface="Times New Roman" panose="02020603050405020304" pitchFamily="18" charset="0"/>
              </a:rPr>
              <a:t>yönlendirilir.</a:t>
            </a:r>
            <a:endParaRPr lang="tr-TR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596958C5-164F-47F7-9C70-1A496EC1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38138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Buruna Yabancı Cisim Kaçması</a:t>
            </a:r>
            <a:br>
              <a:rPr lang="tr-TR" sz="3600" dirty="0"/>
            </a:br>
            <a:r>
              <a:rPr lang="tr-TR" sz="2400" dirty="0"/>
              <a:t>İlk Yardım</a:t>
            </a:r>
            <a:endParaRPr lang="tr-TR" sz="12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185CAEF-6CB8-49DB-BBD3-4EF4AEB50A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00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590AC2AD-AC35-44CD-AF8E-23CD7A1DC24E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61FEEE9-18FC-43FA-843B-CDE787905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64904"/>
            <a:ext cx="9144000" cy="2952328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</a:pPr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Yabancı cisme dokunulmamalı ve çıkarılmaya çalışılmamalıdır.</a:t>
            </a:r>
          </a:p>
          <a:p>
            <a:pPr algn="just">
              <a:lnSpc>
                <a:spcPct val="115000"/>
              </a:lnSpc>
            </a:pPr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Cımbız, şiş ve tığ gibi aletler cismin daha ileriye gitmesine yol açabileceğinden bunlar burun içerisine sokulmamalıdır.</a:t>
            </a:r>
          </a:p>
          <a:p>
            <a:pPr algn="just">
              <a:lnSpc>
                <a:spcPct val="115000"/>
              </a:lnSpc>
            </a:pPr>
            <a:endParaRPr lang="tr-TR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596958C5-164F-47F7-9C70-1A496EC1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38138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Buruna Yabancı Cisim Kaçması</a:t>
            </a:r>
            <a:br>
              <a:rPr lang="tr-TR" sz="3600" dirty="0"/>
            </a:br>
            <a:r>
              <a:rPr lang="tr-TR" sz="2400" dirty="0"/>
              <a:t>Dikkat edilmesi gerekenler</a:t>
            </a:r>
            <a:endParaRPr lang="tr-TR" sz="12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185CAEF-6CB8-49DB-BBD3-4EF4AEB50A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6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C3328882-EB49-45F3-A092-BFD83B2397BA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43C9A73-A4B6-4008-8F6D-EFF6F89B6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20286"/>
            <a:ext cx="9144000" cy="4537714"/>
          </a:xfrm>
        </p:spPr>
        <p:txBody>
          <a:bodyPr>
            <a:normAutofit/>
          </a:bodyPr>
          <a:lstStyle/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Hasta/yaralıya 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güven verilerek sakinleştirilir</a:t>
            </a:r>
            <a:r>
              <a:rPr lang="tr-TR" sz="2400" spc="-1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Yutulan cismin ne olduğu öğrenilir</a:t>
            </a:r>
            <a:r>
              <a:rPr lang="tr-TR" sz="2400" spc="-1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tr-TR" sz="2400" spc="-3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Hastanın kusmamasına dikkat edilir.</a:t>
            </a: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Piller, sigara koçanları, kozmetikler, ilaçlar, zehirli bitkiler, zehirli meyveler, keskin nesnelerin yutması durumunda veya kişi; mide ağrısı, ağrılı veya kanlı dışkılamadan şikâyet ediyorsa en yakın sağlık kuruluşuna başvurması sağlanmalıdır.</a:t>
            </a: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596958C5-164F-47F7-9C70-1A496EC1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38138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Yutulan Yabancı Cisimler</a:t>
            </a:r>
            <a:br>
              <a:rPr lang="tr-TR" sz="3600" dirty="0"/>
            </a:br>
            <a:r>
              <a:rPr lang="tr-TR" sz="2400" dirty="0"/>
              <a:t>İlk Yardım</a:t>
            </a:r>
            <a:endParaRPr lang="tr-TR" sz="10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5128B35-E222-437B-A9AF-10F892D1FB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49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9B1D56BA-44F4-46BA-8075-637C9786DCEB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Amaç ve Öğrenim Hedefleri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2060848"/>
            <a:ext cx="8208912" cy="1224136"/>
          </a:xfrm>
        </p:spPr>
        <p:txBody>
          <a:bodyPr>
            <a:normAutofit/>
          </a:bodyPr>
          <a:lstStyle/>
          <a:p>
            <a:pPr marL="0" marR="173990" indent="0">
              <a:lnSpc>
                <a:spcPct val="102000"/>
              </a:lnSpc>
              <a:spcBef>
                <a:spcPts val="920"/>
              </a:spcBef>
              <a:spcAft>
                <a:spcPts val="0"/>
              </a:spcAft>
              <a:buNone/>
            </a:pP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Katılımcılar göze, kulağa ve buruna yabancı cisim kaçması ile yabancı bir cisim yutulduğunda ilk yardımla ilgili bilgi, beceri ve tutum kazanacaklardır.</a:t>
            </a:r>
            <a:endParaRPr lang="tr-TR" sz="2800" dirty="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CDF631E-0DED-45AC-8685-8AC81020C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0E501DF9-3DC6-4B19-A93F-59D408EB5B25}"/>
              </a:ext>
            </a:extLst>
          </p:cNvPr>
          <p:cNvSpPr/>
          <p:nvPr/>
        </p:nvSpPr>
        <p:spPr>
          <a:xfrm>
            <a:off x="323528" y="1650648"/>
            <a:ext cx="986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/>
              <a:t>Amaç;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93B6CCFD-C69F-42AD-9477-4FE654BC25B2}"/>
              </a:ext>
            </a:extLst>
          </p:cNvPr>
          <p:cNvSpPr/>
          <p:nvPr/>
        </p:nvSpPr>
        <p:spPr>
          <a:xfrm>
            <a:off x="323527" y="3874057"/>
            <a:ext cx="78488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>
                <a:latin typeface="Calibri" panose="020F0502020204030204" pitchFamily="34" charset="0"/>
              </a:rPr>
              <a:t>Göze, kulağa ve buruna yabancı cisim kaçmasında ilk yardım uygulayabilmeli.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>
                <a:latin typeface="Calibri" panose="020F0502020204030204" pitchFamily="34" charset="0"/>
              </a:rPr>
              <a:t>Yutulan yabancı cisimde ilk yardımın uygulayabilmeli.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361D545D-B20B-477C-B2A3-C8752FE727CC}"/>
              </a:ext>
            </a:extLst>
          </p:cNvPr>
          <p:cNvSpPr/>
          <p:nvPr/>
        </p:nvSpPr>
        <p:spPr>
          <a:xfrm>
            <a:off x="323527" y="3284984"/>
            <a:ext cx="4896545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/>
              <a:t>Öğrenim Hedefleri;</a:t>
            </a:r>
          </a:p>
        </p:txBody>
      </p:sp>
    </p:spTree>
    <p:extLst>
      <p:ext uri="{BB962C8B-B14F-4D97-AF65-F5344CB8AC3E}">
        <p14:creationId xmlns:p14="http://schemas.microsoft.com/office/powerpoint/2010/main" val="746592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D6FFF081-C36A-4C10-9F42-40C403D38D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68760"/>
            <a:ext cx="5652120" cy="397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84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6E2EA480-66A9-4A06-9E99-4D8A906CD608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96958C5-164F-47F7-9C70-1A496EC1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922114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Göze Yabancı Cisim Kaçması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CD98814-3DCB-4CE4-8497-FA74D5276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60246"/>
            <a:ext cx="9144000" cy="4897754"/>
          </a:xfrm>
        </p:spPr>
        <p:txBody>
          <a:bodyPr/>
          <a:lstStyle/>
          <a:p>
            <a:pPr marL="0" indent="0" algn="just">
              <a:spcAft>
                <a:spcPts val="1000"/>
              </a:spcAft>
              <a:buNone/>
            </a:pPr>
            <a:endParaRPr lang="tr-TR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Toz, kömür, böcek ve böcek parçacıkları, torna tezgahlarından sıçrayan metal parçacıklar ve kopan kirpikler göze kaçan yabancı cisimlerdendir.</a:t>
            </a:r>
          </a:p>
          <a:p>
            <a:pPr algn="just">
              <a:spcAft>
                <a:spcPts val="1000"/>
              </a:spcAft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Demir parçacıkları ve ahşap parçaları korneaya (gözün renkli kısmına) saplanarak ciddi sorunlara neden olabilir. </a:t>
            </a:r>
          </a:p>
          <a:p>
            <a:pPr algn="just">
              <a:spcAft>
                <a:spcPts val="1000"/>
              </a:spcAft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Göze kaçan yabancı cisimlerin görme kaybına yol açma ihtimali olabileceğinden erken dönemde ilk yardım uygulanmalıdır.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C8CA402-1F0F-4EB0-AF2E-F5F2D8ADD2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89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D86A7E8D-BC0A-45FA-99D7-7B41BB4998E4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849384D-7915-409E-B956-4BA44F459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743" y="2132856"/>
            <a:ext cx="5324623" cy="3528391"/>
          </a:xfrm>
        </p:spPr>
        <p:txBody>
          <a:bodyPr>
            <a:normAutofit/>
          </a:bodyPr>
          <a:lstStyle/>
          <a:p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ğrı veya rahatsızlık hissi</a:t>
            </a:r>
          </a:p>
          <a:p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Kızarıklık</a:t>
            </a:r>
          </a:p>
          <a:p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Sulanma</a:t>
            </a:r>
          </a:p>
          <a:p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Bulanık görme</a:t>
            </a:r>
          </a:p>
          <a:p>
            <a:pPr>
              <a:spcAft>
                <a:spcPts val="1000"/>
              </a:spcAft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Göz kapaklarında ve gözde kaşınma hissi</a:t>
            </a:r>
          </a:p>
          <a:p>
            <a:endParaRPr lang="tr-TR" dirty="0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596958C5-164F-47F7-9C70-1A496EC1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38138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Göze Yabancı Cisim Kaçması</a:t>
            </a:r>
            <a:br>
              <a:rPr lang="tr-TR" sz="3600" dirty="0"/>
            </a:br>
            <a:r>
              <a:rPr lang="tr-TR" sz="2400" dirty="0"/>
              <a:t>Belirti Ve Bulgular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262" y="2276872"/>
            <a:ext cx="3120000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0BD3EE2C-AD38-46C9-8B7B-877321E87D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38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84F86661-45DB-4098-A884-A6050CBFB539}"/>
              </a:ext>
            </a:extLst>
          </p:cNvPr>
          <p:cNvSpPr/>
          <p:nvPr/>
        </p:nvSpPr>
        <p:spPr>
          <a:xfrm>
            <a:off x="-8877" y="0"/>
            <a:ext cx="9144244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4D4A7E-4273-4A4E-AB0C-40C3D9947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00808"/>
            <a:ext cx="5868144" cy="5157192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</a:pPr>
            <a:endParaRPr lang="tr-TR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</a:rPr>
              <a:t>Göze dokunulmadan önce eller iyice yıkanmalı veya temizlenmelidir.</a:t>
            </a:r>
          </a:p>
          <a:p>
            <a:pPr algn="just">
              <a:lnSpc>
                <a:spcPct val="115000"/>
              </a:lnSpc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Hasta/yaralı oturtulur.</a:t>
            </a:r>
          </a:p>
          <a:p>
            <a:pPr algn="just">
              <a:lnSpc>
                <a:spcPct val="115000"/>
              </a:lnSpc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Hasta/yaralı gözlerini </a:t>
            </a:r>
            <a:r>
              <a:rPr lang="tr-TR" sz="2400" spc="-20" dirty="0">
                <a:latin typeface="Calibri" panose="020F0502020204030204" pitchFamily="34" charset="0"/>
                <a:ea typeface="Calibri" panose="020F0502020204030204" pitchFamily="34" charset="0"/>
              </a:rPr>
              <a:t>ovmaması gerektiği 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</a:rPr>
              <a:t>konusunda bilgilendirilir. </a:t>
            </a:r>
          </a:p>
          <a:p>
            <a:pPr algn="just">
              <a:lnSpc>
                <a:spcPct val="115000"/>
              </a:lnSpc>
            </a:pP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</a:rPr>
              <a:t>Gözün içini kontrol etmek için üst ve alt göz kapakları nazikçe açılır.</a:t>
            </a: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596958C5-164F-47F7-9C70-1A496EC1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38138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Göze Yabancı Cisim Kaçması</a:t>
            </a:r>
            <a:br>
              <a:rPr lang="tr-TR" sz="3600" dirty="0"/>
            </a:br>
            <a:r>
              <a:rPr lang="tr-TR" sz="2400" dirty="0"/>
              <a:t>İlk Yardım</a:t>
            </a:r>
          </a:p>
        </p:txBody>
      </p:sp>
      <p:pic>
        <p:nvPicPr>
          <p:cNvPr id="6" name="Resi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144" y="4221088"/>
            <a:ext cx="2880000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144" y="1882196"/>
            <a:ext cx="288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EEF89267-9A48-4CC4-9A1B-50A10752AF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07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7F9B7D5F-B2C5-4E64-AC97-022EC07DB88C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90655B8-B599-4CF0-A576-812B9329F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31856"/>
            <a:ext cx="9143999" cy="2807585"/>
          </a:xfrm>
        </p:spPr>
        <p:txBody>
          <a:bodyPr>
            <a:normAutofit fontScale="77500" lnSpcReduction="20000"/>
          </a:bodyPr>
          <a:lstStyle/>
          <a:p>
            <a:pPr algn="just">
              <a:spcAft>
                <a:spcPts val="1000"/>
              </a:spcAft>
            </a:pPr>
            <a:endParaRPr lang="tr-TR" sz="1400" spc="-10" dirty="0"/>
          </a:p>
          <a:p>
            <a:pPr algn="just">
              <a:spcAft>
                <a:spcPts val="1000"/>
              </a:spcAft>
            </a:pPr>
            <a:r>
              <a:rPr lang="tr-TR" sz="3400" spc="-10" dirty="0"/>
              <a:t>Gözün her bölümü dikkatlice incelenir. </a:t>
            </a:r>
          </a:p>
          <a:p>
            <a:pPr algn="just">
              <a:spcAft>
                <a:spcPts val="1000"/>
              </a:spcAft>
            </a:pPr>
            <a:r>
              <a:rPr lang="tr-TR" sz="3400" spc="-10" dirty="0">
                <a:ea typeface="Calibri" panose="020F0502020204030204" pitchFamily="34" charset="0"/>
              </a:rPr>
              <a:t>Göz</a:t>
            </a:r>
            <a:r>
              <a:rPr lang="tr-TR" sz="3400" spc="-80" dirty="0">
                <a:ea typeface="Calibri" panose="020F0502020204030204" pitchFamily="34" charset="0"/>
              </a:rPr>
              <a:t> </a:t>
            </a:r>
            <a:r>
              <a:rPr lang="tr-TR" sz="3400" spc="-10" dirty="0">
                <a:ea typeface="Calibri" panose="020F0502020204030204" pitchFamily="34" charset="0"/>
              </a:rPr>
              <a:t>oda</a:t>
            </a:r>
            <a:r>
              <a:rPr lang="tr-TR" sz="3400" spc="-80" dirty="0">
                <a:ea typeface="Calibri" panose="020F0502020204030204" pitchFamily="34" charset="0"/>
              </a:rPr>
              <a:t> </a:t>
            </a:r>
            <a:r>
              <a:rPr lang="tr-TR" sz="3400" spc="-10" dirty="0">
                <a:ea typeface="Calibri" panose="020F0502020204030204" pitchFamily="34" charset="0"/>
              </a:rPr>
              <a:t>sıcaklığında</a:t>
            </a:r>
            <a:r>
              <a:rPr lang="tr-TR" sz="3400" spc="-80" dirty="0">
                <a:ea typeface="Calibri" panose="020F0502020204030204" pitchFamily="34" charset="0"/>
              </a:rPr>
              <a:t> </a:t>
            </a:r>
            <a:r>
              <a:rPr lang="tr-TR" sz="3400" spc="-10" dirty="0">
                <a:ea typeface="Calibri" panose="020F0502020204030204" pitchFamily="34" charset="0"/>
              </a:rPr>
              <a:t>temiz</a:t>
            </a:r>
            <a:r>
              <a:rPr lang="tr-TR" sz="3400" spc="-80" dirty="0">
                <a:ea typeface="Calibri" panose="020F0502020204030204" pitchFamily="34" charset="0"/>
              </a:rPr>
              <a:t> </a:t>
            </a:r>
            <a:r>
              <a:rPr lang="tr-TR" sz="3400" spc="-10" dirty="0">
                <a:ea typeface="Calibri" panose="020F0502020204030204" pitchFamily="34" charset="0"/>
              </a:rPr>
              <a:t>su</a:t>
            </a:r>
            <a:r>
              <a:rPr lang="tr-TR" sz="3400" spc="-80" dirty="0">
                <a:ea typeface="Calibri" panose="020F0502020204030204" pitchFamily="34" charset="0"/>
              </a:rPr>
              <a:t> </a:t>
            </a:r>
            <a:r>
              <a:rPr lang="tr-TR" sz="3400" spc="-10" dirty="0">
                <a:ea typeface="Calibri" panose="020F0502020204030204" pitchFamily="34" charset="0"/>
              </a:rPr>
              <a:t>ile</a:t>
            </a:r>
            <a:r>
              <a:rPr lang="tr-TR" sz="3400" spc="-80" dirty="0">
                <a:ea typeface="Calibri" panose="020F0502020204030204" pitchFamily="34" charset="0"/>
              </a:rPr>
              <a:t> </a:t>
            </a:r>
            <a:r>
              <a:rPr lang="tr-TR" sz="3400" spc="-10" dirty="0">
                <a:ea typeface="Calibri" panose="020F0502020204030204" pitchFamily="34" charset="0"/>
              </a:rPr>
              <a:t>burun </a:t>
            </a:r>
            <a:r>
              <a:rPr lang="tr-TR" sz="3400" spc="-30" dirty="0">
                <a:ea typeface="Calibri" panose="020F0502020204030204" pitchFamily="34" charset="0"/>
              </a:rPr>
              <a:t>tarafından başlayarak dışa doğru yıkanır.</a:t>
            </a:r>
          </a:p>
          <a:p>
            <a:pPr algn="just">
              <a:spcAft>
                <a:spcPts val="1000"/>
              </a:spcAft>
            </a:pPr>
            <a:r>
              <a:rPr lang="tr-TR" sz="3400" spc="-30" dirty="0"/>
              <a:t>Omuzların ıslanmaması için havlu kullanılabilir.</a:t>
            </a:r>
          </a:p>
          <a:p>
            <a:pPr algn="just">
              <a:spcAft>
                <a:spcPts val="1000"/>
              </a:spcAft>
            </a:pPr>
            <a:r>
              <a:rPr lang="tr-TR" sz="3400" spc="-30" dirty="0"/>
              <a:t>Diğer göze yıkama suyunun kaçmamasına özen gösterilmelidir.</a:t>
            </a:r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596958C5-164F-47F7-9C70-1A496EC1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38138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Göze Yabancı Cisim Kaçması</a:t>
            </a:r>
            <a:br>
              <a:rPr lang="tr-TR" sz="3600" dirty="0"/>
            </a:br>
            <a:r>
              <a:rPr lang="tr-TR" sz="2400" dirty="0"/>
              <a:t>İlk Yardım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6DF845B-B7A7-5E49-A732-CD1A230F66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148" y="4339441"/>
            <a:ext cx="2880000" cy="2160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4339441"/>
            <a:ext cx="288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EE5B8207-CF72-4A28-84F0-B61BDBBAC7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48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0A35A8F0-9C93-49DA-93A5-E0B44028C8B9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C482DA7-E716-427A-BAD5-107B6CA75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32856"/>
            <a:ext cx="6300192" cy="4725144"/>
          </a:xfrm>
        </p:spPr>
        <p:txBody>
          <a:bodyPr>
            <a:normAutofit/>
          </a:bodyPr>
          <a:lstStyle/>
          <a:p>
            <a:pPr algn="just"/>
            <a:endParaRPr lang="tr-TR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Yabancı cisim görünmüyorsa ve semptomlar hala devam ediyorsa yabancı cisim üst göz kapağının altında olabilir. Hasta/yaralıdan gözünün üst kirpiklerini tutması ve üst göz kapağını alt kapağın üzerine çekmesi istenir. Bu sayede alt kirpikler parçacığı temizleyebilir.</a:t>
            </a: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596958C5-164F-47F7-9C70-1A496EC1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38138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Göze Yabancı Cisim Kaçması</a:t>
            </a:r>
            <a:br>
              <a:rPr lang="tr-TR" sz="3600" dirty="0"/>
            </a:br>
            <a:r>
              <a:rPr lang="tr-TR" sz="2400" dirty="0"/>
              <a:t>İlk Yardım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C0CC6BCC-B2B6-644A-A8C6-D891DFE3FE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1" y="2797177"/>
            <a:ext cx="2641233" cy="1980925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BAF9FDE5-702F-46A5-8517-9777564901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32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08B6A87D-89A5-4267-BBD4-5B0EE5B54724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74CE4B1-119B-45F0-AC1C-9CC5CB724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7829" y="1810132"/>
            <a:ext cx="6147538" cy="1474851"/>
          </a:xfrm>
        </p:spPr>
        <p:txBody>
          <a:bodyPr>
            <a:normAutofit/>
          </a:bodyPr>
          <a:lstStyle/>
          <a:p>
            <a:pPr algn="just"/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Diğer bir yöntemde bir fincan ya da leğen gibi bir nesnenin içine temiz su koyarak gözünü içinde kapatıp açması istenebilir.</a:t>
            </a:r>
            <a:endParaRPr lang="tr-TR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596958C5-164F-47F7-9C70-1A496EC1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38138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Göze Yabancı Cisim Kaçması</a:t>
            </a:r>
            <a:br>
              <a:rPr lang="tr-TR" sz="3600" dirty="0"/>
            </a:br>
            <a:r>
              <a:rPr lang="tr-TR" sz="2400" dirty="0"/>
              <a:t>İlk Yardım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22A5B89-BDF9-9541-A937-D85598300A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75" y="1972962"/>
            <a:ext cx="2644841" cy="1983630"/>
          </a:xfrm>
          <a:prstGeom prst="rect">
            <a:avLst/>
          </a:prstGeom>
        </p:spPr>
      </p:pic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20B75D9B-C27A-4170-913B-8A0F1F80EEE3}"/>
              </a:ext>
            </a:extLst>
          </p:cNvPr>
          <p:cNvSpPr txBox="1">
            <a:spLocks/>
          </p:cNvSpPr>
          <p:nvPr/>
        </p:nvSpPr>
        <p:spPr>
          <a:xfrm>
            <a:off x="1" y="4397698"/>
            <a:ext cx="5987206" cy="2460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Toz zerresi gibi yabancı cisimler görülebiliyorsa, temiz ve yumuşak peçete ile gözün renkli kısmına değmeden zıt istikametteki hareketlerle almaya çalışılabilir.</a:t>
            </a:r>
            <a:endParaRPr lang="tr-TR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54B00AC9-17C2-BE40-A5E2-2B1C90CFF0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207" y="4509320"/>
            <a:ext cx="2400000" cy="180000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CD45D9BB-C4D3-4FEE-8CB5-9473DB479F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62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3A3EA146-B73A-42BF-853D-3680477C3B5A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596958C5-164F-47F7-9C70-1A496EC1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38138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Göze Yabancı Cisim Kaçması</a:t>
            </a:r>
            <a:br>
              <a:rPr lang="tr-TR" sz="3600" dirty="0"/>
            </a:br>
            <a:r>
              <a:rPr lang="tr-TR" sz="2400" dirty="0"/>
              <a:t>İlk Yardım</a:t>
            </a:r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20B75D9B-C27A-4170-913B-8A0F1F80EEE3}"/>
              </a:ext>
            </a:extLst>
          </p:cNvPr>
          <p:cNvSpPr txBox="1">
            <a:spLocks/>
          </p:cNvSpPr>
          <p:nvPr/>
        </p:nvSpPr>
        <p:spPr>
          <a:xfrm>
            <a:off x="8633" y="1484784"/>
            <a:ext cx="9135367" cy="5373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Göze, göz küresine veya göz bebeğine bir şey yapışmış veya gömülü ise çıkarmaya </a:t>
            </a:r>
            <a:r>
              <a:rPr lang="tr-TR" sz="2400" b="1" dirty="0">
                <a:ea typeface="Calibri" panose="020F0502020204030204" pitchFamily="34" charset="0"/>
                <a:cs typeface="Arial" panose="020B0604020202020204" pitchFamily="34" charset="0"/>
              </a:rPr>
              <a:t>çalışılmaz.</a:t>
            </a:r>
          </a:p>
          <a:p>
            <a:pPr algn="just">
              <a:lnSpc>
                <a:spcPct val="115000"/>
              </a:lnSpc>
            </a:pP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Kişi</a:t>
            </a:r>
            <a:r>
              <a:rPr lang="tr-TR" sz="2400" spc="1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tr-TR" sz="2400" spc="15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yakın</a:t>
            </a:r>
            <a:r>
              <a:rPr lang="tr-TR" sz="2400" spc="1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sağlık</a:t>
            </a:r>
            <a:r>
              <a:rPr lang="tr-TR" sz="2400" spc="15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kuruluşuna</a:t>
            </a:r>
            <a:r>
              <a:rPr lang="tr-TR" sz="2400" spc="1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spc="-10" dirty="0">
                <a:ea typeface="Calibri" panose="020F0502020204030204" pitchFamily="34" charset="0"/>
                <a:cs typeface="Times New Roman" panose="02020603050405020304" pitchFamily="18" charset="0"/>
              </a:rPr>
              <a:t>yönlendirilir.</a:t>
            </a:r>
          </a:p>
          <a:p>
            <a:pPr algn="just">
              <a:lnSpc>
                <a:spcPct val="115000"/>
              </a:lnSpc>
            </a:pP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Kişiye</a:t>
            </a:r>
            <a:r>
              <a:rPr lang="tr-TR" sz="2400" spc="-3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yönelik</a:t>
            </a:r>
            <a:r>
              <a:rPr lang="tr-TR" sz="2400" spc="-3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müdahale</a:t>
            </a:r>
            <a:r>
              <a:rPr lang="tr-TR" sz="2400" spc="-3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bittikten</a:t>
            </a:r>
            <a:r>
              <a:rPr lang="tr-TR" sz="2400" spc="-3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sonra</a:t>
            </a:r>
            <a:r>
              <a:rPr lang="tr-TR" sz="2400" spc="-3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ilk yardımcı 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ellerini</a:t>
            </a:r>
            <a:r>
              <a:rPr lang="tr-TR" sz="2400" spc="-3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sabun</a:t>
            </a:r>
            <a:r>
              <a:rPr lang="tr-TR" sz="2400" spc="-3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tr-TR" sz="2400" spc="-3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tr-TR" sz="2400" spc="-3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ile</a:t>
            </a:r>
            <a:r>
              <a:rPr lang="tr-TR" sz="2400" spc="-3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spc="-1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yıkamalıdır.</a:t>
            </a:r>
            <a:endParaRPr lang="tr-TR" sz="24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8F4F6029-6803-41A9-AADD-81A9D71569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77350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</TotalTime>
  <Words>801</Words>
  <Application>Microsoft Office PowerPoint</Application>
  <PresentationFormat>Ekran Gösterisi (4:3)</PresentationFormat>
  <Paragraphs>92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Trebuchet MS</vt:lpstr>
      <vt:lpstr>Ofis Teması</vt:lpstr>
      <vt:lpstr>GÖZ, KULAK VE BURUNA YABANCI CİSİM KAÇMASINDA İLK YARDIM</vt:lpstr>
      <vt:lpstr>Amaç ve Öğrenim Hedefleri</vt:lpstr>
      <vt:lpstr>Göze Yabancı Cisim Kaçması</vt:lpstr>
      <vt:lpstr>Göze Yabancı Cisim Kaçması Belirti Ve Bulgular</vt:lpstr>
      <vt:lpstr>Göze Yabancı Cisim Kaçması İlk Yardım</vt:lpstr>
      <vt:lpstr>Göze Yabancı Cisim Kaçması İlk Yardım</vt:lpstr>
      <vt:lpstr>Göze Yabancı Cisim Kaçması İlk Yardım</vt:lpstr>
      <vt:lpstr>Göze Yabancı Cisim Kaçması İlk Yardım</vt:lpstr>
      <vt:lpstr>Göze Yabancı Cisim Kaçması İlk Yardım</vt:lpstr>
      <vt:lpstr>Göze Yabancı Cisim Kaçması Dikkat edilmesi gerekenler</vt:lpstr>
      <vt:lpstr>Kulağa Yabancı Cisim Kaçması</vt:lpstr>
      <vt:lpstr>Kulağa Yabancı Cisim Kaçması Belirti Ve Bulgular</vt:lpstr>
      <vt:lpstr>Kulağa Yabancı Cisim Kaçması İlk Yardım</vt:lpstr>
      <vt:lpstr>Kulağa Yabancı Cisim Kaçması Dikkat edilmesi gerekenler</vt:lpstr>
      <vt:lpstr>Buruna Yabancı Cisim Kaçması</vt:lpstr>
      <vt:lpstr>Buruna Yabancı Cisim Kaçması Belirti Ve Bulgular</vt:lpstr>
      <vt:lpstr>Buruna Yabancı Cisim Kaçması İlk Yardım</vt:lpstr>
      <vt:lpstr>Buruna Yabancı Cisim Kaçması Dikkat edilmesi gerekenler</vt:lpstr>
      <vt:lpstr>Yutulan Yabancı Cisimler İlk Yardım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GENEL İLK YARDIM BİLGİLERİ</dc:title>
  <dc:creator>win7</dc:creator>
  <cp:lastModifiedBy>ZÜLFİNAZ KURT</cp:lastModifiedBy>
  <cp:revision>246</cp:revision>
  <dcterms:created xsi:type="dcterms:W3CDTF">2020-12-16T20:56:57Z</dcterms:created>
  <dcterms:modified xsi:type="dcterms:W3CDTF">2025-06-18T13:16:06Z</dcterms:modified>
</cp:coreProperties>
</file>