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32" r:id="rId3"/>
    <p:sldId id="261" r:id="rId4"/>
    <p:sldId id="286" r:id="rId5"/>
    <p:sldId id="334" r:id="rId6"/>
    <p:sldId id="335" r:id="rId7"/>
    <p:sldId id="338" r:id="rId8"/>
    <p:sldId id="305" r:id="rId9"/>
    <p:sldId id="306" r:id="rId10"/>
    <p:sldId id="307" r:id="rId11"/>
    <p:sldId id="308" r:id="rId12"/>
    <p:sldId id="309" r:id="rId13"/>
    <p:sldId id="311" r:id="rId14"/>
    <p:sldId id="310" r:id="rId15"/>
    <p:sldId id="312" r:id="rId16"/>
    <p:sldId id="313" r:id="rId17"/>
    <p:sldId id="336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5" r:id="rId29"/>
    <p:sldId id="326" r:id="rId30"/>
    <p:sldId id="337" r:id="rId31"/>
    <p:sldId id="328" r:id="rId32"/>
    <p:sldId id="329" r:id="rId33"/>
    <p:sldId id="330" r:id="rId34"/>
    <p:sldId id="292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3" autoAdjust="0"/>
    <p:restoredTop sz="94674"/>
  </p:normalViewPr>
  <p:slideViewPr>
    <p:cSldViewPr>
      <p:cViewPr varScale="1">
        <p:scale>
          <a:sx n="108" d="100"/>
          <a:sy n="108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739" y="0"/>
            <a:ext cx="1262261" cy="1262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220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11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46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9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07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44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47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555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23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739" y="0"/>
            <a:ext cx="1262261" cy="1262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892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A95C9F86-4532-4AAD-998C-76155253BA7A}"/>
              </a:ext>
            </a:extLst>
          </p:cNvPr>
          <p:cNvSpPr/>
          <p:nvPr/>
        </p:nvSpPr>
        <p:spPr>
          <a:xfrm>
            <a:off x="1" y="2796596"/>
            <a:ext cx="9144000" cy="15983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DBEB8B7-96B6-4E46-8AC9-043A07826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2924944"/>
            <a:ext cx="7772400" cy="1470025"/>
          </a:xfrm>
        </p:spPr>
        <p:txBody>
          <a:bodyPr>
            <a:normAutofit/>
          </a:bodyPr>
          <a:lstStyle/>
          <a:p>
            <a:r>
              <a:rPr lang="tr-TR" sz="4000" b="1" dirty="0"/>
              <a:t>ZEHİRLENMELERDE </a:t>
            </a:r>
            <a:br>
              <a:rPr lang="tr-TR" sz="4000" b="1" dirty="0"/>
            </a:br>
            <a:r>
              <a:rPr lang="tr-TR" sz="4000" b="1" dirty="0"/>
              <a:t>İLK YARDIM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BEFC235-E2F0-4407-B56C-EEAAB126DB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178" y="503640"/>
            <a:ext cx="3237643" cy="2096616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3C4A041-E70D-4313-AB90-D813391968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608925"/>
            <a:ext cx="1440160" cy="1920213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688EAB99-CEE4-445A-9871-C9F8467E7D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773039"/>
            <a:ext cx="2555776" cy="1916832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A936725B-D0ED-4230-902D-983E8A014E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5856" y="4608925"/>
            <a:ext cx="1926127" cy="192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181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92925B7B-D60D-441F-BD85-9706FFE7BAC7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5" y="1556792"/>
            <a:ext cx="7920881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000" b="1" i="1" dirty="0"/>
          </a:p>
          <a:p>
            <a:pPr marL="0" indent="0">
              <a:buNone/>
            </a:pPr>
            <a:r>
              <a:rPr lang="tr-TR" sz="2000" b="1" dirty="0"/>
              <a:t>Cilt emilimi ile zehirlenme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Ciltte yanıkları (kimyasal yanık)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Ağrı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Şişme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Döküntü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Kızarıklık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Kaşıntı</a:t>
            </a:r>
          </a:p>
          <a:p>
            <a:pPr marL="457200" lvl="1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Göze sıçrayan maddelerle zehirlenme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Gözde ağrı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Sulanma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Bulanık görme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Belirti Ve Bulgular – Vücuda Giriş Yoluna Göre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DFBCE44-6796-43A2-A84A-B5F0DED8C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181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EE075332-8ADB-4B0F-91FB-907DB95D2E9C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203" y="1765126"/>
            <a:ext cx="4468813" cy="4977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/>
              <a:t>Sindirim sistemine etkileri;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Bulantı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Kusma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Karın ağrısı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Gaz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Şişkinlik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İshal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Ağızda veya boğazda yanma</a:t>
            </a:r>
            <a:endParaRPr lang="tr-TR" sz="2000" dirty="0"/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Belirti Ve Bulgular – Vücuttaki Sistemlere Göre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A571B2D7-93E8-4C31-A16B-7BFEC8282697}"/>
              </a:ext>
            </a:extLst>
          </p:cNvPr>
          <p:cNvSpPr txBox="1">
            <a:spLocks/>
          </p:cNvSpPr>
          <p:nvPr/>
        </p:nvSpPr>
        <p:spPr>
          <a:xfrm>
            <a:off x="4932039" y="1738000"/>
            <a:ext cx="4203328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buNone/>
            </a:pPr>
            <a:r>
              <a:rPr lang="tr-TR" sz="2400" b="1" dirty="0">
                <a:effectLst/>
                <a:ea typeface="Times New Roman" panose="02020603050405020304" pitchFamily="18" charset="0"/>
              </a:rPr>
              <a:t>Sinir sistemine etkileri</a:t>
            </a:r>
            <a:r>
              <a:rPr lang="tr-TR" sz="2400" b="1" dirty="0">
                <a:ea typeface="Times New Roman" panose="02020603050405020304" pitchFamily="18" charset="0"/>
              </a:rPr>
              <a:t>;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ffectLst/>
                <a:ea typeface="Times New Roman" panose="02020603050405020304" pitchFamily="18" charset="0"/>
              </a:rPr>
              <a:t>Bilinç kaybı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N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öbet</a:t>
            </a:r>
            <a:endParaRPr lang="tr-TR" sz="2400" dirty="0"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R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ahatsızlık hissi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K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aslarda ağrı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K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asılma</a:t>
            </a:r>
            <a:endParaRPr lang="tr-TR" sz="2400" dirty="0">
              <a:ea typeface="Times New Roman" panose="02020603050405020304" pitchFamily="18" charset="0"/>
            </a:endParaRP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H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areketlerde uyumsuzluk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Ş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ok belirtileri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B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aş ağrısı</a:t>
            </a:r>
          </a:p>
          <a:p>
            <a:pPr lvl="1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ea typeface="Times New Roman" panose="02020603050405020304" pitchFamily="18" charset="0"/>
              </a:rPr>
              <a:t>B</a:t>
            </a:r>
            <a:r>
              <a:rPr lang="tr-TR" sz="2400" dirty="0">
                <a:effectLst/>
                <a:ea typeface="Times New Roman" panose="02020603050405020304" pitchFamily="18" charset="0"/>
              </a:rPr>
              <a:t>ulanık görme</a:t>
            </a:r>
            <a:endParaRPr lang="en-US" sz="20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07D81C96-8DBC-45BF-8FD0-E6DC96B0A0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6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64A698C1-4CCF-4724-BF2A-3E07FD64E19A}"/>
              </a:ext>
            </a:extLst>
          </p:cNvPr>
          <p:cNvSpPr/>
          <p:nvPr/>
        </p:nvSpPr>
        <p:spPr>
          <a:xfrm>
            <a:off x="8879" y="0"/>
            <a:ext cx="9126488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19" y="1988840"/>
            <a:ext cx="4320481" cy="48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000" b="1" dirty="0"/>
              <a:t>Solunum sistemine etkileri;</a:t>
            </a:r>
            <a:endParaRPr lang="tr-TR" sz="1800" b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Nefes darlığı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Solunum durması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Baş ağrısı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Baş dönmesi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Kulak çınlaması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Oksijen yetmezliği nedeni ile ciltte kızarıklık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Morarma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Belirti Ve Bulgular – Vücuttaki Sistemlere Göre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A571B2D7-93E8-4C31-A16B-7BFEC8282697}"/>
              </a:ext>
            </a:extLst>
          </p:cNvPr>
          <p:cNvSpPr txBox="1">
            <a:spLocks/>
          </p:cNvSpPr>
          <p:nvPr/>
        </p:nvSpPr>
        <p:spPr>
          <a:xfrm>
            <a:off x="4932040" y="1988840"/>
            <a:ext cx="3960442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000" b="1" dirty="0"/>
              <a:t>Dolaşım sistemine etkileri;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Ritim bozukluğu (düzensiz, yavaş veya hızlı kalp atımı),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Baş ağrısı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Soğuk terleme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000" dirty="0"/>
              <a:t>Kalp durması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7FA53861-4726-4568-961C-4CDDC51271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99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ABAC8542-D645-4984-9252-121B9D51D452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67456"/>
            <a:ext cx="8640960" cy="47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b="1" dirty="0"/>
          </a:p>
          <a:p>
            <a:pPr marL="0" indent="0" algn="just">
              <a:buNone/>
            </a:pPr>
            <a:r>
              <a:rPr lang="tr-TR" sz="2400" b="1" dirty="0"/>
              <a:t>Öncelikle kendi güvenliği ve çevre güvenliği sağlanır</a:t>
            </a:r>
            <a:r>
              <a:rPr lang="tr-TR" sz="2400" dirty="0"/>
              <a:t>. </a:t>
            </a:r>
            <a:r>
              <a:rPr lang="tr-TR" sz="2400" b="1" dirty="0"/>
              <a:t>Bunun için;</a:t>
            </a:r>
          </a:p>
          <a:p>
            <a:pPr lvl="1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Eldiven, maske ve kıyafet gibi güvenlik ekipmanları varsa kullanılır.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Hasta/yaralının kıyafet veya vücut salgılarından (tükürük, göz yaşı vb.) hem kendisi hem de çevredekiler korunur.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Eğer zehirlenme laboratuvar, çiftlik veya endüstriyel alanda gerçekleştiyse zehirlenmeye sebebiyet verebilecek maddeleri öğrenilir ve başka kaza ve yaralanma olmaması için önlem alınır.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2773887-0FCC-4659-9622-DE23C4E511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07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A4FE564-9835-450D-8B5E-9C841589925B}"/>
              </a:ext>
            </a:extLst>
          </p:cNvPr>
          <p:cNvSpPr/>
          <p:nvPr/>
        </p:nvSpPr>
        <p:spPr>
          <a:xfrm>
            <a:off x="0" y="1"/>
            <a:ext cx="9144000" cy="1502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94551"/>
            <a:ext cx="8640960" cy="4941167"/>
          </a:xfr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Eğer birden fazla kişi aynı anda zehirlenmişse, zehirlenmenin çevresel bir etkenden kaynaklanma ihtimali yüksektir. Bu durumda hem ilkyardımcının hem de zehirlenen kişinin ortamda uzun süre kalmaması sağlanır.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İlk yardım sırasında eğer yapılabilirse zehirli maddenin ne olduğu saptanır ve sağlık ekiplerine bilgi verilir. Ancak </a:t>
            </a:r>
            <a:r>
              <a:rPr lang="tr-TR" sz="2400" b="1" dirty="0"/>
              <a:t>zehirlenmenin kökenini bulmak için tehlikeli bir duruma girilmez.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BC74DBF-74D2-4BCD-A4A6-0F11C0E5C1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69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4E06E841-0078-428D-A7CE-BDF66A9C30F9}"/>
              </a:ext>
            </a:extLst>
          </p:cNvPr>
          <p:cNvSpPr/>
          <p:nvPr/>
        </p:nvSpPr>
        <p:spPr>
          <a:xfrm>
            <a:off x="13753" y="0"/>
            <a:ext cx="9121613" cy="1484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76513"/>
            <a:ext cx="8833922" cy="49648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200" b="1" dirty="0"/>
          </a:p>
          <a:p>
            <a:pPr marL="0" indent="0" algn="just">
              <a:buNone/>
            </a:pPr>
            <a:r>
              <a:rPr lang="tr-TR" sz="2400" b="1" dirty="0"/>
              <a:t>Güvenlik önlemleri alındıktan sonra hasta/yaralıya müdahale edilebilir. Bu aşamada;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İlk olarak zehirlenmeye neden olan maddenin hangi yol ile alındığını dikkate alarak zehirli madde hasta yaralıdan uzaklaştırılır.</a:t>
            </a:r>
          </a:p>
          <a:p>
            <a:pPr marL="457200" lvl="1" indent="0" algn="just">
              <a:buNone/>
            </a:pPr>
            <a:endParaRPr lang="tr-TR" sz="24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Eğer zehirli madde ağız yoluyla alındıysa hasta/yaralıya yiyecek veya içecek bir şey  verilmez. Kusturmaya çalışılmaz.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68553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31822BB-6B17-4832-8393-FA578567E4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79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12BAAE25-33A5-4DF7-B7AC-7B5BEEC99A1B}"/>
              </a:ext>
            </a:extLst>
          </p:cNvPr>
          <p:cNvSpPr/>
          <p:nvPr/>
        </p:nvSpPr>
        <p:spPr>
          <a:xfrm>
            <a:off x="13753" y="0"/>
            <a:ext cx="9121613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77580"/>
            <a:ext cx="8761914" cy="50917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200" b="1" u="sng" dirty="0"/>
          </a:p>
          <a:p>
            <a:pPr marL="0" indent="0">
              <a:buNone/>
            </a:pPr>
            <a:endParaRPr lang="tr-TR" sz="2200" b="1" dirty="0"/>
          </a:p>
          <a:p>
            <a:pPr marL="0" indent="0">
              <a:buNone/>
            </a:pPr>
            <a:r>
              <a:rPr lang="tr-TR" sz="2200" b="1" dirty="0"/>
              <a:t>Zehirlenme solunum yolu ile meydana gelmiş ise;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Hasta/yaralı temiz havaya çıkarılır veya pencere, kapı vs. açılarak ortama temiz hava girmesi  sağlanır. Ortamda zehirlenmeye sebebiyet veren maddenin (duman, gaz) halen olabileceği  unutulmaz.</a:t>
            </a:r>
          </a:p>
          <a:p>
            <a:pPr marL="457200" lvl="1" indent="0" algn="just">
              <a:buNone/>
            </a:pPr>
            <a:endParaRPr lang="tr-TR" sz="22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Mutlaka maske veya ıslak bir bezle ağız ve burun kapatılır ve ortamdan mümkün olduğunca hızlı şekilde çıkılır.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11" y="291729"/>
            <a:ext cx="6768752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AFE2D5F-19E6-4303-AC0D-6B656DBEAC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37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12BAAE25-33A5-4DF7-B7AC-7B5BEEC99A1B}"/>
              </a:ext>
            </a:extLst>
          </p:cNvPr>
          <p:cNvSpPr/>
          <p:nvPr/>
        </p:nvSpPr>
        <p:spPr>
          <a:xfrm>
            <a:off x="-44387" y="0"/>
            <a:ext cx="9179754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988840"/>
            <a:ext cx="8761913" cy="45774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b="1" dirty="0"/>
              <a:t>Zehirlenme cilt emilimi yolu ile meydana gelmiş ise;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Zehir bulaşmış giysiler çıkarılır ve etkilen bölgeler 20 dakika soğuk suyla yıkanır.</a:t>
            </a:r>
          </a:p>
          <a:p>
            <a:pPr marL="457200" lvl="1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Zehirlenme enjeksiyon yolu ile meydana gelmiş ise;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Mümkünse iğne çıkarılır.</a:t>
            </a:r>
          </a:p>
          <a:p>
            <a:pPr marL="457200" lvl="1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Zehirlenme göze sıçrayan bir madde ile meydana gelmiş ise;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Göz 10 dakika boyunca yıkanır</a:t>
            </a:r>
            <a:endParaRPr lang="tr-TR" sz="2200" dirty="0">
              <a:solidFill>
                <a:srgbClr val="FF0000"/>
              </a:solidFill>
            </a:endParaRP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45" y="214665"/>
            <a:ext cx="669674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AFE2D5F-19E6-4303-AC0D-6B656DBEAC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62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E6575D0F-1E74-453A-A802-D6504BC60DB3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72816"/>
            <a:ext cx="8761913" cy="5085184"/>
          </a:xfrm>
        </p:spPr>
        <p:txBody>
          <a:bodyPr>
            <a:noAutofit/>
          </a:bodyPr>
          <a:lstStyle/>
          <a:p>
            <a:pPr algn="just"/>
            <a:endParaRPr lang="tr-TR" sz="2200" dirty="0"/>
          </a:p>
          <a:p>
            <a:pPr algn="just"/>
            <a:r>
              <a:rPr lang="tr-TR" sz="2200" dirty="0"/>
              <a:t>112 acil yardım numarası aranır veya aratılır.</a:t>
            </a:r>
          </a:p>
          <a:p>
            <a:pPr algn="just"/>
            <a:r>
              <a:rPr lang="tr-TR" sz="2200" dirty="0"/>
              <a:t> Hasta/yaralının bilinci kontrol edilir.</a:t>
            </a:r>
          </a:p>
          <a:p>
            <a:pPr algn="just"/>
            <a:r>
              <a:rPr lang="tr-TR" sz="2200" dirty="0"/>
              <a:t>Eğer yaşamsal bulgularda sorun varsa ve Temel Yaşam Desteği uygulanması gerekiyorsa, güvenlik önlemleri alınarak gerekli müdahale yapılır.</a:t>
            </a:r>
          </a:p>
          <a:p>
            <a:pPr algn="just"/>
            <a:r>
              <a:rPr lang="tr-TR" sz="2200" dirty="0"/>
              <a:t>Hasta solunum veya sindirim yoluyla zehirlendiyse ağızdan ağıza solunumda zehirli maddenin ilkyardımcıya bulaşabileceği  unutulmaz.</a:t>
            </a:r>
          </a:p>
          <a:p>
            <a:pPr algn="just"/>
            <a:r>
              <a:rPr lang="tr-TR" sz="2200" dirty="0"/>
              <a:t>Bilinç kapalı ancak yaşamsal fonksiyonlar normal ise hasta/yaralı derlenme pozisyonuna getirilir.</a:t>
            </a:r>
          </a:p>
          <a:p>
            <a:pPr algn="just"/>
            <a:r>
              <a:rPr lang="tr-TR" sz="2200" dirty="0"/>
              <a:t>Ulusal Zehir Danışma Merkezi (114 UZEM) aranarak zehir ve yapılması gerekenler hakkında bilgi alınır.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35" y="332656"/>
            <a:ext cx="6768752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6D69F50-EB9E-4E0A-9CD9-1A0E614BBB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63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45D4F574-6E37-46B7-9734-26D71BDF728B}"/>
              </a:ext>
            </a:extLst>
          </p:cNvPr>
          <p:cNvSpPr/>
          <p:nvPr/>
        </p:nvSpPr>
        <p:spPr>
          <a:xfrm>
            <a:off x="8879" y="0"/>
            <a:ext cx="9126488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59434"/>
            <a:ext cx="8761914" cy="50099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200" b="1" dirty="0"/>
          </a:p>
          <a:p>
            <a:pPr marL="0" indent="0" algn="just">
              <a:buNone/>
            </a:pPr>
            <a:r>
              <a:rPr lang="tr-TR" sz="2200" b="1" dirty="0"/>
              <a:t>İlk müdahale sonrası zehirlenme yolu ve tedaviyi yönlendirebilecek ek bilgiler hasta veya yakınlarından  toplanır. Bu aşamada;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Zehirli maddenin türü ve hangi yolla alındığı,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Hasta /yaralının herhangi bir ilaç, uyuşturucu madde veya alkol alıp almadığı,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Mantar, bitki, deli bal vs. gibi doğada bulunan ve zehirlenmeye sebep olabilecek maddelerin tüketilip tüketilmediği,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200" dirty="0"/>
              <a:t>Eğer zehirlenme hastanın çalıştığı yerde (laboratuvar, fabrika, tarla vs.) gerçekleştiyse zehirlenmeye sebep olabilecek olası bir maddenin olup olmadığı sorgulanır.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778" y="332656"/>
            <a:ext cx="669674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502606D-DE8A-4B56-88A0-12ADB57512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75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A355AF12-69A2-46EA-863C-9DE78F7BF007}"/>
              </a:ext>
            </a:extLst>
          </p:cNvPr>
          <p:cNvSpPr/>
          <p:nvPr/>
        </p:nvSpPr>
        <p:spPr>
          <a:xfrm>
            <a:off x="1" y="0"/>
            <a:ext cx="9135366" cy="1417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02575" y="274638"/>
            <a:ext cx="5809585" cy="1143000"/>
          </a:xfrm>
        </p:spPr>
        <p:txBody>
          <a:bodyPr>
            <a:normAutofit/>
          </a:bodyPr>
          <a:lstStyle/>
          <a:p>
            <a:pPr algn="l"/>
            <a:r>
              <a:rPr lang="tr-TR" sz="3600" dirty="0"/>
              <a:t>Amaç ve Öğrenim Hedefleri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80528" y="1667739"/>
            <a:ext cx="8496944" cy="5112568"/>
          </a:xfrm>
        </p:spPr>
        <p:txBody>
          <a:bodyPr>
            <a:normAutofit/>
          </a:bodyPr>
          <a:lstStyle/>
          <a:p>
            <a:pPr marL="400050" lvl="2" indent="0" algn="just">
              <a:lnSpc>
                <a:spcPct val="120000"/>
              </a:lnSpc>
              <a:buNone/>
            </a:pPr>
            <a:r>
              <a:rPr lang="tr-TR" b="1" dirty="0"/>
              <a:t>Amaç;</a:t>
            </a:r>
          </a:p>
          <a:p>
            <a:pPr marL="400050" lvl="2" indent="0" algn="just">
              <a:lnSpc>
                <a:spcPct val="120000"/>
              </a:lnSpc>
              <a:buNone/>
            </a:pPr>
            <a:r>
              <a:rPr lang="tr-TR" dirty="0"/>
              <a:t>Katılımcılar zehirlenmelerde ilk yardımla ilgili bilgi, beceri ve tutum kazanacaklardır.</a:t>
            </a:r>
          </a:p>
          <a:p>
            <a:pPr marL="400050" lvl="2" indent="0" algn="just">
              <a:lnSpc>
                <a:spcPct val="120000"/>
              </a:lnSpc>
              <a:buNone/>
            </a:pPr>
            <a:r>
              <a:rPr lang="tr-TR" b="1" dirty="0"/>
              <a:t>Öğrenim Hedefleri;</a:t>
            </a:r>
          </a:p>
          <a:p>
            <a:pPr marL="742950" lvl="2" indent="-342900" algn="just">
              <a:lnSpc>
                <a:spcPct val="120000"/>
              </a:lnSpc>
            </a:pPr>
            <a:r>
              <a:rPr lang="tr-TR" dirty="0"/>
              <a:t>Zehirlenme kaynaklarını sayabilmeli.</a:t>
            </a:r>
          </a:p>
          <a:p>
            <a:pPr marL="742950" lvl="2" indent="-342900" algn="just">
              <a:lnSpc>
                <a:spcPct val="120000"/>
              </a:lnSpc>
            </a:pPr>
            <a:r>
              <a:rPr lang="tr-TR" dirty="0"/>
              <a:t>Zehirlenme belirti ve bulgularını söyleyebilmeli.</a:t>
            </a:r>
          </a:p>
          <a:p>
            <a:pPr marL="742950" lvl="2" indent="-342900" algn="just">
              <a:lnSpc>
                <a:spcPct val="120000"/>
              </a:lnSpc>
            </a:pPr>
            <a:r>
              <a:rPr lang="tr-TR" dirty="0"/>
              <a:t> Sık görülen zehirlenmeleri sayabilmeli.</a:t>
            </a:r>
          </a:p>
          <a:p>
            <a:pPr marL="742950" lvl="2" indent="-342900" algn="just">
              <a:lnSpc>
                <a:spcPct val="120000"/>
              </a:lnSpc>
            </a:pPr>
            <a:r>
              <a:rPr lang="tr-TR" dirty="0"/>
              <a:t>Zehirlenmiş hasta/yaralıda ilkyardım uygulayabilmeli.</a:t>
            </a:r>
          </a:p>
          <a:p>
            <a:pPr marL="742950" lvl="2" indent="-342900" algn="just">
              <a:lnSpc>
                <a:spcPct val="120000"/>
              </a:lnSpc>
            </a:pPr>
            <a:endParaRPr lang="tr-TR" sz="2000" dirty="0"/>
          </a:p>
          <a:p>
            <a:pPr algn="just">
              <a:lnSpc>
                <a:spcPct val="120000"/>
              </a:lnSpc>
            </a:pPr>
            <a:endParaRPr lang="tr-TR" sz="2600" dirty="0"/>
          </a:p>
          <a:p>
            <a:pPr algn="just">
              <a:lnSpc>
                <a:spcPct val="120000"/>
              </a:lnSpc>
            </a:pPr>
            <a:endParaRPr lang="tr-TR" sz="2600" dirty="0"/>
          </a:p>
          <a:p>
            <a:pPr algn="just">
              <a:lnSpc>
                <a:spcPct val="120000"/>
              </a:lnSpc>
            </a:pPr>
            <a:endParaRPr lang="tr-TR" sz="2600" dirty="0"/>
          </a:p>
          <a:p>
            <a:pPr algn="just">
              <a:lnSpc>
                <a:spcPct val="120000"/>
              </a:lnSpc>
            </a:pPr>
            <a:endParaRPr lang="tr-TR" sz="26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DC6A8AF-A67E-482A-8DC2-F0601BE1F3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227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5930E60-73B7-4262-9A42-DF2DE7A1C71D}"/>
              </a:ext>
            </a:extLst>
          </p:cNvPr>
          <p:cNvSpPr/>
          <p:nvPr/>
        </p:nvSpPr>
        <p:spPr>
          <a:xfrm>
            <a:off x="0" y="1"/>
            <a:ext cx="9121613" cy="15137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8245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Zehirlenme reçeteli ilaçların dahi aşırı dozda kullanımından kaynaklanabilir.</a:t>
            </a:r>
          </a:p>
          <a:p>
            <a:pPr algn="just"/>
            <a:r>
              <a:rPr lang="tr-TR" sz="2400" dirty="0"/>
              <a:t>Ağrı kesiciler, uyuşturucu maddeler, anestezi etkisi yaratan maddeler zehirlenmeye neden olabilir.</a:t>
            </a:r>
          </a:p>
          <a:p>
            <a:pPr algn="just"/>
            <a:r>
              <a:rPr lang="tr-TR" sz="2400" dirty="0"/>
              <a:t>Çocuklarda kazara meydana gelen zehirlenmelerin önemli bir bölümünü oluşturmaktadır.</a:t>
            </a:r>
          </a:p>
          <a:p>
            <a:pPr algn="just"/>
            <a:r>
              <a:rPr lang="tr-TR" sz="2400" dirty="0"/>
              <a:t>Tedavi edilmezse küçük doz aşımları dahi karaciğer yetmezliğine sebebiyet verebilmektedir.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343" y="291729"/>
            <a:ext cx="66247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</a:t>
            </a:r>
            <a:r>
              <a:rPr lang="tr-TR" sz="2700" b="1" dirty="0"/>
              <a:t>İlaçlar</a:t>
            </a:r>
            <a:endParaRPr lang="tr-TR" b="1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6010144-63A9-4C7F-95E6-1664368FF9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72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070FA535-39EA-49F3-B0A7-7488591D0908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00808"/>
            <a:ext cx="8689906" cy="5040560"/>
          </a:xfrm>
        </p:spPr>
        <p:txBody>
          <a:bodyPr>
            <a:noAutofit/>
          </a:bodyPr>
          <a:lstStyle/>
          <a:p>
            <a:pPr algn="just"/>
            <a:endParaRPr lang="tr-TR" sz="2400" dirty="0"/>
          </a:p>
          <a:p>
            <a:pPr algn="just"/>
            <a:r>
              <a:rPr lang="tr-TR" sz="2400" dirty="0"/>
              <a:t>Hasta/yaralının bilinci değerlendirilir.</a:t>
            </a:r>
          </a:p>
          <a:p>
            <a:pPr algn="just"/>
            <a:r>
              <a:rPr lang="tr-TR" sz="2400" dirty="0"/>
              <a:t>Hasta/yaralının bilinci yerinde ise rahat edebileceği bir pozisyon verilir.</a:t>
            </a:r>
          </a:p>
          <a:p>
            <a:pPr algn="just"/>
            <a:r>
              <a:rPr lang="tr-TR" sz="2400" dirty="0"/>
              <a:t>Hasta/yaralının aldığı ilacın ne olduğu sorulur.</a:t>
            </a:r>
          </a:p>
          <a:p>
            <a:pPr algn="just"/>
            <a:r>
              <a:rPr lang="tr-TR" sz="2400" b="1" dirty="0"/>
              <a:t>Kesinlikle kusturulmaya çalışılmaz.</a:t>
            </a:r>
          </a:p>
          <a:p>
            <a:pPr algn="just"/>
            <a:r>
              <a:rPr lang="tr-TR" sz="2400" dirty="0"/>
              <a:t>Yiyecek veya içecek verilmez.</a:t>
            </a:r>
          </a:p>
          <a:p>
            <a:pPr algn="just"/>
            <a:r>
              <a:rPr lang="tr-TR" sz="2400" dirty="0"/>
              <a:t>Hasta/yaralının yaşamsal bulguları değerlendirilir. Yaşamsal bulguları yoksa 112 acil yardım numarası aranır veya aratılır.</a:t>
            </a:r>
          </a:p>
          <a:p>
            <a:pPr algn="just"/>
            <a:r>
              <a:rPr lang="tr-TR" sz="2400" dirty="0"/>
              <a:t> Gerekli ise Temel Yaşam Desteğine başlanır.</a:t>
            </a:r>
          </a:p>
          <a:p>
            <a:pPr algn="just"/>
            <a:r>
              <a:rPr lang="tr-TR" sz="2400" dirty="0"/>
              <a:t>114 (UZEM) aranarak bilgi alınır.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66247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</a:t>
            </a:r>
            <a:r>
              <a:rPr lang="tr-TR" sz="2700" b="1" dirty="0"/>
              <a:t> İlaçlar </a:t>
            </a:r>
            <a:r>
              <a:rPr lang="tr-TR" sz="2700" dirty="0"/>
              <a:t>– 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816CE1F-4C2E-4C88-96F5-3EADFDB464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546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ABF5B93-600D-4DCB-8BFE-6704FB21E9DF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3" y="1772816"/>
            <a:ext cx="8928993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/>
              <a:t>Ülkemizde çok çeşitli mantarlar yetişmektedir ve bunların bir kısmı zehirlidir.</a:t>
            </a:r>
          </a:p>
          <a:p>
            <a:pPr marL="0" indent="0" algn="just">
              <a:buNone/>
            </a:pPr>
            <a:r>
              <a:rPr lang="tr-TR" sz="2400" dirty="0"/>
              <a:t>Doğada yetişen mantarların zehirli olanlarını zehirsiz olanlardan ayırmak mümkün değildir.</a:t>
            </a:r>
          </a:p>
          <a:p>
            <a:pPr algn="just"/>
            <a:r>
              <a:rPr lang="tr-TR" sz="2400" b="1" dirty="0"/>
              <a:t>Mantarları pişirmek zehirlenmeyi önlememektedir.</a:t>
            </a:r>
          </a:p>
          <a:p>
            <a:pPr marL="0" indent="0" algn="just">
              <a:buNone/>
            </a:pPr>
            <a:r>
              <a:rPr lang="tr-TR" sz="2400" b="1" dirty="0"/>
              <a:t>Mantar zehirlenmesi belirti ve bulguları;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Bulantı, kusma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İshal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Halüsinasyon (hayal görme)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Bilinç bulanıklığı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Koma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Mantar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8AA5B1F6-7102-4462-9989-731A1162AB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D963166-ABFD-4C78-A7E6-FD6E96557F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188884"/>
            <a:ext cx="1797664" cy="239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30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6BCF071-42C0-4EFF-8F49-94656A681730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781956"/>
            <a:ext cx="9135366" cy="5076043"/>
          </a:xfrm>
        </p:spPr>
        <p:txBody>
          <a:bodyPr>
            <a:noAutofit/>
          </a:bodyPr>
          <a:lstStyle/>
          <a:p>
            <a:endParaRPr lang="tr-TR" sz="2400" dirty="0"/>
          </a:p>
          <a:p>
            <a:r>
              <a:rPr lang="tr-TR" sz="2400" dirty="0"/>
              <a:t>Hasta/yaralının bilinci değerlendirilir.</a:t>
            </a:r>
          </a:p>
          <a:p>
            <a:r>
              <a:rPr lang="tr-TR" sz="2400" dirty="0"/>
              <a:t>Bilinci yerinde ise hasta/yaralıya rahat edebileceği bir pozisyon verilir.</a:t>
            </a:r>
          </a:p>
          <a:p>
            <a:r>
              <a:rPr lang="tr-TR" sz="2400" dirty="0"/>
              <a:t>Kesinlikle kusturulmaz. </a:t>
            </a:r>
          </a:p>
          <a:p>
            <a:r>
              <a:rPr lang="tr-TR" sz="2400" dirty="0"/>
              <a:t>Yiyecek veya içecek  verilmez. </a:t>
            </a:r>
          </a:p>
          <a:p>
            <a:r>
              <a:rPr lang="tr-TR" sz="2400" dirty="0"/>
              <a:t>Hasta/yaralının Yaşamsal bulguları değerlendirilir. Yaşamsal bulguları yoksa 112 acil yardım numarası aranır veya aratılır. </a:t>
            </a:r>
          </a:p>
          <a:p>
            <a:r>
              <a:rPr lang="tr-TR" sz="2400" dirty="0"/>
              <a:t>Gerekli ise Temel Yaşam Desteğine başlanır.</a:t>
            </a:r>
          </a:p>
          <a:p>
            <a:r>
              <a:rPr lang="tr-TR" sz="2400" dirty="0"/>
              <a:t>114’ü (UZEM) aranarak bilgi alınır.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332656"/>
            <a:ext cx="6494436" cy="922114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Mantar – 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9A44F6D4-BA0F-42A6-B0C8-442A444C1C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275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47170F4-01C0-40E4-9AAA-21690B5367BB}"/>
              </a:ext>
            </a:extLst>
          </p:cNvPr>
          <p:cNvSpPr/>
          <p:nvPr/>
        </p:nvSpPr>
        <p:spPr>
          <a:xfrm>
            <a:off x="0" y="0"/>
            <a:ext cx="9121613" cy="14902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492896"/>
            <a:ext cx="8568952" cy="2808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Alkol beynin aktivitesini baskılar. Uzun süreli ve çok fazla miktarda alkol alımında fiziksel ve zihinsel fonksiyonlar bozularak kişide bilinç kaybı gelişebilir.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Alkol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0B17CE3-A352-4438-88F6-9203490961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45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355BD114-7DD1-4433-A645-44765ED277D3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4" y="1700808"/>
            <a:ext cx="9135366" cy="51571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000" b="1" dirty="0"/>
          </a:p>
          <a:p>
            <a:pPr marL="0" indent="0">
              <a:buNone/>
            </a:pPr>
            <a:r>
              <a:rPr lang="tr-TR" sz="2000" b="1" dirty="0"/>
              <a:t>Alkol zehirlenmesinde belirti ve bulgular;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Güçlü bir alkol kokusu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Boş şişe veya teneke kutuları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Bilinç bozukluğu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Kızarık ve nemli yüz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Derin, gürültülü solunum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Bilinç kaybı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Kusma (bilinç kaybı sırasında olan kusma solunum yoluna kaçabilir)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Vücutta ısı kaybı (</a:t>
            </a:r>
            <a:r>
              <a:rPr lang="tr-TR" sz="2000" dirty="0" err="1"/>
              <a:t>hipotermi</a:t>
            </a:r>
            <a:r>
              <a:rPr lang="tr-TR" sz="20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Kan şekeri düşüklüğü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Vücutta yaralanma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Alkol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DC2C5D2-D514-4FF8-A50A-92B9E233E3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98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F24CA3FD-10EF-4C63-92DF-D994410CF3E5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3" y="1582938"/>
            <a:ext cx="8833922" cy="5049180"/>
          </a:xfrm>
        </p:spPr>
        <p:txBody>
          <a:bodyPr>
            <a:noAutofit/>
          </a:bodyPr>
          <a:lstStyle/>
          <a:p>
            <a:pPr algn="just"/>
            <a:endParaRPr lang="tr-TR" sz="2400" dirty="0"/>
          </a:p>
          <a:p>
            <a:pPr algn="just"/>
            <a:r>
              <a:rPr lang="tr-TR" sz="2400" dirty="0"/>
              <a:t>Hasta/yaralı bilinç ve yaralanmalar açısından değerlendirilir.</a:t>
            </a:r>
          </a:p>
          <a:p>
            <a:pPr algn="just"/>
            <a:r>
              <a:rPr lang="tr-TR" sz="2400" dirty="0"/>
              <a:t>Hasta/yaralı soğuktan korunmak için bir ceket veya battaniye ile örtülür.</a:t>
            </a:r>
          </a:p>
          <a:p>
            <a:pPr algn="just"/>
            <a:r>
              <a:rPr lang="tr-TR" sz="2400" dirty="0"/>
              <a:t>Hasta/yaralının iyileşinceye kadar veya bir başka kişinin gözetimine verilinceye kadar yaşamsal bulguları takip edilir.</a:t>
            </a:r>
          </a:p>
          <a:p>
            <a:pPr algn="just"/>
            <a:r>
              <a:rPr lang="tr-TR" sz="2400" dirty="0"/>
              <a:t>Gerekli ise (kusma veya bilinç kaybı gibi) hasta/yaralı derlenme pozisyonuna alınır.</a:t>
            </a:r>
          </a:p>
          <a:p>
            <a:pPr algn="just"/>
            <a:r>
              <a:rPr lang="tr-TR" sz="2400" dirty="0"/>
              <a:t>Hasta/yaralının yaşamsal bulguları yoksa 112 acil yardım numarası aranır veya aratılır. </a:t>
            </a:r>
          </a:p>
          <a:p>
            <a:pPr algn="just"/>
            <a:r>
              <a:rPr lang="tr-TR" sz="2400" dirty="0"/>
              <a:t>Temel Yaşam Desteğine başlanır.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Alkol – 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F487D36-EAB1-43FC-BE0B-AA0BDE1C68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21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C5963B91-D3A4-413E-825B-087F414317AA}"/>
              </a:ext>
            </a:extLst>
          </p:cNvPr>
          <p:cNvSpPr/>
          <p:nvPr/>
        </p:nvSpPr>
        <p:spPr>
          <a:xfrm>
            <a:off x="-976" y="0"/>
            <a:ext cx="9144976" cy="1415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60848"/>
            <a:ext cx="8136904" cy="36724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/>
              <a:t>Karbon monoksit, kokusuz, tatsız, renksiz, rahatsız edici olmayan havadan hafif bir gazdır.</a:t>
            </a:r>
          </a:p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/>
              <a:t> Karbon monoksit egzoz gazları, gaz ve kömür ısıtıcıları, mangal kömürleri, kuyular ve derin çukurlarda bulunabilir.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10551"/>
            <a:ext cx="7321753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Duman (Karbon Monoksit)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888B95CB-C8F1-4495-864E-C8434DC19A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835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043FBC81-7F96-4140-869D-E0E509A7DEDA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76172"/>
            <a:ext cx="8964488" cy="5081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/>
              <a:t>Belirti ve bulgular;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Aşırı yorgunluk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Huzursuzluk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Baş ağrısı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Grip belirtileri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Bulantı, kusma, baş dönmesi, karıncalanma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Cilt ve tırnaklarda kısa süreli kiraz kırmızısı renk değişimi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Göğüs ağrısı, çarpıntı hissi, tansiyon düşüklüğü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 err="1"/>
              <a:t>Siyanoz</a:t>
            </a:r>
            <a:r>
              <a:rPr lang="tr-TR" sz="2000" dirty="0"/>
              <a:t> (morarma)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Bilinç kaybı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Solunum durması, kalp durması, koma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973" y="283572"/>
            <a:ext cx="7321753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Duman (Karbon Monoksit)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B055B55-04A7-4F44-8967-89EEF603ED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1505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AA09573A-EA28-46F3-B104-B9ECBF97A2D3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844824"/>
            <a:ext cx="8774442" cy="4804073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İlkyardımcının, hasta/yaralının ve çevrenin güvenliğinden emin  olunur, güvenlik açısından endişe varsa 112 acil yardım numarası aranarak/aratılarak yardım istenir.</a:t>
            </a:r>
          </a:p>
          <a:p>
            <a:pPr algn="just"/>
            <a:r>
              <a:rPr lang="tr-TR" sz="2200" dirty="0"/>
              <a:t>Kapalı alana girmeden önce iki veya üç derin nefes alınır ve nefes olabildiğince uzun tutulur. Varsa bir gaz maskesi kullanılır.</a:t>
            </a:r>
          </a:p>
          <a:p>
            <a:pPr algn="just"/>
            <a:r>
              <a:rPr lang="tr-TR" sz="2200" dirty="0"/>
              <a:t>Hasta/yaralı ortamdan uzaklaştırılır ve temiz bir alana götürülür.</a:t>
            </a:r>
          </a:p>
          <a:p>
            <a:pPr algn="just"/>
            <a:r>
              <a:rPr lang="tr-TR" sz="2200" dirty="0"/>
              <a:t>İlkyardımcı yalnız ise hasta gözetimsiz bırakılmadan çevreden yardım istenir.</a:t>
            </a:r>
          </a:p>
          <a:p>
            <a:pPr algn="just"/>
            <a:r>
              <a:rPr lang="tr-TR" sz="2200" dirty="0"/>
              <a:t>Hasta/yaralının üzerindeki giysiler gevşetilerek rahat nefes alıp vermesi sağlanır.</a:t>
            </a:r>
          </a:p>
          <a:p>
            <a:pPr algn="just"/>
            <a:r>
              <a:rPr lang="tr-TR" sz="2200" dirty="0"/>
              <a:t>Hasta/yaralının bilinci açıksa rahat nefes aldığı pozisyonda kalması sağlanır.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09103"/>
            <a:ext cx="7622314" cy="1152128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Duman (Karbon Monoksit)  </a:t>
            </a:r>
            <a:br>
              <a:rPr lang="tr-TR" sz="2700" dirty="0"/>
            </a:br>
            <a:r>
              <a:rPr lang="tr-TR" sz="2700" dirty="0"/>
              <a:t>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10100B2-3BF2-45A9-B882-25DF1A97C1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182" y="476672"/>
            <a:ext cx="952772" cy="61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9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E2F798E3-5D09-45AF-937E-602A1DA09EF0}"/>
              </a:ext>
            </a:extLst>
          </p:cNvPr>
          <p:cNvSpPr/>
          <p:nvPr/>
        </p:nvSpPr>
        <p:spPr>
          <a:xfrm>
            <a:off x="1" y="0"/>
            <a:ext cx="9135366" cy="14582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E59CF10-F024-49CB-907C-887EF3A7C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2" y="476672"/>
            <a:ext cx="5770984" cy="778098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i="1" dirty="0"/>
            </a:br>
            <a:r>
              <a:rPr lang="tr-TR" sz="2700" dirty="0"/>
              <a:t>Genel Bilgiler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F92F81-0AC6-4CDD-BEEE-4D1A4DBD4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562" y="1772816"/>
            <a:ext cx="5164950" cy="42661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Zehir yutulduğunda, solunduğunda, enjekte edildiğinde veya cilt yolu ile emildiğinde insan sağlığına zarar veren maddelerin genel adıdır.</a:t>
            </a:r>
          </a:p>
          <a:p>
            <a:pPr algn="just"/>
            <a:r>
              <a:rPr lang="tr-TR" sz="2400" b="1" dirty="0"/>
              <a:t>Bir maddenin zehirli olup olmadığını belirleyen onun miktarıdır.</a:t>
            </a:r>
          </a:p>
          <a:p>
            <a:pPr algn="just"/>
            <a:r>
              <a:rPr lang="tr-TR" sz="2400" dirty="0"/>
              <a:t>Düşük miktarda alındığında zararsız veya tedavi edici olan maddeler (örneğin, ilaçlar ve bitkisel ürünler) daha yüksek miktarlarda alındığında zehirli olabilirler.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C0348343-A357-4C8A-9EB5-907B4FCB88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5C3C0AFB-CDA8-4E9D-B7BF-F672CA46D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184" y="2996952"/>
            <a:ext cx="2402838" cy="240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385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AA09573A-EA28-46F3-B104-B9ECBF97A2D3}"/>
              </a:ext>
            </a:extLst>
          </p:cNvPr>
          <p:cNvSpPr/>
          <p:nvPr/>
        </p:nvSpPr>
        <p:spPr>
          <a:xfrm>
            <a:off x="0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75" y="1916832"/>
            <a:ext cx="8932791" cy="4941168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Hasta/yaralının yaşamsal bulguları  değerlendirilir. Yaşamsal bulguları yoksa 112 acil yardım numarası aranır veya aratılır. </a:t>
            </a:r>
          </a:p>
          <a:p>
            <a:pPr algn="just"/>
            <a:r>
              <a:rPr lang="tr-TR" sz="2200" dirty="0"/>
              <a:t>Gerekli ise Temel Yaşam Desteğine başlanır.</a:t>
            </a:r>
          </a:p>
          <a:p>
            <a:pPr algn="just"/>
            <a:r>
              <a:rPr lang="tr-TR" sz="2200" dirty="0"/>
              <a:t>Hastanın takibi için sağlık kuruluşuna nakli sağlanır.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575" y="260648"/>
            <a:ext cx="7609785" cy="1296144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Duman (Karbon Monoksit) </a:t>
            </a:r>
            <a:br>
              <a:rPr lang="tr-TR" sz="2700" dirty="0"/>
            </a:br>
            <a:r>
              <a:rPr lang="tr-TR" sz="2700" dirty="0"/>
              <a:t> 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210100B2-3BF2-45A9-B882-25DF1A97C1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1F315B82-A64B-4758-81C9-8A26E866A0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7" y="3986945"/>
            <a:ext cx="3512695" cy="246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7634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1E976A10-CFF1-40C4-A219-AB2CE0CD9E39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00808"/>
            <a:ext cx="8833921" cy="48654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Şofben, sıcak su temini için birçok konutta hala kullanılmakta olan bir cihazdır. </a:t>
            </a:r>
          </a:p>
          <a:p>
            <a:pPr algn="just"/>
            <a:r>
              <a:rPr lang="tr-TR" sz="2400" dirty="0"/>
              <a:t>Elektrikle çalışanları genellikle termostat arızası nedeniyle patlamalara ve sıcak su yanıklarına neden olabilmektedir.</a:t>
            </a:r>
          </a:p>
          <a:p>
            <a:pPr algn="just"/>
            <a:r>
              <a:rPr lang="tr-TR" sz="2400" dirty="0"/>
              <a:t>Buna karşın doğalgaz ve tüple çalışan şofbenler ise zehirlenmelere sebebiyet verebilmektedir.</a:t>
            </a:r>
          </a:p>
          <a:p>
            <a:pPr algn="just"/>
            <a:r>
              <a:rPr lang="tr-TR" sz="2400" dirty="0"/>
              <a:t>Doğalgaz aslında zehirli değildir. Ancak; 6 m</a:t>
            </a:r>
            <a:r>
              <a:rPr lang="tr-TR" sz="2400" baseline="30000" dirty="0"/>
              <a:t>3</a:t>
            </a:r>
            <a:r>
              <a:rPr lang="tr-TR" sz="2400" dirty="0"/>
              <a:t> den daha küçük ve iyi havalandırılmamış mekanlarda şofben kullanıldığında, ortamdaki oksijen hızla tükenmekte ve kişiler bu yüzden havasızlıktan boğularak kaybedilmektedirler.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Şofben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0FFE1D7-3BD0-482B-9DF0-350DB49EDA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0710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A0725F00-F376-4759-BE3A-6645D9AB508F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916832"/>
            <a:ext cx="8928991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Şofben zehirlenmelerine karşı bir takım önlemler alınabilir. </a:t>
            </a:r>
            <a:r>
              <a:rPr lang="tr-TR" sz="2400" b="1" dirty="0"/>
              <a:t>Bunlar;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Mümkünse banyoya şofben konulmamalı,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Banyo içeriden kilitlenmemeli,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Şofben iyi çeken bir bacaya bağlanmalı,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Şofbenin olduğu yere bol hava girişi sağlanmalı,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Şofben ile tüp arasındaki hortum 125 cm den uzun olmamalı,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Banyodaki kişiler belirli aralıklarla kontrol edilmelidir.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Şofben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E8A40BD-1DB6-4860-AAD4-10EFAC4E7A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7427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D135FFA3-79AB-4420-8ADB-5943B5CBADA2}"/>
              </a:ext>
            </a:extLst>
          </p:cNvPr>
          <p:cNvSpPr/>
          <p:nvPr/>
        </p:nvSpPr>
        <p:spPr>
          <a:xfrm>
            <a:off x="1" y="0"/>
            <a:ext cx="9135366" cy="15318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988840"/>
            <a:ext cx="8833922" cy="4680520"/>
          </a:xfrm>
        </p:spPr>
        <p:txBody>
          <a:bodyPr>
            <a:noAutofit/>
          </a:bodyPr>
          <a:lstStyle/>
          <a:p>
            <a:pPr algn="just"/>
            <a:endParaRPr lang="tr-TR" sz="2400" dirty="0"/>
          </a:p>
          <a:p>
            <a:pPr algn="just"/>
            <a:r>
              <a:rPr lang="tr-TR" sz="2400" dirty="0"/>
              <a:t>Hasta/yaralı ortamdan uzaklaştırılır.</a:t>
            </a:r>
          </a:p>
          <a:p>
            <a:pPr algn="just"/>
            <a:r>
              <a:rPr lang="tr-TR" sz="2400" dirty="0"/>
              <a:t>Ortamda bulunan pencere varsa açılır ve ortamın havalanması sağlanır.</a:t>
            </a:r>
          </a:p>
          <a:p>
            <a:pPr algn="just"/>
            <a:r>
              <a:rPr lang="tr-TR" sz="2400" dirty="0"/>
              <a:t>Hasta/yaralının bilinci kapalı ancak yaşamsal bulguları varsa derlenme pozisyonuna getirilir.</a:t>
            </a:r>
          </a:p>
          <a:p>
            <a:pPr algn="just"/>
            <a:r>
              <a:rPr lang="tr-TR" sz="2400" dirty="0"/>
              <a:t>Hasta/yaralının yaşamsal bulguları  değerlendirilir. Yaşamsal bulguları yoksa 112 acil yardım numarası aranır veya aratılır. </a:t>
            </a:r>
          </a:p>
          <a:p>
            <a:pPr algn="just"/>
            <a:r>
              <a:rPr lang="tr-TR" sz="2400" dirty="0"/>
              <a:t>Gerekli ise Temel Yaşam Desteğine başlanır.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Sık Görülen Zehirlenmeler – Şofben – İlk Yardım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EA0F35E-2D33-4BA5-B1FC-884A2CF729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6558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B68176D-8A76-42EB-B127-8629555768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98" y="1735577"/>
            <a:ext cx="5733548" cy="403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78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4F38CA-2A84-432D-9309-2C5FDCA1D84C}"/>
              </a:ext>
            </a:extLst>
          </p:cNvPr>
          <p:cNvSpPr/>
          <p:nvPr/>
        </p:nvSpPr>
        <p:spPr>
          <a:xfrm>
            <a:off x="-1" y="0"/>
            <a:ext cx="9135367" cy="1412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F92F81-0AC6-4CDD-BEEE-4D1A4DBD4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3" y="1628800"/>
            <a:ext cx="8640960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/>
              <a:t>Zehirlenmeye sebebiyet veren birçok madde günlük hayatta kullanılmaktadır. </a:t>
            </a:r>
            <a:r>
              <a:rPr lang="tr-TR" sz="2400" b="1" dirty="0"/>
              <a:t>Bunlardan korunmak için;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Zehirlenmeler genellikle çocuklarda ve bakıma muhtaç kişilerde görülmektedir.  Bu yüzden zehirlenmeye sebebiyet verebilecek maddeler çocukların erişemeyeceği şekilde muhafaza edilmelidir.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Kullanılmayan kimyasal maddeler çevreye zarar veremeyecek şekilde uzaklaştırılmalıdır (atık pil toplama alanları vb.).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Kullanılan ilaçlar reçetede yazılan miktarda ve sürede alınmalıdır. Fazla kullanım engellenmelidir. Kullanılmayan ilaçlar ise yetkili mercilere teslim edilmelidir.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A2E90195-5ABB-4BBB-BE29-0D2A3F8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2" y="260648"/>
            <a:ext cx="577098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Genel Bilgiler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24587CE-0CCF-4A9C-A585-DFBA76566D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07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4F38CA-2A84-432D-9309-2C5FDCA1D84C}"/>
              </a:ext>
            </a:extLst>
          </p:cNvPr>
          <p:cNvSpPr/>
          <p:nvPr/>
        </p:nvSpPr>
        <p:spPr>
          <a:xfrm>
            <a:off x="1" y="0"/>
            <a:ext cx="9135366" cy="1484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F92F81-0AC6-4CDD-BEEE-4D1A4DBD4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00808"/>
            <a:ext cx="8352928" cy="4464496"/>
          </a:xfrm>
        </p:spPr>
        <p:txBody>
          <a:bodyPr>
            <a:noAutofit/>
          </a:bodyPr>
          <a:lstStyle/>
          <a:p>
            <a:pPr lvl="1" algn="just">
              <a:buFont typeface="Wingdings" panose="05000000000000000000" pitchFamily="2" charset="2"/>
              <a:buChar char="ü"/>
            </a:pPr>
            <a:endParaRPr lang="tr-TR" sz="24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Kullanılacak ürünün (temizlik maddesi, böcek ilacı vb.) sağlığa zararsız alternatifleri varsa tercih edilmelidir.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Zehirli olabilecek maddeler kullanılırken koruyucu ekipman kullanılmalı ve ortam havalandırmasına dikkat edilmelidir.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sz="2400" dirty="0"/>
              <a:t>Zehirli maddeler etraftayken yiyecek ve içecek tüketilmemelidir.</a:t>
            </a:r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A2E90195-5ABB-4BBB-BE29-0D2A3F869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2" y="260648"/>
            <a:ext cx="577098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sz="4900" dirty="0"/>
            </a:br>
            <a:r>
              <a:rPr lang="tr-TR" sz="2700" dirty="0"/>
              <a:t>Genel Bilgiler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24587CE-0CCF-4A9C-A585-DFBA76566D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B126617E-F5D8-4AF6-9928-0A62E3785D88}"/>
              </a:ext>
            </a:extLst>
          </p:cNvPr>
          <p:cNvSpPr/>
          <p:nvPr/>
        </p:nvSpPr>
        <p:spPr>
          <a:xfrm>
            <a:off x="1" y="0"/>
            <a:ext cx="9135366" cy="1412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46499"/>
            <a:ext cx="9144000" cy="531150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Zehirler insan vücuduna farklı yollarla girebilir.</a:t>
            </a: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Bunlar;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Sindirim yolu ile zehirlenme (ağızdan)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Solunum yolu ile zehirlenme (gazlar)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Enjeksiyon yolu ile zehirlenme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Cilt emilimi ile zehirlenme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Göze sıçrayan maddelerle zehirlenme</a:t>
            </a:r>
            <a:endParaRPr lang="tr-TR" sz="20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05C1C29-BC3A-4B15-906D-9D5B186AC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577098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Zehirlenme Kaynakları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16760B4-3A56-412B-80EA-4F14ED7599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C5DF87CF-B033-46B9-8B03-B8D3F912AE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041" y="3140968"/>
            <a:ext cx="2835384" cy="283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50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B126617E-F5D8-4AF6-9928-0A62E3785D88}"/>
              </a:ext>
            </a:extLst>
          </p:cNvPr>
          <p:cNvSpPr/>
          <p:nvPr/>
        </p:nvSpPr>
        <p:spPr>
          <a:xfrm>
            <a:off x="1" y="0"/>
            <a:ext cx="9135366" cy="1412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348880"/>
            <a:ext cx="8136904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pPr lvl="1"/>
            <a:endParaRPr lang="tr-TR" sz="2000" dirty="0"/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05C1C29-BC3A-4B15-906D-9D5B186AC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5770984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Zehirlenme Yolları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16760B4-3A56-412B-80EA-4F14ED7599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9B2A7347-C515-4C80-8249-CB386E5E9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503101"/>
              </p:ext>
            </p:extLst>
          </p:nvPr>
        </p:nvGraphicFramePr>
        <p:xfrm>
          <a:off x="179512" y="1781957"/>
          <a:ext cx="8761913" cy="4815396"/>
        </p:xfrm>
        <a:graphic>
          <a:graphicData uri="http://schemas.openxmlformats.org/drawingml/2006/table">
            <a:tbl>
              <a:tblPr firstRow="1" firstCol="1" bandRow="1"/>
              <a:tblGrid>
                <a:gridCol w="1587999">
                  <a:extLst>
                    <a:ext uri="{9D8B030D-6E8A-4147-A177-3AD203B41FA5}">
                      <a16:colId xmlns:a16="http://schemas.microsoft.com/office/drawing/2014/main" val="887803709"/>
                    </a:ext>
                  </a:extLst>
                </a:gridCol>
                <a:gridCol w="7173914">
                  <a:extLst>
                    <a:ext uri="{9D8B030D-6E8A-4147-A177-3AD203B41FA5}">
                      <a16:colId xmlns:a16="http://schemas.microsoft.com/office/drawing/2014/main" val="1002302775"/>
                    </a:ext>
                  </a:extLst>
                </a:gridCol>
              </a:tblGrid>
              <a:tr h="3164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Vücuda giriş yolu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2E5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Zehirlenmeye en sık neden olan etkenler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2E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66573"/>
                  </a:ext>
                </a:extLst>
              </a:tr>
              <a:tr h="832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Sindirim (ağızdan)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98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En sık rastlanan zehirlenme yoludur ve çoğunlukla çocuklar (beş yaş altı) etkilenir.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Zehirlenmeler genellikle ev ya da bahçede kullanılan kimyasal maddeler, zehirli mantarlar, ilaçlar, aşırı alkol alımı ve temizlik ürünlerinden kaynaklanır.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340453"/>
                  </a:ext>
                </a:extLst>
              </a:tr>
              <a:tr h="11242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Solunum (gazlar)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1714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Zehirli maddenin solunum yolu ile alınmasıyla oluşur.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marR="17145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Genellikle karbon monoksit (soba, tüp kaçakları, şofben, bütan gazı sobaları), lağım çukuru veya kayalarda biriken karbondioksit, havuz temizliğinde kullanılan klor, yapıştırıcılar, boyalar ve ev temizleyicileri gibi maddelerden kaynaklanır.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237133"/>
                  </a:ext>
                </a:extLst>
              </a:tr>
              <a:tr h="832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Enjeksiyon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lnSpc>
                          <a:spcPct val="98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 vücuda enjeksiyon yapılarak (kas içi veya damar içi) zerk edilmesi ile girer.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Zehirlenme ilaçların enjeksiyonu (iğne), zehirli yılanların ve kuduz köpeklerin ısırıkları, akrepler ve zehirli böceklerin sokmasından kaynaklanır.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526481"/>
                  </a:ext>
                </a:extLst>
              </a:tr>
              <a:tr h="8550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Cilt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Cilt yolu ile zehirlenmede, zehir cilt ile temas eder ve emilerek vücuda girer.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Zehirlenme temizlik ürünleri, ev bitkileri ve bahçe ürünleri, endüstriyel zehirler ve bitkisel zehirlerin cilt yoluyla emilerek vücuda girmesinden kaynaklanır.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921345"/>
                  </a:ext>
                </a:extLst>
              </a:tr>
              <a:tr h="8550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Göz</a:t>
                      </a:r>
                      <a:endParaRPr lang="tr-T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37465" marT="393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Zehirlenme göze sıçrama şeklinde meydana gelir.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l" fontAlgn="base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 panose="020B0604020202020204" pitchFamily="34" charset="0"/>
                        <a:buChar char="•"/>
                      </a:pPr>
                      <a:r>
                        <a:rPr lang="tr-TR" sz="14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Zehirlenme temizlik ürünleri, evde kullanılan maddeler ve bahçe ürünleri, endüstriyel ve bitkisel kaynaklı ürünlerden kaynaklanır.</a:t>
                      </a:r>
                      <a:endParaRPr lang="tr-TR" sz="14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1755" marR="37465" marT="393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796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90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028B5216-87CC-4E5E-A242-59E788DF46D0}"/>
              </a:ext>
            </a:extLst>
          </p:cNvPr>
          <p:cNvSpPr/>
          <p:nvPr/>
        </p:nvSpPr>
        <p:spPr>
          <a:xfrm>
            <a:off x="1" y="0"/>
            <a:ext cx="9135366" cy="1412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492896"/>
            <a:ext cx="8496944" cy="24482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/>
              <a:t>Zehirlenme belirti ve bulguları; zehrin vücuda giriş yoluna, alınan zehirli (</a:t>
            </a:r>
            <a:r>
              <a:rPr lang="tr-TR" sz="2400" dirty="0" err="1"/>
              <a:t>toksik</a:t>
            </a:r>
            <a:r>
              <a:rPr lang="tr-TR" sz="2400" dirty="0"/>
              <a:t>) maddenin türüne ve miktarına göre değişir. </a:t>
            </a:r>
          </a:p>
          <a:p>
            <a:pPr algn="just"/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Zehirlenme hafif seyirli olabileceği gibi hayatı tehdit edebilecek durumlara neden olabilir.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Belirti Ve Bulgular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62D3D15-30B1-4FBD-BD49-9A82EE91E7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28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id="{65732C65-CE4D-4978-BA1C-54EA37CE2706}"/>
              </a:ext>
            </a:extLst>
          </p:cNvPr>
          <p:cNvSpPr/>
          <p:nvPr/>
        </p:nvSpPr>
        <p:spPr>
          <a:xfrm>
            <a:off x="1" y="0"/>
            <a:ext cx="9135366" cy="1484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ACE11-0887-413E-8BF3-C4B416142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82921"/>
            <a:ext cx="5135621" cy="5170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b="1" dirty="0"/>
              <a:t>Sindirim yolu ile zehirlenme (ağızdan)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Bulantı ve kusma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Karın ağrısı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Nöbetler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Düzensiz veya hızlı veya yavaş kalp atışı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Bilinç bozukluğu</a:t>
            </a:r>
          </a:p>
          <a:p>
            <a:pPr marL="457200" lvl="1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Solunum yolu ile zehirlenme (gazlar)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Nefes darlığı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Kan oksijen seviyesinin düşmesi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Gri-mavi cilt (</a:t>
            </a:r>
            <a:r>
              <a:rPr lang="tr-TR" sz="2000" dirty="0" err="1"/>
              <a:t>siyanoz</a:t>
            </a:r>
            <a:r>
              <a:rPr lang="tr-TR" sz="20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Kiraz kırmızısı dudaklar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721A1511-9D9D-434D-AA53-3D70BEF68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44" y="260648"/>
            <a:ext cx="6494436" cy="994122"/>
          </a:xfrm>
        </p:spPr>
        <p:txBody>
          <a:bodyPr>
            <a:normAutofit fontScale="90000"/>
          </a:bodyPr>
          <a:lstStyle/>
          <a:p>
            <a:pPr algn="l"/>
            <a:r>
              <a:rPr lang="tr-TR" sz="4000" dirty="0"/>
              <a:t>Zehirlenmeler</a:t>
            </a:r>
            <a:br>
              <a:rPr lang="tr-TR" dirty="0"/>
            </a:br>
            <a:r>
              <a:rPr lang="tr-TR" sz="2700" dirty="0"/>
              <a:t>Belirti Ve Bulgular – Vücuda Giriş Yoluna Göre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A571B2D7-93E8-4C31-A16B-7BFEC8282697}"/>
              </a:ext>
            </a:extLst>
          </p:cNvPr>
          <p:cNvSpPr txBox="1">
            <a:spLocks/>
          </p:cNvSpPr>
          <p:nvPr/>
        </p:nvSpPr>
        <p:spPr>
          <a:xfrm>
            <a:off x="5220072" y="1687376"/>
            <a:ext cx="3721354" cy="51706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/>
              <a:t>Enjeksiyon yolu ile zehirlenme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Enjeksiyon bölgesinde ağrı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Kızarıklık ve şişlik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Bulanık görme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Bulantı ve kusma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Nefes darlığı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Nöbetler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/>
              <a:t>Bilinç bozukluğu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000" dirty="0" err="1"/>
              <a:t>Anafilaktik</a:t>
            </a:r>
            <a:r>
              <a:rPr lang="tr-TR" sz="2000" dirty="0"/>
              <a:t> şok (</a:t>
            </a:r>
            <a:r>
              <a:rPr lang="fi-FI" sz="2000" dirty="0"/>
              <a:t>hayatı tehdit eden sistemik reaksiyon)</a:t>
            </a:r>
            <a:endParaRPr lang="tr-TR" sz="2000" b="1" i="1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C67D338-E496-4C20-80C9-18568FDC73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421" y="291729"/>
            <a:ext cx="1106004" cy="7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2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</TotalTime>
  <Words>2073</Words>
  <Application>Microsoft Office PowerPoint</Application>
  <PresentationFormat>Ekran Gösterisi (4:3)</PresentationFormat>
  <Paragraphs>283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Ofis Teması</vt:lpstr>
      <vt:lpstr>ZEHİRLENMELERDE  İLK YARDIM</vt:lpstr>
      <vt:lpstr>Amaç ve Öğrenim Hedefleri</vt:lpstr>
      <vt:lpstr>Zehirlenmeler Genel Bilgiler</vt:lpstr>
      <vt:lpstr>Zehirlenmeler Genel Bilgiler</vt:lpstr>
      <vt:lpstr>Zehirlenmeler Genel Bilgiler</vt:lpstr>
      <vt:lpstr>Zehirlenmeler Zehirlenme Kaynakları</vt:lpstr>
      <vt:lpstr>Zehirlenmeler Zehirlenme Yolları</vt:lpstr>
      <vt:lpstr>Zehirlenmeler Belirti Ve Bulgular</vt:lpstr>
      <vt:lpstr>Zehirlenmeler Belirti Ve Bulgular – Vücuda Giriş Yoluna Göre</vt:lpstr>
      <vt:lpstr>Zehirlenmeler Belirti Ve Bulgular – Vücuda Giriş Yoluna Göre</vt:lpstr>
      <vt:lpstr>Zehirlenmeler Belirti Ve Bulgular – Vücuttaki Sistemlere Göre</vt:lpstr>
      <vt:lpstr>Zehirlenmeler Belirti Ve Bulgular – Vücuttaki Sistemlere Göre</vt:lpstr>
      <vt:lpstr>Zehirlenmeler İlk Yardım</vt:lpstr>
      <vt:lpstr>Zehirlenmeler İlk Yardım</vt:lpstr>
      <vt:lpstr>Zehirlenmeler İlk Yardım</vt:lpstr>
      <vt:lpstr>Zehirlenmeler İlk Yardım</vt:lpstr>
      <vt:lpstr>Zehirlenmeler İlk Yardım</vt:lpstr>
      <vt:lpstr>Zehirlenmeler İlk Yardım</vt:lpstr>
      <vt:lpstr>Zehirlenmeler İlk Yardım</vt:lpstr>
      <vt:lpstr>Zehirlenmeler Sık Görülen Zehirlenmeler – İlaçlar</vt:lpstr>
      <vt:lpstr>Zehirlenmeler Sık Görülen Zehirlenmeler – İlaçlar – İlk Yardım</vt:lpstr>
      <vt:lpstr>Zehirlenmeler Sık Görülen Zehirlenmeler – Mantar</vt:lpstr>
      <vt:lpstr>Zehirlenmeler Sık Görülen Zehirlenmeler – Mantar – İlk Yardım</vt:lpstr>
      <vt:lpstr>Zehirlenmeler Sık Görülen Zehirlenmeler – Alkol</vt:lpstr>
      <vt:lpstr>Zehirlenmeler Sık Görülen Zehirlenmeler – Alkol</vt:lpstr>
      <vt:lpstr>Zehirlenmeler Sık Görülen Zehirlenmeler – Alkol – İlk Yardım</vt:lpstr>
      <vt:lpstr>Zehirlenmeler Sık Görülen Zehirlenmeler – Duman (Karbon Monoksit)</vt:lpstr>
      <vt:lpstr>Zehirlenmeler Sık Görülen Zehirlenmeler – Duman (Karbon Monoksit)</vt:lpstr>
      <vt:lpstr>Zehirlenmeler Sık Görülen Zehirlenmeler – Duman (Karbon Monoksit)   İlk Yardım</vt:lpstr>
      <vt:lpstr>Zehirlenmeler Sık Görülen Zehirlenmeler – Duman (Karbon Monoksit)   İlk Yardım</vt:lpstr>
      <vt:lpstr>Zehirlenmeler Sık Görülen Zehirlenmeler – Şofben</vt:lpstr>
      <vt:lpstr>Zehirlenmeler Sık Görülen Zehirlenmeler – Şofben</vt:lpstr>
      <vt:lpstr>Zehirlenmeler Sık Görülen Zehirlenmeler – Şofben – İlk Yardım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İLK YARDIM BİLGİLERİ</dc:title>
  <dc:creator>win7</dc:creator>
  <cp:lastModifiedBy>ZÜLFİNAZ KURT</cp:lastModifiedBy>
  <cp:revision>148</cp:revision>
  <dcterms:created xsi:type="dcterms:W3CDTF">2020-12-16T20:56:57Z</dcterms:created>
  <dcterms:modified xsi:type="dcterms:W3CDTF">2025-06-18T12:57:01Z</dcterms:modified>
</cp:coreProperties>
</file>