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448" r:id="rId3"/>
    <p:sldId id="325" r:id="rId4"/>
    <p:sldId id="450" r:id="rId5"/>
    <p:sldId id="452" r:id="rId6"/>
    <p:sldId id="412" r:id="rId7"/>
    <p:sldId id="414" r:id="rId8"/>
    <p:sldId id="415" r:id="rId9"/>
    <p:sldId id="494" r:id="rId10"/>
    <p:sldId id="454" r:id="rId11"/>
    <p:sldId id="455" r:id="rId12"/>
    <p:sldId id="457" r:id="rId13"/>
    <p:sldId id="459" r:id="rId14"/>
    <p:sldId id="496" r:id="rId15"/>
    <p:sldId id="422" r:id="rId16"/>
    <p:sldId id="423" r:id="rId17"/>
    <p:sldId id="424" r:id="rId18"/>
    <p:sldId id="425" r:id="rId19"/>
    <p:sldId id="463" r:id="rId20"/>
    <p:sldId id="465" r:id="rId21"/>
    <p:sldId id="428" r:id="rId22"/>
    <p:sldId id="469" r:id="rId23"/>
    <p:sldId id="430" r:id="rId24"/>
    <p:sldId id="472" r:id="rId25"/>
    <p:sldId id="432" r:id="rId26"/>
    <p:sldId id="433" r:id="rId27"/>
    <p:sldId id="434" r:id="rId28"/>
    <p:sldId id="435" r:id="rId29"/>
    <p:sldId id="436" r:id="rId30"/>
    <p:sldId id="437" r:id="rId31"/>
    <p:sldId id="474" r:id="rId32"/>
    <p:sldId id="438" r:id="rId33"/>
    <p:sldId id="476" r:id="rId34"/>
    <p:sldId id="478" r:id="rId35"/>
    <p:sldId id="481" r:id="rId36"/>
    <p:sldId id="484" r:id="rId37"/>
    <p:sldId id="440" r:id="rId38"/>
    <p:sldId id="486" r:id="rId39"/>
    <p:sldId id="441" r:id="rId40"/>
    <p:sldId id="488" r:id="rId41"/>
    <p:sldId id="490" r:id="rId42"/>
    <p:sldId id="443" r:id="rId43"/>
    <p:sldId id="492" r:id="rId44"/>
    <p:sldId id="444" r:id="rId45"/>
    <p:sldId id="445" r:id="rId46"/>
    <p:sldId id="446" r:id="rId47"/>
    <p:sldId id="292" r:id="rId4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12"/>
    <p:restoredTop sz="95226" autoAdjust="0"/>
  </p:normalViewPr>
  <p:slideViewPr>
    <p:cSldViewPr>
      <p:cViewPr varScale="1">
        <p:scale>
          <a:sx n="114" d="100"/>
          <a:sy n="114" d="100"/>
        </p:scale>
        <p:origin x="12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E8343-95F8-4792-887F-74C2E58AA947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6C6B5-12BE-488B-A68C-374D45A6D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5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57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45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45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1FC3E-BA19-D787-E224-F4E83B1D8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411B13F-2F60-3467-ED50-D226C4D7A2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F348621-0176-8BFC-F2B3-EE6A41048A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5C2D6A3-D5CB-5405-F1F6-F25D4D86BE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50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334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36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01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67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67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67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2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57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24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77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24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52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8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57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4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77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41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F4B89-7366-3AED-F4F2-4C6F495D1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661CD317-1CB1-1E1A-1E76-A80A2B957C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FABA6662-101A-4798-6D6F-6E416BBED8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AEDB408-4257-33E9-8D97-79F6575852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4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45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4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18.06.2025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20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18.06.2025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011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18.06.2025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246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18.06.2025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1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18.06.2025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0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18.06.2025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99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18.06.2025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707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18.06.2025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544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18.06.2025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247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18.06.2025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555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18.06.2025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023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18.06.2025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2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74A2927E-B88A-4065-97A1-192B30CCBBAA}"/>
              </a:ext>
            </a:extLst>
          </p:cNvPr>
          <p:cNvSpPr/>
          <p:nvPr/>
        </p:nvSpPr>
        <p:spPr>
          <a:xfrm>
            <a:off x="1" y="2796596"/>
            <a:ext cx="9144000" cy="13681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2852936"/>
            <a:ext cx="7632848" cy="1368151"/>
          </a:xfrm>
        </p:spPr>
        <p:txBody>
          <a:bodyPr>
            <a:normAutofit/>
          </a:bodyPr>
          <a:lstStyle/>
          <a:p>
            <a:pPr lvl="0"/>
            <a:r>
              <a:rPr lang="tr-TR" sz="4000" b="1" dirty="0"/>
              <a:t>KIRIK, ÇIKIK, ZORLANMA VE BURKULMALARDA İLK YARDIM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CC462EC-32DE-48FB-B686-484C5805D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78" y="503640"/>
            <a:ext cx="3237643" cy="209661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767467F-96F2-4810-B81A-6C8AD0B90C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990" y="4509120"/>
            <a:ext cx="2837145" cy="216024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0C2AB7C4-FE57-494C-8BB1-E6CD91ABFE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09120"/>
            <a:ext cx="2232248" cy="216024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AC08F0C9-64C2-4B72-92F0-6DCFEA4A0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509120"/>
            <a:ext cx="273415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B30E0008-DEEC-4F42-A5CF-236C906FFE86}"/>
              </a:ext>
            </a:extLst>
          </p:cNvPr>
          <p:cNvSpPr/>
          <p:nvPr/>
        </p:nvSpPr>
        <p:spPr>
          <a:xfrm>
            <a:off x="13753" y="0"/>
            <a:ext cx="9121613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08" y="1806494"/>
            <a:ext cx="8856984" cy="4959993"/>
          </a:xfrm>
        </p:spPr>
        <p:txBody>
          <a:bodyPr>
            <a:noAutofit/>
          </a:bodyPr>
          <a:lstStyle/>
          <a:p>
            <a:pPr lvl="0" algn="just">
              <a:lnSpc>
                <a:spcPct val="90000"/>
              </a:lnSpc>
            </a:pPr>
            <a:r>
              <a:rPr lang="tr-TR" sz="2400" dirty="0">
                <a:solidFill>
                  <a:prstClr val="black"/>
                </a:solidFill>
              </a:rPr>
              <a:t>İlkyardımcı tek başınaysa bağırır veya yardım çağırır ancak hasta/yaralı yalnız bırakılmaz.</a:t>
            </a:r>
          </a:p>
          <a:p>
            <a:pPr lvl="0" algn="just">
              <a:lnSpc>
                <a:spcPct val="90000"/>
              </a:lnSpc>
            </a:pPr>
            <a:r>
              <a:rPr lang="tr-TR" sz="2400" dirty="0">
                <a:solidFill>
                  <a:prstClr val="black"/>
                </a:solidFill>
              </a:rPr>
              <a:t> Olay yerindeki bir kişiden 112 acil yardım numarasını araması istenir ve yardım isteyip istenmediğinden emin olmak için de geri dönmesi söylenir.</a:t>
            </a:r>
            <a:endParaRPr lang="tr-TR" sz="2400" dirty="0"/>
          </a:p>
          <a:p>
            <a:r>
              <a:rPr lang="tr-TR" sz="2400" dirty="0"/>
              <a:t>Kırıklar genellikle diğer potansiyel yaralanmalar ile birlikte olduğundan hangi yaralanmanın daha acil olduğuna karar verilir ve buna göre hareket edilir. </a:t>
            </a:r>
          </a:p>
          <a:p>
            <a:r>
              <a:rPr lang="tr-TR" sz="2400" dirty="0"/>
              <a:t>Kırık olan bölge sabitleninceye kadar yaralı hareket ettirilmemeye çalışılır. Mutlaka hareket ettirmek gerekiyorsa dikkatli olunur .</a:t>
            </a:r>
          </a:p>
          <a:p>
            <a:r>
              <a:rPr lang="tr-TR" sz="2400" dirty="0"/>
              <a:t>Yaralıya güven verilir ve sakinleştirilmeye çalışılır.</a:t>
            </a:r>
          </a:p>
          <a:p>
            <a:pPr marL="0" indent="0">
              <a:buNone/>
            </a:pPr>
            <a:endParaRPr lang="tr-TR" sz="2400" dirty="0"/>
          </a:p>
          <a:p>
            <a:endParaRPr lang="tr-TR" sz="2400" dirty="0"/>
          </a:p>
          <a:p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Kırıklar</a:t>
            </a:r>
            <a:br>
              <a:rPr lang="tr-TR" sz="4000" dirty="0"/>
            </a:br>
            <a:r>
              <a:rPr lang="tr-TR" sz="2400" dirty="0"/>
              <a:t>İlk Yardım</a:t>
            </a: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2FBD81D-A104-47C5-94DF-4D2D881DB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81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B30E0008-DEEC-4F42-A5CF-236C906FFE86}"/>
              </a:ext>
            </a:extLst>
          </p:cNvPr>
          <p:cNvSpPr/>
          <p:nvPr/>
        </p:nvSpPr>
        <p:spPr>
          <a:xfrm>
            <a:off x="13753" y="0"/>
            <a:ext cx="9121613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777678"/>
            <a:ext cx="6264696" cy="4459634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Yaralı, yaralanan kısmı destekleyebiliyorsa, ondan bunu yapması istenir. </a:t>
            </a:r>
          </a:p>
          <a:p>
            <a:pPr algn="just"/>
            <a:r>
              <a:rPr lang="tr-TR" sz="2400" dirty="0"/>
              <a:t>Bulunduğu pozisyonda bir askı veya bandajla hareketsiz hale gelinceye kadar yaralanmanın üstündeki ve altındaki eklemler el ile desteklenir veya yaralıya hareketsiz kalması söylenir. </a:t>
            </a:r>
          </a:p>
          <a:p>
            <a:r>
              <a:rPr lang="tr-TR" sz="2400" dirty="0"/>
              <a:t>Yaralı kısım bir bandaj veya atel ile hareketsiz hale getirilir ve atel veya bandajın altındaki dolaşım varlığı kontrol edilir. 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Kırıklar</a:t>
            </a:r>
            <a:br>
              <a:rPr lang="tr-TR" sz="4000" dirty="0"/>
            </a:br>
            <a:r>
              <a:rPr lang="tr-TR" sz="2400" dirty="0"/>
              <a:t>İlk Yardım</a:t>
            </a: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2FBD81D-A104-47C5-94DF-4D2D881DB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260" y="1764866"/>
            <a:ext cx="2303936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7489" y="4007495"/>
            <a:ext cx="2303936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281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B30E0008-DEEC-4F42-A5CF-236C906FFE86}"/>
              </a:ext>
            </a:extLst>
          </p:cNvPr>
          <p:cNvSpPr/>
          <p:nvPr/>
        </p:nvSpPr>
        <p:spPr>
          <a:xfrm>
            <a:off x="11193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916832"/>
            <a:ext cx="7488832" cy="4459634"/>
          </a:xfrm>
        </p:spPr>
        <p:txBody>
          <a:bodyPr>
            <a:noAutofit/>
          </a:bodyPr>
          <a:lstStyle/>
          <a:p>
            <a:r>
              <a:rPr lang="tr-TR" sz="2400" dirty="0"/>
              <a:t> 112 acil yardım ekibi gelinceye kadar yaralı sürekli gözlemlenir. </a:t>
            </a:r>
          </a:p>
          <a:p>
            <a:endParaRPr lang="tr-TR" sz="2400" dirty="0"/>
          </a:p>
          <a:p>
            <a:r>
              <a:rPr lang="tr-TR" sz="2400" dirty="0"/>
              <a:t>Yaralıya su dahil kesinlikle herhangi bir yiyecek veya içecek verilmez. </a:t>
            </a:r>
          </a:p>
          <a:p>
            <a:endParaRPr lang="tr-TR" sz="2400" dirty="0"/>
          </a:p>
          <a:p>
            <a:r>
              <a:rPr lang="tr-TR" sz="2400" dirty="0"/>
              <a:t>Şiddetli bir kanama varsa, kanamanın üzerine bastırılır yada basınçlı bandaj uygulaması yapılır. 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Kırıklar</a:t>
            </a:r>
            <a:br>
              <a:rPr lang="tr-TR" sz="4000" dirty="0"/>
            </a:br>
            <a:r>
              <a:rPr lang="tr-TR" sz="2400" dirty="0"/>
              <a:t>İlk Yardım</a:t>
            </a: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2FBD81D-A104-47C5-94DF-4D2D881DB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27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B30E0008-DEEC-4F42-A5CF-236C906FFE86}"/>
              </a:ext>
            </a:extLst>
          </p:cNvPr>
          <p:cNvSpPr/>
          <p:nvPr/>
        </p:nvSpPr>
        <p:spPr>
          <a:xfrm>
            <a:off x="0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0860" y="1916832"/>
            <a:ext cx="8617898" cy="4459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b="1" dirty="0"/>
              <a:t>Yaralının bilinci kapalı ancak hala nefes almaya devam ediyorsa; </a:t>
            </a:r>
            <a:endParaRPr lang="tr-TR" sz="2400" dirty="0"/>
          </a:p>
          <a:p>
            <a:r>
              <a:rPr lang="tr-TR" sz="2400" dirty="0"/>
              <a:t>Yaralıya derlenme pozisyonu verilir. </a:t>
            </a:r>
          </a:p>
          <a:p>
            <a:r>
              <a:rPr lang="tr-TR" sz="2400" dirty="0"/>
              <a:t>Yaralı gözlemlenir ve solunumu kontrol edilmeye devam edilir. </a:t>
            </a:r>
          </a:p>
          <a:p>
            <a:pPr marL="0" indent="0">
              <a:buNone/>
            </a:pPr>
            <a:endParaRPr lang="tr-TR" sz="2400" b="1" dirty="0"/>
          </a:p>
          <a:p>
            <a:pPr marL="0" indent="0">
              <a:buNone/>
            </a:pPr>
            <a:r>
              <a:rPr lang="tr-TR" sz="2400" b="1" dirty="0"/>
              <a:t>  Hasta/yaralının solunumu durursa;</a:t>
            </a:r>
            <a:endParaRPr lang="tr-TR" sz="2400" dirty="0"/>
          </a:p>
          <a:p>
            <a:r>
              <a:rPr lang="tr-TR" sz="2400" dirty="0"/>
              <a:t>Temel Yaşam Desteğine başlanır.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Kırıklar</a:t>
            </a:r>
            <a:br>
              <a:rPr lang="tr-TR" sz="4000" dirty="0"/>
            </a:br>
            <a:r>
              <a:rPr lang="tr-TR" sz="2400" dirty="0"/>
              <a:t>İlk Yardım</a:t>
            </a: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2FBD81D-A104-47C5-94DF-4D2D881DB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88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86FE0-45C6-9DF2-1AC3-3DE1D54DA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2BC2CDE-AC65-8F3A-9AC8-3775D2831232}"/>
              </a:ext>
            </a:extLst>
          </p:cNvPr>
          <p:cNvSpPr/>
          <p:nvPr/>
        </p:nvSpPr>
        <p:spPr>
          <a:xfrm>
            <a:off x="0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752AB3-97FA-48D5-7164-3E36DC59A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708920"/>
            <a:ext cx="8064896" cy="31634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                        </a:t>
            </a:r>
            <a:r>
              <a:rPr lang="tr-TR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DİKKAT !!!</a:t>
            </a:r>
            <a:endParaRPr lang="en-US" sz="24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Bir kemiğin kırılıp kırılmadığından emin olunamaz ise kırık kabul edilir.</a:t>
            </a:r>
          </a:p>
          <a:p>
            <a:pPr marL="0" indent="0">
              <a:buNone/>
            </a:pPr>
            <a:endParaRPr lang="tr-TR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Kırık bölgesinde bir şekil bozukluğu veya yerinden çıkmış gibi bir görünüm varsa düzeltilmeye çalışılmaz. Bu yaralanmayı daha da kötüleştirebilir ve çok şiddetli ağrıya neden olur. </a:t>
            </a:r>
          </a:p>
          <a:p>
            <a:pPr marL="0" indent="0">
              <a:buNone/>
            </a:pPr>
            <a:endParaRPr lang="tr-TR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  </a:t>
            </a: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44375641-2276-4F1F-C554-8A4AA97E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7787208" cy="868958"/>
          </a:xfrm>
        </p:spPr>
        <p:txBody>
          <a:bodyPr>
            <a:normAutofit fontScale="90000"/>
          </a:bodyPr>
          <a:lstStyle/>
          <a:p>
            <a:pPr algn="l"/>
            <a:r>
              <a:rPr lang="tr-TR" sz="4000" dirty="0"/>
              <a:t>Kırıklar</a:t>
            </a:r>
            <a:br>
              <a:rPr lang="tr-TR" sz="4000" dirty="0"/>
            </a:br>
            <a:endParaRPr lang="tr-TR" sz="3600" i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E56A072-6278-93D4-6C3D-B2BCBD0C6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37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00E94810-EC5F-4729-A29E-6FB1F9EE645A}"/>
              </a:ext>
            </a:extLst>
          </p:cNvPr>
          <p:cNvSpPr/>
          <p:nvPr/>
        </p:nvSpPr>
        <p:spPr>
          <a:xfrm>
            <a:off x="0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2204864"/>
            <a:ext cx="8640960" cy="3608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/>
              <a:t> Eklem nedir;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Kemikler arasındaki işlevsel bağlantıyı sağlayan birleşme yerleridir. </a:t>
            </a:r>
          </a:p>
          <a:p>
            <a:endParaRPr lang="tr-TR" sz="2400" dirty="0"/>
          </a:p>
          <a:p>
            <a:pPr marL="0" indent="0">
              <a:buNone/>
            </a:pPr>
            <a:r>
              <a:rPr lang="tr-TR" sz="2400" b="1" dirty="0"/>
              <a:t> Çıkık nedir;</a:t>
            </a:r>
            <a:endParaRPr lang="tr-TR" sz="2400" dirty="0"/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dirty="0"/>
              <a:t>Eklemi oluşturan kemiklerin yer değiştirmesi nedeni ile eklem yüzeylerinin artık birbirleri ile temas etmeyecek şekilde tamamen bozulmasıdır. 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Bu süreçte eklemdeki destekleyici özellikteki bağlarda da hasar meydana gelebilir</a:t>
            </a:r>
            <a:r>
              <a:rPr lang="tr-T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Çıkıklar</a:t>
            </a:r>
            <a:br>
              <a:rPr lang="tr-TR" sz="4000" dirty="0"/>
            </a:br>
            <a:r>
              <a:rPr lang="tr-TR" sz="2400" dirty="0"/>
              <a:t>Tanımlar</a:t>
            </a:r>
            <a:endParaRPr lang="tr-TR" sz="36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EBE81B7-DA88-46B7-AEA2-F72DC2F2F8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4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FFE6C523-4629-4E72-99EF-DCBD38900839}"/>
              </a:ext>
            </a:extLst>
          </p:cNvPr>
          <p:cNvSpPr/>
          <p:nvPr/>
        </p:nvSpPr>
        <p:spPr>
          <a:xfrm>
            <a:off x="1" y="0"/>
            <a:ext cx="9144000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1216" y="1781956"/>
            <a:ext cx="7941568" cy="41673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/>
              <a:t> </a:t>
            </a:r>
          </a:p>
          <a:p>
            <a:pPr marL="0" indent="0">
              <a:buNone/>
            </a:pPr>
            <a:r>
              <a:rPr lang="tr-TR" sz="2400" dirty="0"/>
              <a:t>Çıkıklar genellikle;</a:t>
            </a:r>
          </a:p>
          <a:p>
            <a:pPr marL="0" indent="0">
              <a:buNone/>
            </a:pPr>
            <a:endParaRPr lang="tr-TR" sz="1200" dirty="0"/>
          </a:p>
          <a:p>
            <a:r>
              <a:rPr lang="tr-TR" sz="2400" dirty="0"/>
              <a:t>Düşme</a:t>
            </a:r>
          </a:p>
          <a:p>
            <a:r>
              <a:rPr lang="tr-TR" sz="2400" dirty="0"/>
              <a:t>Trafik kazası</a:t>
            </a:r>
          </a:p>
          <a:p>
            <a:r>
              <a:rPr lang="tr-TR" sz="2400" dirty="0"/>
              <a:t>Spor müsabakalarındaki yüksek hızlı çarpışmalar sonucu oluşan yaralanmalardır.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Çıkıklar</a:t>
            </a:r>
            <a:br>
              <a:rPr lang="tr-TR" sz="4000" dirty="0"/>
            </a:br>
            <a:r>
              <a:rPr lang="tr-TR" sz="2400" dirty="0"/>
              <a:t>Nedenleri</a:t>
            </a: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C6B1D2A-E163-4285-8D8B-B33D0B589C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62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BB25A94A-E088-46A0-B3FA-0A1FF1D708F2}"/>
              </a:ext>
            </a:extLst>
          </p:cNvPr>
          <p:cNvSpPr/>
          <p:nvPr/>
        </p:nvSpPr>
        <p:spPr>
          <a:xfrm>
            <a:off x="0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0022" y="2276872"/>
            <a:ext cx="7941568" cy="36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/>
              <a:t>  Çıkığın meydana geldiği bölgede; </a:t>
            </a:r>
          </a:p>
          <a:p>
            <a:r>
              <a:rPr lang="tr-TR" sz="2400" dirty="0"/>
              <a:t>Ağrı </a:t>
            </a:r>
          </a:p>
          <a:p>
            <a:r>
              <a:rPr lang="tr-TR" sz="2400" dirty="0"/>
              <a:t> Şişlik </a:t>
            </a:r>
          </a:p>
          <a:p>
            <a:r>
              <a:rPr lang="tr-TR" sz="2400" dirty="0"/>
              <a:t> Şekil bozukluğu </a:t>
            </a:r>
          </a:p>
          <a:p>
            <a:r>
              <a:rPr lang="tr-TR" sz="2400" dirty="0"/>
              <a:t> Sıcaklık</a:t>
            </a:r>
          </a:p>
          <a:p>
            <a:r>
              <a:rPr lang="tr-TR" sz="2400" dirty="0"/>
              <a:t> Morarma veya kızarıklık </a:t>
            </a:r>
          </a:p>
          <a:p>
            <a:r>
              <a:rPr lang="tr-TR" sz="2400" dirty="0"/>
              <a:t> Normal şekilde kullanma veya hareket ettirmede zorluk </a:t>
            </a:r>
          </a:p>
          <a:p>
            <a:pPr marL="0" indent="0">
              <a:buNone/>
            </a:pPr>
            <a:r>
              <a:rPr lang="tr-TR" sz="2400" dirty="0"/>
              <a:t> 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Çıkıklar</a:t>
            </a:r>
            <a:br>
              <a:rPr lang="tr-TR" sz="4000" dirty="0"/>
            </a:br>
            <a:r>
              <a:rPr lang="tr-TR" sz="2400" dirty="0"/>
              <a:t>Belirti ve Bulgular</a:t>
            </a: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E5CEF60-15B1-4D5E-8F72-531FADFA5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40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FB378353-59C7-4FFB-A73C-83007B906ED7}"/>
              </a:ext>
            </a:extLst>
          </p:cNvPr>
          <p:cNvSpPr/>
          <p:nvPr/>
        </p:nvSpPr>
        <p:spPr>
          <a:xfrm>
            <a:off x="-4896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88840"/>
            <a:ext cx="8075240" cy="4248472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Çıkıktaki ilk yardımın esas amacı hayatı ve uzvu tehdit eden durumları yönetmektir. </a:t>
            </a:r>
          </a:p>
          <a:p>
            <a:pPr algn="just"/>
            <a:r>
              <a:rPr lang="tr-TR" sz="2400" dirty="0"/>
              <a:t>Eklem çıkıkları ciddi sonuçlara yol açabilir. Örneğin; omurgadaki çıkıklar omuriliğe, omuz veya kalça çıkıkları ise uzuvları besleyen büyük sinirlere zarar verebilir ve bu durum felç ile sonuçlanabilir. </a:t>
            </a:r>
          </a:p>
          <a:p>
            <a:pPr algn="just"/>
            <a:r>
              <a:rPr lang="tr-TR" sz="2400" dirty="0"/>
              <a:t>Eklem çıkıkları kemik kırıkları ile birlikte olabilir. </a:t>
            </a:r>
          </a:p>
          <a:p>
            <a:pPr algn="just"/>
            <a:r>
              <a:rPr lang="tr-TR" sz="2400" dirty="0"/>
              <a:t>Çıkığı, kapalı kırıktan ayırt etmek zordur. Bu yüzden herhangi bir şüphe varsa, yaralanma kırık olarak kabul edilmelidir. </a:t>
            </a:r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Çıkıklar</a:t>
            </a:r>
            <a:br>
              <a:rPr lang="tr-TR" sz="4000" dirty="0"/>
            </a:br>
            <a:r>
              <a:rPr lang="tr-TR" sz="2400" dirty="0"/>
              <a:t>İlk Yardım </a:t>
            </a: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C13BBE2-B61A-4EC9-8BCB-D8AD6CD4C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49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FB378353-59C7-4FFB-A73C-83007B906ED7}"/>
              </a:ext>
            </a:extLst>
          </p:cNvPr>
          <p:cNvSpPr/>
          <p:nvPr/>
        </p:nvSpPr>
        <p:spPr>
          <a:xfrm>
            <a:off x="0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692276"/>
            <a:ext cx="8833922" cy="46170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tr-TR" sz="2400" b="1" dirty="0"/>
          </a:p>
          <a:p>
            <a:pPr marL="0" indent="0" algn="just">
              <a:buNone/>
            </a:pPr>
            <a:r>
              <a:rPr lang="tr-TR" sz="2400" b="1" dirty="0"/>
              <a:t>  Çıkık olduğu düşünülüyorsa;</a:t>
            </a:r>
          </a:p>
          <a:p>
            <a:pPr lvl="0" algn="just">
              <a:lnSpc>
                <a:spcPct val="90000"/>
              </a:lnSpc>
            </a:pPr>
            <a:r>
              <a:rPr lang="tr-TR" sz="2400" dirty="0">
                <a:solidFill>
                  <a:prstClr val="black"/>
                </a:solidFill>
              </a:rPr>
              <a:t>İlkyardımcı tek başınaysa bağırır veya yardım çağırır ancak hasta/yaralı yalnız bırakılmaz.</a:t>
            </a:r>
          </a:p>
          <a:p>
            <a:pPr lvl="0" algn="just">
              <a:lnSpc>
                <a:spcPct val="90000"/>
              </a:lnSpc>
            </a:pPr>
            <a:r>
              <a:rPr lang="tr-TR" sz="2400" dirty="0">
                <a:solidFill>
                  <a:prstClr val="black"/>
                </a:solidFill>
              </a:rPr>
              <a:t> Olay yerindeki bir kişiden 112 acil yardım numarasını araması istenir ve yardım isteyip istenmediğinden emin olmak için de geri dönmesi söylenir.</a:t>
            </a:r>
            <a:endParaRPr lang="tr-TR" sz="2400" b="1" dirty="0"/>
          </a:p>
          <a:p>
            <a:pPr algn="just"/>
            <a:r>
              <a:rPr lang="tr-TR" sz="2400" dirty="0"/>
              <a:t>Eklem hareket ettirilmez yardım gelinceye kadar etkilenen eklem sabit pozisyonunda tutulur.</a:t>
            </a:r>
          </a:p>
          <a:p>
            <a:pPr algn="just"/>
            <a:r>
              <a:rPr lang="tr-TR" sz="2400" dirty="0"/>
              <a:t>Yerinden çıkmış bir eklem hareket ettirilmeye veya yerine oturtulmaya çalışılmaz. Hareket ettirmek eklem ve çevresindeki kaslara, bağlara, sinirlere veya kan damarlarına zarar verebilir. </a:t>
            </a:r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Çıkıklar</a:t>
            </a:r>
            <a:br>
              <a:rPr lang="tr-TR" sz="4000" dirty="0"/>
            </a:br>
            <a:r>
              <a:rPr lang="tr-TR" sz="2400" dirty="0"/>
              <a:t>İlk Yardım </a:t>
            </a: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C13BBE2-B61A-4EC9-8BCB-D8AD6CD4C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9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00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>
                <a:ea typeface="Times New Roman" panose="02020603050405020304" pitchFamily="18" charset="0"/>
              </a:rPr>
              <a:t> </a:t>
            </a:r>
            <a:r>
              <a:rPr lang="tr-TR" sz="2400" b="1" dirty="0">
                <a:ea typeface="Times New Roman" panose="02020603050405020304" pitchFamily="18" charset="0"/>
              </a:rPr>
              <a:t>Amaç;</a:t>
            </a:r>
          </a:p>
          <a:p>
            <a:pPr marL="0" indent="0">
              <a:buNone/>
            </a:pPr>
            <a:r>
              <a:rPr lang="tr-TR" sz="2400" dirty="0">
                <a:ea typeface="Times New Roman" panose="02020603050405020304" pitchFamily="18" charset="0"/>
              </a:rPr>
              <a:t>Katılımcılar kırık, çıkık ve burkulmalarda ilkyardımla ilgili bilgi, beceri ve tutum kazanacaklardır.</a:t>
            </a:r>
          </a:p>
          <a:p>
            <a:pPr marL="0" indent="0">
              <a:buNone/>
            </a:pPr>
            <a:endParaRPr lang="tr-TR" sz="1600" dirty="0"/>
          </a:p>
          <a:p>
            <a:pPr marL="0" indent="0">
              <a:buNone/>
            </a:pPr>
            <a:r>
              <a:rPr lang="tr-TR" sz="2400" b="1" dirty="0">
                <a:ea typeface="Times New Roman" panose="02020603050405020304" pitchFamily="18" charset="0"/>
              </a:rPr>
              <a:t>   Öğrenim Hedefleri;</a:t>
            </a:r>
          </a:p>
          <a:p>
            <a:pPr lvl="0"/>
            <a:r>
              <a:rPr lang="tr-TR" sz="2400" dirty="0"/>
              <a:t>Kırığın tanımını söyleyebilmeli ve belirtilerini sayabilmeli.</a:t>
            </a:r>
          </a:p>
          <a:p>
            <a:pPr lvl="0"/>
            <a:r>
              <a:rPr lang="tr-TR" sz="2400" dirty="0"/>
              <a:t>Kırıkta ilkyardım uygulayabilmeli.</a:t>
            </a:r>
          </a:p>
          <a:p>
            <a:pPr lvl="0"/>
            <a:r>
              <a:rPr lang="tr-TR" sz="2400" dirty="0"/>
              <a:t>Burkulmanın tanımını söyleyebilmeli ve belirtilerini sayabilmeli.</a:t>
            </a:r>
          </a:p>
          <a:p>
            <a:pPr lvl="0"/>
            <a:r>
              <a:rPr lang="tr-TR" sz="2400" dirty="0"/>
              <a:t>Burkulmada ilkyardım uygulayabilmeli.</a:t>
            </a:r>
          </a:p>
          <a:p>
            <a:pPr lvl="0"/>
            <a:r>
              <a:rPr lang="tr-TR" sz="2400" dirty="0"/>
              <a:t>Çıkık tanımını söyleyebilmeli ve belirtilerini sayabilmeli.</a:t>
            </a:r>
          </a:p>
          <a:p>
            <a:pPr lvl="0"/>
            <a:r>
              <a:rPr lang="tr-TR" sz="2400" dirty="0"/>
              <a:t>Çıkıkta ilkyardım uygulayabilmeli.</a:t>
            </a:r>
          </a:p>
          <a:p>
            <a:endParaRPr lang="tr-TR" sz="2400" b="1" dirty="0">
              <a:ea typeface="Times New Roman" panose="02020603050405020304" pitchFamily="18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9074158F-D75F-469D-9BEE-48590B15C2C9}"/>
              </a:ext>
            </a:extLst>
          </p:cNvPr>
          <p:cNvSpPr/>
          <p:nvPr/>
        </p:nvSpPr>
        <p:spPr>
          <a:xfrm>
            <a:off x="0" y="1"/>
            <a:ext cx="9013093" cy="11247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dirty="0">
                <a:solidFill>
                  <a:schemeClr val="tx1"/>
                </a:solidFill>
              </a:rPr>
              <a:t>  Amaç ve Öğrenim Hedefleri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8B3E2DF-087F-40C2-9CA0-8847E4CD64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15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FB378353-59C7-4FFB-A73C-83007B906ED7}"/>
              </a:ext>
            </a:extLst>
          </p:cNvPr>
          <p:cNvSpPr/>
          <p:nvPr/>
        </p:nvSpPr>
        <p:spPr>
          <a:xfrm>
            <a:off x="0" y="0"/>
            <a:ext cx="9144000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6228" y="2204864"/>
            <a:ext cx="8363272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b="1" dirty="0"/>
              <a:t>Buz uygulaması yapılabilir. Buz ağrıyı azaltabilir ve iyileşme sürecine katkı sağlayabilir. </a:t>
            </a:r>
          </a:p>
          <a:p>
            <a:pPr marL="0" indent="0">
              <a:buNone/>
            </a:pPr>
            <a:r>
              <a:rPr lang="tr-TR" sz="2400" b="1" dirty="0"/>
              <a:t>  </a:t>
            </a:r>
            <a:r>
              <a:rPr lang="tr-TR" sz="2400" b="1" u="sng" dirty="0"/>
              <a:t>Bunun için; </a:t>
            </a:r>
          </a:p>
          <a:p>
            <a:r>
              <a:rPr lang="tr-TR" sz="2400" dirty="0"/>
              <a:t>Buz bir bez veya havluya sarılarak yaralanma bölgesine uygulanır. </a:t>
            </a:r>
          </a:p>
          <a:p>
            <a:r>
              <a:rPr lang="tr-TR" sz="2400" dirty="0"/>
              <a:t>Buz doğrudan cilde temas ettirilmez. </a:t>
            </a:r>
          </a:p>
          <a:p>
            <a:r>
              <a:rPr lang="tr-TR" sz="2400" dirty="0"/>
              <a:t>Buz yoksa soğuk su kullanılır veya soğuk bir kompres yapılır. </a:t>
            </a:r>
          </a:p>
          <a:p>
            <a:r>
              <a:rPr lang="tr-TR" sz="2400" dirty="0"/>
              <a:t>Buz uygulamasına 20 dakikadan fazla devam edilmez.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Çıkıklar</a:t>
            </a:r>
            <a:br>
              <a:rPr lang="tr-TR" sz="4000" dirty="0"/>
            </a:br>
            <a:r>
              <a:rPr lang="tr-TR" sz="2400" dirty="0"/>
              <a:t>İlk Yardım </a:t>
            </a: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C13BBE2-B61A-4EC9-8BCB-D8AD6CD4C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63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0CC80799-8E57-4C2B-A90C-A8F84C575B39}"/>
              </a:ext>
            </a:extLst>
          </p:cNvPr>
          <p:cNvSpPr/>
          <p:nvPr/>
        </p:nvSpPr>
        <p:spPr>
          <a:xfrm>
            <a:off x="0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0384" y="1957759"/>
            <a:ext cx="7560840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/>
              <a:t>Zorlanma Nedir; 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Aşırı gerginlik veya kullanımdan kaynaklanan kas liflerindeki yaralanmadır. </a:t>
            </a:r>
          </a:p>
          <a:p>
            <a:pPr marL="0" indent="0">
              <a:buNone/>
            </a:pPr>
            <a:r>
              <a:rPr lang="tr-TR" sz="2400" dirty="0"/>
              <a:t> </a:t>
            </a:r>
          </a:p>
          <a:p>
            <a:pPr marL="0" indent="0">
              <a:buNone/>
            </a:pPr>
            <a:r>
              <a:rPr lang="tr-TR" sz="2400" b="1" dirty="0"/>
              <a:t>Burkulma nedir;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Burkulma, bir eklemin bağları veya eklemi çevreleyen dokularında meydana gelen yaralanmadır. 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Zorlanmalar ve Burkulmalar</a:t>
            </a:r>
            <a:br>
              <a:rPr lang="tr-TR" sz="4000" dirty="0"/>
            </a:br>
            <a:r>
              <a:rPr lang="tr-TR" sz="2400" dirty="0"/>
              <a:t>Tanımlar</a:t>
            </a:r>
            <a:endParaRPr lang="tr-TR" sz="36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C59D2E3-BA6A-4AA4-BE71-771CAD111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17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0CC80799-8E57-4C2B-A90C-A8F84C575B39}"/>
              </a:ext>
            </a:extLst>
          </p:cNvPr>
          <p:cNvSpPr/>
          <p:nvPr/>
        </p:nvSpPr>
        <p:spPr>
          <a:xfrm>
            <a:off x="11193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556792"/>
            <a:ext cx="8208912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/>
              <a:t> </a:t>
            </a:r>
          </a:p>
          <a:p>
            <a:pPr marL="0" indent="0">
              <a:buNone/>
            </a:pPr>
            <a:r>
              <a:rPr lang="tr-TR" sz="2400" b="1" dirty="0"/>
              <a:t>Zorlanma;</a:t>
            </a:r>
            <a:r>
              <a:rPr lang="tr-TR" sz="2400" dirty="0"/>
              <a:t> Ağır bir nesneyi kaldırırken yapılan ani bir hareket veya bükülme sonrasında ortaya çıkabilir. </a:t>
            </a:r>
          </a:p>
          <a:p>
            <a:pPr marL="0" indent="0">
              <a:buNone/>
            </a:pPr>
            <a:endParaRPr lang="tr-TR" sz="2400" dirty="0"/>
          </a:p>
          <a:p>
            <a:pPr marL="0" indent="0" algn="just">
              <a:buNone/>
            </a:pPr>
            <a:r>
              <a:rPr lang="tr-TR" sz="2400" b="1" dirty="0"/>
              <a:t>Burkulma;</a:t>
            </a:r>
            <a:r>
              <a:rPr lang="tr-TR" sz="2400" dirty="0"/>
              <a:t> Ani bir dönme veya eklemin kıvrılmasına bağlı olarak ortaya çıkabilir. Ayak bileği burkulmaları bunun yaygın bir örneğidir. Şiddetli bir burkulmanın ayrıca eklemdeki kemiklerin kırılmasına veya çıkmasına da neden olabileceği unutulmamalıdır. 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Zorlanma ve Burkulmalar</a:t>
            </a:r>
            <a:br>
              <a:rPr lang="tr-TR" sz="4000" dirty="0"/>
            </a:br>
            <a:r>
              <a:rPr lang="tr-TR" sz="2400" dirty="0"/>
              <a:t>Nedenleri</a:t>
            </a:r>
            <a:endParaRPr lang="tr-TR" sz="36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C59D2E3-BA6A-4AA4-BE71-771CAD111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27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62647486-9468-4C29-A94D-1CCFF28E344D}"/>
              </a:ext>
            </a:extLst>
          </p:cNvPr>
          <p:cNvSpPr/>
          <p:nvPr/>
        </p:nvSpPr>
        <p:spPr>
          <a:xfrm>
            <a:off x="0" y="-5444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Zorlanma ve Burkulmalar</a:t>
            </a:r>
            <a:br>
              <a:rPr lang="tr-TR" sz="4000" dirty="0"/>
            </a:br>
            <a:r>
              <a:rPr lang="tr-TR" sz="2400" dirty="0"/>
              <a:t>Belirti ve Bulgular</a:t>
            </a:r>
            <a:endParaRPr lang="tr-TR" sz="36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FC690DB-B9C0-421B-AC56-4A61BE300A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418108"/>
              </p:ext>
            </p:extLst>
          </p:nvPr>
        </p:nvGraphicFramePr>
        <p:xfrm>
          <a:off x="755576" y="2420888"/>
          <a:ext cx="7848872" cy="359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Çalışma Sayfası" r:id="rId5" imgW="5991163" imgH="1895542" progId="Excel.Sheet.12">
                  <p:embed/>
                </p:oleObj>
              </mc:Choice>
              <mc:Fallback>
                <p:oleObj name="Çalışma Sayfası" r:id="rId5" imgW="5991163" imgH="18955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2420888"/>
                        <a:ext cx="7848872" cy="359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357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0CC80799-8E57-4C2B-A90C-A8F84C575B39}"/>
              </a:ext>
            </a:extLst>
          </p:cNvPr>
          <p:cNvSpPr/>
          <p:nvPr/>
        </p:nvSpPr>
        <p:spPr>
          <a:xfrm>
            <a:off x="0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44824"/>
            <a:ext cx="7787208" cy="4608512"/>
          </a:xfrm>
        </p:spPr>
        <p:txBody>
          <a:bodyPr>
            <a:noAutofit/>
          </a:bodyPr>
          <a:lstStyle/>
          <a:p>
            <a:endParaRPr lang="tr-TR" sz="2400" dirty="0"/>
          </a:p>
          <a:p>
            <a:r>
              <a:rPr lang="tr-TR" sz="2400" dirty="0"/>
              <a:t>Mümkünse, yaralılarla ilgilenmeden önce eller yıkanır. Elleri yıkamak için sabun ve su kullanılır. </a:t>
            </a:r>
          </a:p>
          <a:p>
            <a:r>
              <a:rPr lang="tr-TR" sz="2400" dirty="0"/>
              <a:t>İlkyardımcı kendini korumak için eldiven kullanır. Eldiven mevcut değilse, temiz bir plastik torba kullanılabilir.   </a:t>
            </a:r>
          </a:p>
          <a:p>
            <a:r>
              <a:rPr lang="tr-TR" sz="2400" dirty="0"/>
              <a:t>Mümkün olduğu kadar yaralının kanıyla temas etmemeye çalışılır. </a:t>
            </a:r>
          </a:p>
          <a:p>
            <a:r>
              <a:rPr lang="tr-TR" sz="2400" dirty="0"/>
              <a:t>Baskılı bandaj uygulaması yapılmaz. </a:t>
            </a:r>
          </a:p>
          <a:p>
            <a:r>
              <a:rPr lang="tr-TR" sz="2400" dirty="0"/>
              <a:t>Yaralanma yerine masaj yapılmaz. 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b="1" dirty="0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Zorlanma ve Burkulmalar</a:t>
            </a:r>
            <a:br>
              <a:rPr lang="tr-TR" sz="4000" dirty="0"/>
            </a:br>
            <a:r>
              <a:rPr lang="tr-TR" sz="2400" dirty="0"/>
              <a:t>İlk yardım </a:t>
            </a:r>
            <a:endParaRPr lang="tr-TR" sz="36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C59D2E3-BA6A-4AA4-BE71-771CAD111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7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5402F58A-C604-4D81-B35B-98ADC9C66289}"/>
              </a:ext>
            </a:extLst>
          </p:cNvPr>
          <p:cNvSpPr/>
          <p:nvPr/>
        </p:nvSpPr>
        <p:spPr>
          <a:xfrm>
            <a:off x="-15405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5305" y="1764866"/>
            <a:ext cx="6093953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/>
              <a:t>Buz uygulaması yapılabilir. Buz ağrıyı azaltabilir ve iyileşme sürecine katkı sağlayabilir. </a:t>
            </a:r>
            <a:r>
              <a:rPr lang="tr-TR" sz="2400" b="1" u="sng" dirty="0"/>
              <a:t>Bunun için;</a:t>
            </a:r>
            <a:endParaRPr lang="tr-TR" sz="2400" b="1" dirty="0"/>
          </a:p>
          <a:p>
            <a:r>
              <a:rPr lang="tr-TR" sz="2400" dirty="0"/>
              <a:t>Buz bir bez veya havluya sarılarak yaralanma bölgesine uygulanır. </a:t>
            </a:r>
          </a:p>
          <a:p>
            <a:r>
              <a:rPr lang="tr-TR" sz="2400" dirty="0"/>
              <a:t>Buz doğrudan cilde temas ettirilmez. </a:t>
            </a:r>
          </a:p>
          <a:p>
            <a:r>
              <a:rPr lang="tr-TR" sz="2400" dirty="0"/>
              <a:t>Buz yoksa soğuk su kullanılır veya soğuk  kompres yapılır. </a:t>
            </a:r>
          </a:p>
          <a:p>
            <a:r>
              <a:rPr lang="tr-TR" sz="2400" dirty="0"/>
              <a:t>Buz uygulamasına 20 dakikadan fazla devam edilmez. </a:t>
            </a:r>
          </a:p>
          <a:p>
            <a:pPr lvl="0"/>
            <a:r>
              <a:rPr lang="tr-TR" sz="2400" dirty="0">
                <a:solidFill>
                  <a:prstClr val="black"/>
                </a:solidFill>
              </a:rPr>
              <a:t>Yaralının hareket etmesine izin verilmez. Mutlaka dinlenmesi sağlanır.</a:t>
            </a:r>
          </a:p>
          <a:p>
            <a:endParaRPr lang="tr-TR" sz="2400" dirty="0"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30ED38D0-579B-44E2-97D7-DE49FD7B5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Zorlanma ve Burkulmalar</a:t>
            </a:r>
            <a:br>
              <a:rPr lang="tr-TR" sz="4000" dirty="0"/>
            </a:br>
            <a:r>
              <a:rPr lang="tr-TR" sz="2400" dirty="0"/>
              <a:t>İlk yardım </a:t>
            </a:r>
            <a:endParaRPr lang="tr-TR" sz="36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A93FD91-75A4-4148-AEF3-0D6E5AE40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39" y="1907229"/>
            <a:ext cx="2448272" cy="215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Resim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58" y="4336317"/>
            <a:ext cx="2448272" cy="215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6951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0EF22886-6DFC-4790-A294-BE93DF1CAE8F}"/>
              </a:ext>
            </a:extLst>
          </p:cNvPr>
          <p:cNvSpPr/>
          <p:nvPr/>
        </p:nvSpPr>
        <p:spPr>
          <a:xfrm>
            <a:off x="15375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44824"/>
            <a:ext cx="8365830" cy="4176464"/>
          </a:xfrm>
        </p:spPr>
        <p:txBody>
          <a:bodyPr>
            <a:noAutofit/>
          </a:bodyPr>
          <a:lstStyle/>
          <a:p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tr-TR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                                         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tr-TR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                                                </a:t>
            </a:r>
            <a:r>
              <a:rPr lang="tr-TR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 DİKKAT !!!</a:t>
            </a:r>
            <a:endParaRPr lang="tr-TR" sz="24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/>
              <a:t> </a:t>
            </a:r>
            <a:r>
              <a:rPr lang="tr-TR" sz="2400" dirty="0"/>
              <a:t>Ağrı şiddetli ise, düzelmiyorsa veya gittikçe kötüleşiyorsa, kişi           hareket etmekte zorluk çekiyorsa veya kırık olduğu  düşünülüyorsa; yaralının en yakın sağlık kuruluşuna ulaşımı sağlanır.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30ED38D0-579B-44E2-97D7-DE49FD7B5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Zorlanma ve Burkulmalar</a:t>
            </a:r>
            <a:br>
              <a:rPr lang="tr-TR" sz="4800" dirty="0"/>
            </a:br>
            <a:endParaRPr lang="tr-TR" sz="24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6E07DB0-FAEA-4B5B-A944-3A0762A158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53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168174EB-F941-4940-88FC-E8F0421A518B}"/>
              </a:ext>
            </a:extLst>
          </p:cNvPr>
          <p:cNvSpPr/>
          <p:nvPr/>
        </p:nvSpPr>
        <p:spPr>
          <a:xfrm>
            <a:off x="0" y="-1181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5904656" cy="1008112"/>
          </a:xfrm>
        </p:spPr>
        <p:txBody>
          <a:bodyPr>
            <a:no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17" y="1695142"/>
            <a:ext cx="5528011" cy="439815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Köprücük kemiği yaralanmaları;</a:t>
            </a:r>
            <a:endParaRPr lang="tr-TR" sz="2400" dirty="0">
              <a:ea typeface="Times New Roman" panose="02020603050405020304" pitchFamily="18" charset="0"/>
            </a:endParaRPr>
          </a:p>
          <a:p>
            <a:pPr algn="just"/>
            <a:r>
              <a:rPr lang="tr-TR" sz="2400" dirty="0">
                <a:effectLst/>
                <a:ea typeface="Times New Roman" panose="02020603050405020304" pitchFamily="18" charset="0"/>
              </a:rPr>
              <a:t>Etkilenen taraftaki kol, bir kol askısı ile desteklenir.</a:t>
            </a:r>
          </a:p>
          <a:p>
            <a:pPr algn="just"/>
            <a:endParaRPr lang="tr-TR" sz="2000" dirty="0">
              <a:ea typeface="Times New Roman" panose="02020603050405020304" pitchFamily="18" charset="0"/>
            </a:endParaRPr>
          </a:p>
          <a:p>
            <a:pPr algn="just"/>
            <a:r>
              <a:rPr lang="tr-TR" sz="2400" dirty="0">
                <a:ea typeface="Times New Roman" panose="02020603050405020304" pitchFamily="18" charset="0"/>
              </a:rPr>
              <a:t>Düğümün yaralanma bölgesinden uzakta olduğundan emin olunur. </a:t>
            </a:r>
          </a:p>
          <a:p>
            <a:pPr algn="just"/>
            <a:endParaRPr lang="tr-TR" sz="2400" dirty="0">
              <a:ea typeface="Times New Roman" panose="02020603050405020304" pitchFamily="18" charset="0"/>
            </a:endParaRPr>
          </a:p>
          <a:p>
            <a:pPr algn="just"/>
            <a:r>
              <a:rPr lang="tr-TR" sz="2400" dirty="0"/>
              <a:t>Göğüs ve askı etrafına geniş, katlanmış bir bandaj bağlayarak kol göğse sabitlenir.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6838C73A-C203-DC41-A826-9D29F85C1C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06200"/>
            <a:ext cx="3007731" cy="219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490E102D-7D75-164B-AE71-EB22E5730A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3933056"/>
            <a:ext cx="2929265" cy="2271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4306B17B-CA57-4B74-B5F6-A435E446C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28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A01569E4-7B9D-4215-968F-B12514C8E0AA}"/>
              </a:ext>
            </a:extLst>
          </p:cNvPr>
          <p:cNvSpPr/>
          <p:nvPr/>
        </p:nvSpPr>
        <p:spPr>
          <a:xfrm>
            <a:off x="-3493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10583"/>
            <a:ext cx="5400600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61038"/>
            <a:ext cx="4906763" cy="34392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Omuz yaralanmaları;</a:t>
            </a:r>
            <a:endParaRPr lang="tr-TR" sz="2400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Etkilenen taraftaki kol, bir kol askısı ile desteklenir.</a:t>
            </a:r>
          </a:p>
          <a:p>
            <a:pPr algn="just">
              <a:lnSpc>
                <a:spcPct val="115000"/>
              </a:lnSpc>
            </a:pPr>
            <a:endParaRPr lang="tr-TR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Düğümün yaralanma bölgesinden uzakta olmasına dikkat edilir</a:t>
            </a: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tr-TR" sz="2400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G</a:t>
            </a: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öğüs ve askı etrafına geniş katlanmış bir bandaj bağlanarak kol göğse sabitlenir. 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1B05F82-2BE2-4EB3-99F1-6EDE42E826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838C73A-C203-DC41-A826-9D29F85C1C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26" y="1844824"/>
            <a:ext cx="3051898" cy="219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490E102D-7D75-164B-AE71-EB22E5730A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26" y="4149080"/>
            <a:ext cx="3100571" cy="2271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2876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7084CCA1-CFD8-4400-B9C5-86935A5DD650}"/>
              </a:ext>
            </a:extLst>
          </p:cNvPr>
          <p:cNvSpPr/>
          <p:nvPr/>
        </p:nvSpPr>
        <p:spPr>
          <a:xfrm>
            <a:off x="0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5544616" cy="1008112"/>
          </a:xfrm>
        </p:spPr>
        <p:txBody>
          <a:bodyPr>
            <a:no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44824"/>
            <a:ext cx="5904656" cy="433644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Üst kol yaralanmaları;</a:t>
            </a:r>
            <a:endParaRPr lang="tr-TR" sz="24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tr-TR" sz="2400" dirty="0"/>
              <a:t>Kol ve göğüs arasından üçgen bir bandaj kaydırılır ve yaralı kol askıya alınır.</a:t>
            </a:r>
          </a:p>
          <a:p>
            <a:endParaRPr lang="tr-TR" sz="2400" dirty="0"/>
          </a:p>
          <a:p>
            <a:r>
              <a:rPr lang="tr-TR" sz="2400" dirty="0"/>
              <a:t>Uygulanan bandajın kırık bölgenin altında olmasına dikkat edilir.</a:t>
            </a:r>
          </a:p>
          <a:p>
            <a:endParaRPr lang="tr-TR" sz="2400" dirty="0"/>
          </a:p>
          <a:p>
            <a:pPr algn="just"/>
            <a:r>
              <a:rPr lang="tr-TR" sz="2400" dirty="0"/>
              <a:t>Yaralı kol ile gövde arasına havlu gibi yumuşak bir dolgu malzemesi yerleştirilir. Kol ve dolgu malzemesi ikinci bir askı ile desteklenir.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446" y="1781957"/>
            <a:ext cx="2520281" cy="2037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446" y="4149080"/>
            <a:ext cx="2520282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251C519-9206-4BE5-A081-D1F2CE5A7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6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074158F-D75F-469D-9BEE-48590B15C2C9}"/>
              </a:ext>
            </a:extLst>
          </p:cNvPr>
          <p:cNvSpPr/>
          <p:nvPr/>
        </p:nvSpPr>
        <p:spPr>
          <a:xfrm>
            <a:off x="1" y="0"/>
            <a:ext cx="9135366" cy="1417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916832"/>
            <a:ext cx="8257819" cy="332830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Kırık nedir;</a:t>
            </a:r>
            <a:endParaRPr lang="tr-TR" sz="2400" b="1" dirty="0"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tr-TR" sz="2400" dirty="0">
                <a:ea typeface="Times New Roman" panose="02020603050405020304" pitchFamily="18" charset="0"/>
              </a:rPr>
              <a:t>  Bir kemikte meydana gelen kırılma veya çatlamaya kırık adı verilir. </a:t>
            </a:r>
          </a:p>
          <a:p>
            <a:pPr marL="0" indent="0">
              <a:buNone/>
            </a:pPr>
            <a:endParaRPr lang="tr-TR" sz="2400" b="1" dirty="0"/>
          </a:p>
          <a:p>
            <a:pPr marL="0" indent="0">
              <a:buNone/>
            </a:pPr>
            <a:r>
              <a:rPr lang="tr-TR" sz="2400" b="1" dirty="0"/>
              <a:t>  Atel (sabitleme) nedir;</a:t>
            </a:r>
          </a:p>
          <a:p>
            <a:pPr marL="0" indent="0">
              <a:buNone/>
            </a:pPr>
            <a:r>
              <a:rPr lang="tr-TR" sz="2400" dirty="0"/>
              <a:t>  Zedelenmiş dokuların veya hasar görmüş kemiklerin düzgün bir biçimde sabitlenmesi için kullanılan malzemelerdir.</a:t>
            </a:r>
          </a:p>
          <a:p>
            <a:pPr lvl="1" algn="just">
              <a:lnSpc>
                <a:spcPct val="115000"/>
              </a:lnSpc>
            </a:pP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Kırıklar</a:t>
            </a:r>
            <a:br>
              <a:rPr lang="tr-TR" sz="3200" dirty="0"/>
            </a:br>
            <a:r>
              <a:rPr lang="tr-TR" sz="2400" dirty="0"/>
              <a:t>Tanımlar</a:t>
            </a:r>
            <a:endParaRPr lang="tr-TR" sz="36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8B3E2DF-087F-40C2-9CA0-8847E4CD64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09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6D5DA4A8-924F-4C24-B487-7F28EDEB6286}"/>
              </a:ext>
            </a:extLst>
          </p:cNvPr>
          <p:cNvSpPr/>
          <p:nvPr/>
        </p:nvSpPr>
        <p:spPr>
          <a:xfrm>
            <a:off x="6236" y="5624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5400600" cy="1008112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Atel (Sabitleme) </a:t>
            </a:r>
            <a:r>
              <a:rPr lang="tr-TR" sz="3600" dirty="0"/>
              <a:t>Yöntemleri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72816"/>
            <a:ext cx="5976664" cy="47774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Dirsek yaralanmaları;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r>
              <a:rPr lang="tr-TR" sz="2400" dirty="0"/>
              <a:t>Yaralı kolunu bükemiyorsa oturması için yardım edilir. </a:t>
            </a:r>
          </a:p>
          <a:p>
            <a:endParaRPr lang="tr-TR" sz="2400" dirty="0"/>
          </a:p>
          <a:p>
            <a:r>
              <a:rPr lang="tr-TR" sz="2400" dirty="0"/>
              <a:t>Destek için havlu gibi bir dolgu malzemesi yaralının dirsek çevresine yerleştirilir.</a:t>
            </a:r>
          </a:p>
          <a:p>
            <a:endParaRPr lang="tr-TR" sz="2400" dirty="0"/>
          </a:p>
          <a:p>
            <a:r>
              <a:rPr lang="tr-TR" sz="2400" dirty="0"/>
              <a:t>Geniş kat bandajlar kullanılarak kol, yaralı için en rahat pozisyonda sabitlenir. </a:t>
            </a:r>
          </a:p>
          <a:p>
            <a:endParaRPr lang="tr-TR" sz="2400" dirty="0"/>
          </a:p>
          <a:p>
            <a:r>
              <a:rPr lang="tr-TR" sz="2400" dirty="0"/>
              <a:t>Bandajlar kırık bölgesinden uzak tutulur.</a:t>
            </a:r>
          </a:p>
          <a:p>
            <a:endParaRPr lang="tr-TR" sz="2400" dirty="0"/>
          </a:p>
          <a:p>
            <a:endParaRPr lang="tr-TR" sz="2400" dirty="0"/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062A2D7B-B8ED-F346-8813-606B4579AB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688905"/>
            <a:ext cx="2632153" cy="2257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53202700-30B4-0449-AC3D-3391A9652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4161548"/>
            <a:ext cx="2632153" cy="2257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D38AA1DE-CF19-452A-884A-1F1B5BF984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78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6D5DA4A8-924F-4C24-B487-7F28EDEB6286}"/>
              </a:ext>
            </a:extLst>
          </p:cNvPr>
          <p:cNvSpPr/>
          <p:nvPr/>
        </p:nvSpPr>
        <p:spPr>
          <a:xfrm>
            <a:off x="0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5760640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060848"/>
            <a:ext cx="7776864" cy="42704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Dirsek yaralanmaları;</a:t>
            </a:r>
          </a:p>
          <a:p>
            <a:pPr marL="0" indent="0" algn="just">
              <a:buNone/>
            </a:pPr>
            <a:endParaRPr lang="tr-TR" sz="24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tr-TR" sz="2400" dirty="0"/>
              <a:t>112 acil yardım ekibi gelinceye kadar yaralının ön kol, el ve el bileği solukluk, soğukluk, morarma ve uyuşma yönünden 10 dakikada bir kontrol edilir. </a:t>
            </a:r>
          </a:p>
          <a:p>
            <a:pPr marL="0" indent="0" algn="just">
              <a:buNone/>
            </a:pPr>
            <a:endParaRPr lang="tr-TR" sz="2400" dirty="0"/>
          </a:p>
          <a:p>
            <a:pPr algn="just"/>
            <a:r>
              <a:rPr lang="tr-TR" sz="2400" dirty="0"/>
              <a:t>Eğer solukluk, soğukluk, morarma ve uyuşma ortaya çıkarsa bandajlar hafifçe gevşetilir, düzelme olmaz ise bandaj sökülür ve kol desteklenir.</a:t>
            </a:r>
          </a:p>
          <a:p>
            <a:pPr marL="0" indent="0" algn="just"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38AA1DE-CF19-452A-884A-1F1B5BF984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17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81D2ABE9-25AB-4054-95B0-891C186A7BC2}"/>
              </a:ext>
            </a:extLst>
          </p:cNvPr>
          <p:cNvSpPr/>
          <p:nvPr/>
        </p:nvSpPr>
        <p:spPr>
          <a:xfrm>
            <a:off x="0" y="953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35614"/>
            <a:ext cx="5760640" cy="1008112"/>
          </a:xfrm>
        </p:spPr>
        <p:txBody>
          <a:bodyPr>
            <a:no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081635"/>
            <a:ext cx="5256584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Önkol ve bilek yaralanmaları;</a:t>
            </a:r>
            <a:endParaRPr lang="tr-TR" sz="20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effectLst/>
              <a:ea typeface="Times New Roman" panose="02020603050405020304" pitchFamily="18" charset="0"/>
            </a:endParaRPr>
          </a:p>
          <a:p>
            <a:r>
              <a:rPr lang="tr-TR" sz="2400" dirty="0"/>
              <a:t>Önkol küçük bir havlu gibi yumuşak bir dolgu malzemesi ile sarılır. </a:t>
            </a:r>
          </a:p>
          <a:p>
            <a:pPr marL="0" indent="0">
              <a:buNone/>
            </a:pPr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 Kol ve göğüs arasından üçgen bir bandaj kaydırılır ve yaralı kol askıya alınır.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429895D-ADFF-4130-A82A-EC58DE41A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1725842"/>
            <a:ext cx="3168352" cy="2238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4" y="4233408"/>
            <a:ext cx="3096342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003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81D2ABE9-25AB-4054-95B0-891C186A7BC2}"/>
              </a:ext>
            </a:extLst>
          </p:cNvPr>
          <p:cNvSpPr/>
          <p:nvPr/>
        </p:nvSpPr>
        <p:spPr>
          <a:xfrm>
            <a:off x="0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5688632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334" y="1966900"/>
            <a:ext cx="5112568" cy="47024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</a:t>
            </a:r>
          </a:p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  </a:t>
            </a: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Önkol ve bilek yaralanmaları;</a:t>
            </a:r>
            <a:endParaRPr lang="tr-TR" sz="20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effectLst/>
              <a:ea typeface="Times New Roman" panose="02020603050405020304" pitchFamily="18" charset="0"/>
            </a:endParaRPr>
          </a:p>
          <a:p>
            <a:r>
              <a:rPr lang="tr-TR" sz="2400" dirty="0"/>
              <a:t>Kol ve dolgu malzemesi kol askısı ile desteklenir; düğümler tespit malzemesi üzerine atılır.</a:t>
            </a:r>
          </a:p>
          <a:p>
            <a:pPr marL="0" lvl="0" indent="0">
              <a:buNone/>
            </a:pPr>
            <a:endParaRPr lang="tr-TR" sz="2400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429895D-ADFF-4130-A82A-EC58DE41A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A24AD2B8-E38D-D54E-A5B1-B31203594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748" y="1552693"/>
            <a:ext cx="2956918" cy="2481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3B7F0548-F370-ED44-9B32-CA3237F799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748" y="4095112"/>
            <a:ext cx="2975514" cy="2481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9342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81D2ABE9-25AB-4054-95B0-891C186A7BC2}"/>
              </a:ext>
            </a:extLst>
          </p:cNvPr>
          <p:cNvSpPr/>
          <p:nvPr/>
        </p:nvSpPr>
        <p:spPr>
          <a:xfrm>
            <a:off x="0" y="0"/>
            <a:ext cx="9144000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5328318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395952"/>
            <a:ext cx="5544342" cy="33373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Önkol ve bilek yaralanmaları;</a:t>
            </a:r>
            <a:endParaRPr lang="tr-TR" sz="20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lvl="0"/>
            <a:r>
              <a:rPr lang="tr-TR" sz="2400" dirty="0"/>
              <a:t>Hastaneye ulaşım süresi uzayacak ise kol gövdeye sabitlenir. </a:t>
            </a:r>
          </a:p>
          <a:p>
            <a:pPr marL="0" lvl="0" indent="0">
              <a:buNone/>
            </a:pPr>
            <a:endParaRPr lang="tr-TR" sz="2400" dirty="0"/>
          </a:p>
          <a:p>
            <a:pPr lvl="0"/>
            <a:r>
              <a:rPr lang="tr-TR" sz="2400" dirty="0"/>
              <a:t>Bandaj dirseğe olabildiğince yakın yerleştirilir.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429895D-ADFF-4130-A82A-EC58DE41A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032479F9-7AE4-454C-82FA-08963AB08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121" y="2564904"/>
            <a:ext cx="273630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9886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81D2ABE9-25AB-4054-95B0-891C186A7BC2}"/>
              </a:ext>
            </a:extLst>
          </p:cNvPr>
          <p:cNvSpPr/>
          <p:nvPr/>
        </p:nvSpPr>
        <p:spPr>
          <a:xfrm>
            <a:off x="-746" y="-5444"/>
            <a:ext cx="9144746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5256584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007542"/>
            <a:ext cx="5796507" cy="43329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   </a:t>
            </a:r>
            <a:r>
              <a:rPr lang="tr-TR" sz="2400" b="1" dirty="0">
                <a:ea typeface="Times New Roman" panose="02020603050405020304" pitchFamily="18" charset="0"/>
              </a:rPr>
              <a:t>El</a:t>
            </a:r>
            <a:r>
              <a:rPr lang="tr-TR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tr-TR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ve parmak yaralanmaları;</a:t>
            </a:r>
          </a:p>
          <a:p>
            <a:pPr marL="0" indent="0" algn="just">
              <a:buNone/>
            </a:pPr>
            <a:endParaRPr lang="en-US" sz="2400" dirty="0">
              <a:ea typeface="Times New Roman" panose="02020603050405020304" pitchFamily="18" charset="0"/>
            </a:endParaRPr>
          </a:p>
          <a:p>
            <a:pPr lvl="0" algn="just"/>
            <a:r>
              <a:rPr lang="tr-TR" sz="2400" dirty="0"/>
              <a:t>Yaralı oturtulur ve etkilenen bilek ve elini kaldırması ve desteklemesi istenir; gerekirse yaralıya yardım edilir.</a:t>
            </a:r>
          </a:p>
          <a:p>
            <a:pPr lvl="0" algn="just"/>
            <a:endParaRPr lang="tr-TR" sz="2400" dirty="0"/>
          </a:p>
          <a:p>
            <a:pPr algn="just"/>
            <a:r>
              <a:rPr lang="tr-TR" sz="2400" dirty="0"/>
              <a:t>El şişmeye başlamadan önce varsa yüzük, bileklik ve saat gibi dolaşım bozukluğuna yol açabilecek takıları çıkarılır. </a:t>
            </a:r>
          </a:p>
          <a:p>
            <a:endParaRPr lang="tr-TR" sz="2400" dirty="0"/>
          </a:p>
          <a:p>
            <a:pPr lvl="0"/>
            <a:endParaRPr lang="tr-TR" sz="2400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429895D-ADFF-4130-A82A-EC58DE41A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12" y="1628800"/>
            <a:ext cx="248478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Resim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12" y="4174016"/>
            <a:ext cx="2484784" cy="256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6527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81D2ABE9-25AB-4054-95B0-891C186A7BC2}"/>
              </a:ext>
            </a:extLst>
          </p:cNvPr>
          <p:cNvSpPr/>
          <p:nvPr/>
        </p:nvSpPr>
        <p:spPr>
          <a:xfrm>
            <a:off x="0" y="4121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5760640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043684"/>
            <a:ext cx="5112294" cy="39643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    </a:t>
            </a:r>
            <a:r>
              <a:rPr lang="tr-TR" sz="2400" b="1" dirty="0">
                <a:ea typeface="Times New Roman" panose="02020603050405020304" pitchFamily="18" charset="0"/>
              </a:rPr>
              <a:t>El</a:t>
            </a:r>
            <a:r>
              <a:rPr lang="tr-TR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tr-TR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ve parmak yaralanmaları;</a:t>
            </a:r>
          </a:p>
          <a:p>
            <a:pPr marL="0" indent="0" algn="just">
              <a:buNone/>
            </a:pPr>
            <a:endParaRPr lang="en-US" sz="2400" dirty="0">
              <a:ea typeface="Times New Roman" panose="02020603050405020304" pitchFamily="18" charset="0"/>
            </a:endParaRPr>
          </a:p>
          <a:p>
            <a:pPr algn="just"/>
            <a:r>
              <a:rPr lang="tr-TR" sz="2400" dirty="0"/>
              <a:t>İlave koruma için el yumuşak, kabarık olmayan bir dolgu malzemesi ile sarılır.</a:t>
            </a:r>
          </a:p>
          <a:p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algn="just"/>
            <a:r>
              <a:rPr lang="tr-TR" sz="2400" dirty="0"/>
              <a:t>Hastaneye ulaşım süresi uzayacak ise, göğsün etrafına ve askıya geniş bir bandaj bağlayarak kol sabitlenir. </a:t>
            </a:r>
          </a:p>
          <a:p>
            <a:pPr lvl="0"/>
            <a:endParaRPr lang="tr-TR" sz="2400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429895D-ADFF-4130-A82A-EC58DE41A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30" y="1678861"/>
            <a:ext cx="2861774" cy="2461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84" y="4214526"/>
            <a:ext cx="2880320" cy="2461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0439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0134E10E-86FA-4EC0-9D1B-026D733B73B1}"/>
              </a:ext>
            </a:extLst>
          </p:cNvPr>
          <p:cNvSpPr/>
          <p:nvPr/>
        </p:nvSpPr>
        <p:spPr>
          <a:xfrm>
            <a:off x="-806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5472608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370" y="1864341"/>
            <a:ext cx="8136903" cy="482453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effectLst/>
                <a:ea typeface="Times New Roman" panose="02020603050405020304" pitchFamily="18" charset="0"/>
              </a:rPr>
              <a:t>     Leğe</a:t>
            </a: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 kemiği yaralanmaları;</a:t>
            </a:r>
          </a:p>
          <a:p>
            <a:pPr algn="just"/>
            <a:r>
              <a:rPr lang="tr-TR" sz="2400" dirty="0">
                <a:effectLst/>
                <a:ea typeface="Times New Roman" panose="02020603050405020304" pitchFamily="18" charset="0"/>
              </a:rPr>
              <a:t>Hasta/yaralının başı düz olacak şekilde sırtüstü uzanması sağlanır, gerekirse yardımcı olunur.</a:t>
            </a:r>
            <a:r>
              <a:rPr lang="tr-TR" sz="2400" b="1" dirty="0">
                <a:effectLst/>
                <a:ea typeface="Times New Roman" panose="02020603050405020304" pitchFamily="18" charset="0"/>
              </a:rPr>
              <a:t> 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tr-TR" sz="1200" b="1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effectLst/>
                <a:ea typeface="Times New Roman" panose="02020603050405020304" pitchFamily="18" charset="0"/>
              </a:rPr>
              <a:t>Hasta/yaralının bacakları düz tutulur.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Ancak daha rahat olacağı düşünülüyorsa dizler hafifçe bükülecek şekilde dizlerinin arkasına yastık veya katlanmış bir giysi yerleştirilebilir.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effectLst/>
                <a:ea typeface="Times New Roman" panose="02020603050405020304" pitchFamily="18" charset="0"/>
              </a:rPr>
              <a:t>Yaralının diz ve ayak bileklerindeki kemik çıkıntılarının olduğu yerler havlu gibi yumuşak dolgu malzemeleri ile desteklenir.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655951B-C793-4B14-B5DD-17E495317F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23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0134E10E-86FA-4EC0-9D1B-026D733B73B1}"/>
              </a:ext>
            </a:extLst>
          </p:cNvPr>
          <p:cNvSpPr/>
          <p:nvPr/>
        </p:nvSpPr>
        <p:spPr>
          <a:xfrm>
            <a:off x="11193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6048672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92" y="1772541"/>
            <a:ext cx="5760640" cy="440886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lvl="1" indent="0" algn="just">
              <a:buNone/>
            </a:pPr>
            <a:endParaRPr lang="tr-TR" sz="2400" b="1" dirty="0">
              <a:ea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tr-TR" sz="2400" b="1" dirty="0">
                <a:ea typeface="Times New Roman" panose="02020603050405020304" pitchFamily="18" charset="0"/>
              </a:rPr>
              <a:t>   Leğe</a:t>
            </a:r>
            <a:r>
              <a:rPr lang="tr-TR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n kemiği yaralanmaları;</a:t>
            </a:r>
          </a:p>
          <a:p>
            <a:pPr marL="457200" lvl="1" indent="0" algn="just">
              <a:buNone/>
            </a:pPr>
            <a:endParaRPr lang="tr-TR" sz="24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tr-TR" sz="2400" dirty="0">
                <a:ea typeface="Times New Roman" panose="02020603050405020304" pitchFamily="18" charset="0"/>
              </a:rPr>
              <a:t>Katlanmış üçgen bandajlarla bacakları hareketsiz hale getirilir.</a:t>
            </a:r>
          </a:p>
          <a:p>
            <a:pPr lvl="1" algn="just">
              <a:buFont typeface="Arial" pitchFamily="34" charset="0"/>
              <a:buChar char="•"/>
            </a:pPr>
            <a:endParaRPr lang="tr-TR" sz="2400" dirty="0">
              <a:ea typeface="Times New Roman" panose="02020603050405020304" pitchFamily="18" charset="0"/>
            </a:endParaRPr>
          </a:p>
          <a:p>
            <a:pPr lvl="1" algn="just">
              <a:buFont typeface="Arial" pitchFamily="34" charset="0"/>
              <a:buChar char="•"/>
            </a:pPr>
            <a:endParaRPr lang="en-US" sz="2400" dirty="0">
              <a:ea typeface="Times New Roman" panose="02020603050405020304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tr-TR" sz="2400" dirty="0">
                <a:ea typeface="Times New Roman" panose="02020603050405020304" pitchFamily="18" charset="0"/>
              </a:rPr>
              <a:t>Ayakları ve ayak bilekleri dar bir bandajla, dizleri geniş bir bandajla sabitlenir.</a:t>
            </a:r>
            <a:endParaRPr lang="en-US" sz="2400" dirty="0">
              <a:ea typeface="Times New Roman" panose="02020603050405020304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5304" y="4308997"/>
            <a:ext cx="2683758" cy="2329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5304" y="1729526"/>
            <a:ext cx="2683758" cy="2392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655951B-C793-4B14-B5DD-17E495317F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795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3A46E26D-3839-42C9-A3A5-F97514DED977}"/>
              </a:ext>
            </a:extLst>
          </p:cNvPr>
          <p:cNvSpPr/>
          <p:nvPr/>
        </p:nvSpPr>
        <p:spPr>
          <a:xfrm>
            <a:off x="0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6192688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8840"/>
            <a:ext cx="5508104" cy="47610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    Kalça ve uyluk yaralanmaları;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tr-TR" sz="2400" dirty="0">
                <a:effectLst/>
                <a:ea typeface="Times New Roman" panose="02020603050405020304" pitchFamily="18" charset="0"/>
              </a:rPr>
              <a:t>Hasta/yaralının hastaneye nakli uzun ve zor olacaksa bacak ve ayakları desteklenir. Bunun için hazır biçimlendirilebilir tespit malzemeleri yada koltuk altından ayağa kadar uzanan sağlam bir çift tahta veya sopa kullanılır.</a:t>
            </a:r>
          </a:p>
          <a:p>
            <a:pPr marL="457200" lvl="1" indent="0" algn="just"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tr-TR" sz="2400" dirty="0">
                <a:effectLst/>
                <a:ea typeface="Times New Roman" panose="02020603050405020304" pitchFamily="18" charset="0"/>
              </a:rPr>
              <a:t>Tespit işlemi yaralı taraftan yapılır.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E932FE5-E9E7-E447-B4C4-0377966597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120" y="2348880"/>
            <a:ext cx="2736305" cy="373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5BA2C2E-201E-40FC-8578-F39119431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0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074158F-D75F-469D-9BEE-48590B15C2C9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88124"/>
            <a:ext cx="8329827" cy="361308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tr-TR" sz="2400" dirty="0"/>
              <a:t> 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dirty="0">
                <a:solidFill>
                  <a:srgbClr val="000000"/>
                </a:solidFill>
                <a:effectLst/>
                <a:ea typeface="Roboto Regular"/>
                <a:cs typeface="Calibri" panose="020F0502020204030204" pitchFamily="34" charset="0"/>
              </a:rPr>
              <a:t>Kırık, kemikten küçük bir parçanın kopması, bir parçanın ayrılması veya uzuvda şekil bozukluğuna neden olan tam bir kırığa kadar uzanan farklı tiplerde karşımıza çıkabilir. </a:t>
            </a:r>
            <a:endParaRPr lang="tr-T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tr-TR" sz="2400" dirty="0"/>
              <a:t>Kırık, kemiklere doğrudan (darbe) veya dolaylı kuvvet (bükülme, burkulma) sonucunda meydana gelebilir. 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tr-TR" sz="2400" dirty="0"/>
          </a:p>
          <a:p>
            <a:pPr marL="0" indent="0" algn="just">
              <a:lnSpc>
                <a:spcPct val="115000"/>
              </a:lnSpc>
              <a:buNone/>
            </a:pPr>
            <a:endParaRPr lang="tr-TR" sz="2400" dirty="0"/>
          </a:p>
          <a:p>
            <a:pPr marL="0" indent="0" algn="just">
              <a:lnSpc>
                <a:spcPct val="115000"/>
              </a:lnSpc>
              <a:buNone/>
            </a:pPr>
            <a:endParaRPr lang="tr-TR" sz="2400" dirty="0"/>
          </a:p>
          <a:p>
            <a:pPr marL="0" indent="0" algn="just">
              <a:lnSpc>
                <a:spcPct val="115000"/>
              </a:lnSpc>
              <a:buNone/>
            </a:pPr>
            <a:endParaRPr lang="tr-TR" sz="2400" dirty="0"/>
          </a:p>
          <a:p>
            <a:pPr lvl="1" algn="just">
              <a:lnSpc>
                <a:spcPct val="115000"/>
              </a:lnSpc>
            </a:pP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Kırıklar</a:t>
            </a:r>
            <a:br>
              <a:rPr lang="tr-TR" sz="3200" dirty="0"/>
            </a:br>
            <a:r>
              <a:rPr lang="tr-TR" sz="2400" dirty="0"/>
              <a:t>Nedenleri </a:t>
            </a:r>
            <a:endParaRPr lang="tr-TR" sz="36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8B3E2DF-087F-40C2-9CA0-8847E4CD64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38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3A46E26D-3839-42C9-A3A5-F97514DED977}"/>
              </a:ext>
            </a:extLst>
          </p:cNvPr>
          <p:cNvSpPr/>
          <p:nvPr/>
        </p:nvSpPr>
        <p:spPr>
          <a:xfrm>
            <a:off x="0" y="0"/>
            <a:ext cx="9144000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6192688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2096936"/>
            <a:ext cx="5688632" cy="47610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  Kalça ve uyluk yaralanmaları;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tr-TR" sz="2400" dirty="0">
                <a:effectLst/>
                <a:ea typeface="Times New Roman" panose="02020603050405020304" pitchFamily="18" charset="0"/>
              </a:rPr>
              <a:t>Hasta/yaralının bacak arası</a:t>
            </a:r>
            <a:r>
              <a:rPr lang="tr-TR" sz="2400" dirty="0">
                <a:ea typeface="Times New Roman" panose="02020603050405020304" pitchFamily="18" charset="0"/>
              </a:rPr>
              <a:t> ve</a:t>
            </a:r>
            <a:r>
              <a:rPr lang="tr-TR" sz="2400" dirty="0">
                <a:effectLst/>
                <a:ea typeface="Times New Roman" panose="02020603050405020304" pitchFamily="18" charset="0"/>
              </a:rPr>
              <a:t> tespit malzemesi ile vücut arasındaki boşluklar, sert olmayan ve boşluğu ortadan kaldıracak şekilde havlu gibi yumuşak bir dolgu malzemesi ile doldurulur.</a:t>
            </a:r>
          </a:p>
          <a:p>
            <a:pPr marL="457200" lvl="1" indent="0" algn="just"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A</a:t>
            </a: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yaklar birbirine bağlanır.</a:t>
            </a:r>
          </a:p>
          <a:p>
            <a:pPr lvl="1" algn="just">
              <a:buFont typeface="Arial" pitchFamily="34" charset="0"/>
              <a:buChar char="•"/>
            </a:pPr>
            <a:endParaRPr lang="en-US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7CB5DDF-C211-0542-BBED-97849BE939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20888"/>
            <a:ext cx="2662836" cy="360039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5BA2C2E-201E-40FC-8578-F39119431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5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3A46E26D-3839-42C9-A3A5-F97514DED977}"/>
              </a:ext>
            </a:extLst>
          </p:cNvPr>
          <p:cNvSpPr/>
          <p:nvPr/>
        </p:nvSpPr>
        <p:spPr>
          <a:xfrm>
            <a:off x="0" y="0"/>
            <a:ext cx="9144000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6336704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988840"/>
            <a:ext cx="7704854" cy="39243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Kalça ve uyluk yaralanmaları;</a:t>
            </a:r>
          </a:p>
          <a:p>
            <a:r>
              <a:rPr lang="tr-TR" sz="2400" dirty="0"/>
              <a:t>Bu işlem sırasında kırık bölgeye bandaj uygulanmaz .</a:t>
            </a:r>
          </a:p>
          <a:p>
            <a:pPr marL="0" indent="0">
              <a:buNone/>
            </a:pPr>
            <a:r>
              <a:rPr lang="tr-TR" sz="2400" dirty="0"/>
              <a:t> </a:t>
            </a:r>
          </a:p>
          <a:p>
            <a:r>
              <a:rPr lang="tr-TR" sz="2400" dirty="0"/>
              <a:t>Yaralı tamamen hareketsiz hale getirildikten sonra sedyeye alınarak taşınır. </a:t>
            </a:r>
          </a:p>
          <a:p>
            <a:endParaRPr lang="tr-TR" sz="2400" dirty="0"/>
          </a:p>
          <a:p>
            <a:r>
              <a:rPr lang="tr-TR" sz="2400" dirty="0"/>
              <a:t>Tespit malzemesinin uygulama sırası; ayaklar, göğüs, leğen kemiği, dizler, kırık bölgesinin üstü, kırık bölgesinin altı ve bir ilave nokta. </a:t>
            </a:r>
          </a:p>
          <a:p>
            <a:pPr marL="0" indent="0" algn="just"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lvl="1" algn="just">
              <a:buFont typeface="Arial" pitchFamily="34" charset="0"/>
              <a:buChar char="•"/>
            </a:pPr>
            <a:endParaRPr lang="en-US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85BA2C2E-201E-40FC-8578-F39119431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677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6166A087-B2D5-4650-B257-2C3E1A7D49C5}"/>
              </a:ext>
            </a:extLst>
          </p:cNvPr>
          <p:cNvSpPr/>
          <p:nvPr/>
        </p:nvSpPr>
        <p:spPr>
          <a:xfrm>
            <a:off x="0" y="-2187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6552728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132856"/>
            <a:ext cx="5491167" cy="39174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Bacak yaralanmaları;</a:t>
            </a:r>
          </a:p>
          <a:p>
            <a:pPr marL="0" indent="0" algn="just"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r>
              <a:rPr lang="tr-TR" sz="2400" dirty="0"/>
              <a:t>Bacak yaralanmalarında eğer tespit gerektiren bir durum varsa bu durumda diğer bacak kullanılabilir. </a:t>
            </a:r>
          </a:p>
          <a:p>
            <a:endParaRPr lang="tr-TR" sz="2400" dirty="0"/>
          </a:p>
          <a:p>
            <a:r>
              <a:rPr lang="tr-TR" sz="2400" dirty="0"/>
              <a:t>Bunun için yaralı bacak yaralanmamış bacağın yanına getirilir ve her iki bacak birlikte tespit edilir.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6742" y="2255381"/>
            <a:ext cx="2694683" cy="3672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31FD1D5-B762-46FA-B4D0-5DBEA68D8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704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6166A087-B2D5-4650-B257-2C3E1A7D49C5}"/>
              </a:ext>
            </a:extLst>
          </p:cNvPr>
          <p:cNvSpPr/>
          <p:nvPr/>
        </p:nvSpPr>
        <p:spPr>
          <a:xfrm>
            <a:off x="11193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6552728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42059"/>
            <a:ext cx="7920880" cy="47273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Bacak yaralanmaları;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dirty="0"/>
              <a:t>Bacak arasındaki boşluklar sert olmayan ve boşluğu ortadan kaldıracak şekilde havlu gibi yumuşak bir dolgu malzemesi ile doldurulur. </a:t>
            </a:r>
          </a:p>
          <a:p>
            <a:pPr marL="0" indent="0">
              <a:buNone/>
            </a:pPr>
            <a:r>
              <a:rPr lang="tr-TR" sz="2400" dirty="0"/>
              <a:t> Sırası ile; </a:t>
            </a:r>
          </a:p>
          <a:p>
            <a:r>
              <a:rPr lang="tr-TR" sz="2400" dirty="0"/>
              <a:t>Ayak ve ayak bilekleri </a:t>
            </a:r>
          </a:p>
          <a:p>
            <a:r>
              <a:rPr lang="tr-TR" sz="2400" dirty="0"/>
              <a:t>Dizler </a:t>
            </a:r>
          </a:p>
          <a:p>
            <a:r>
              <a:rPr lang="tr-TR" sz="2400" dirty="0"/>
              <a:t>Kırık bölgesinin üstü </a:t>
            </a:r>
          </a:p>
          <a:p>
            <a:r>
              <a:rPr lang="tr-TR" sz="2400" dirty="0"/>
              <a:t>Kırık bölgesinin altı geniş katlamalı bandajlar ile tespit edilir.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31FD1D5-B762-46FA-B4D0-5DBEA68D8B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572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83AD5039-4A41-45A9-B7D4-9119006AF9B9}"/>
              </a:ext>
            </a:extLst>
          </p:cNvPr>
          <p:cNvSpPr/>
          <p:nvPr/>
        </p:nvSpPr>
        <p:spPr>
          <a:xfrm>
            <a:off x="11193" y="12516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6624736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63" y="2018022"/>
            <a:ext cx="5472608" cy="489654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Diz yaralanmaları;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r>
              <a:rPr lang="tr-TR" sz="2400" dirty="0"/>
              <a:t>Yaralının yere veya bir battaniye üzerine uzanması için yardımcı olunur. </a:t>
            </a:r>
          </a:p>
          <a:p>
            <a:endParaRPr lang="tr-TR" sz="2400" dirty="0"/>
          </a:p>
          <a:p>
            <a:pPr algn="just"/>
            <a:r>
              <a:rPr lang="tr-TR" sz="2400" dirty="0"/>
              <a:t>Yaralının rahat edebileceği pozisyonda desteklemek için yastık, battaniye veya katlanabilir yumuşak bir malzeme yaralının dizinin altına yerleştirilir</a:t>
            </a: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EB687B6-F056-644B-AE0F-6F3BB00A51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16832"/>
            <a:ext cx="267104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5BE3D6E2-BD59-D444-8591-89C96CC24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154087"/>
            <a:ext cx="2671045" cy="2412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A9B51BD-A304-47BE-B8E5-BE70B5CEA4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715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8A8C143D-485A-41D0-9D3B-2D26EF86560A}"/>
              </a:ext>
            </a:extLst>
          </p:cNvPr>
          <p:cNvSpPr/>
          <p:nvPr/>
        </p:nvSpPr>
        <p:spPr>
          <a:xfrm>
            <a:off x="0" y="1341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46695"/>
            <a:ext cx="6480720" cy="10081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53" y="1942666"/>
            <a:ext cx="5904656" cy="453650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Ayak bileği yaralanmaları;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r>
              <a:rPr lang="tr-TR" sz="2400" dirty="0"/>
              <a:t>Ayak bileğini rahatlatacak şekilde bir destek uygulanır. </a:t>
            </a:r>
          </a:p>
          <a:p>
            <a:endParaRPr lang="tr-TR" sz="1600" dirty="0"/>
          </a:p>
          <a:p>
            <a:r>
              <a:rPr lang="tr-TR" sz="2400" dirty="0"/>
              <a:t> Ayak bileği bandaj ile sarılır. </a:t>
            </a:r>
          </a:p>
          <a:p>
            <a:endParaRPr lang="tr-TR" sz="1600" dirty="0"/>
          </a:p>
          <a:p>
            <a:r>
              <a:rPr lang="tr-TR" sz="2400" dirty="0"/>
              <a:t>Bandajın üzerinden soğuk kompres uygulaması yapılır ancak bu işlem 20 dakikadan uzun süre yapılmaz. </a:t>
            </a:r>
          </a:p>
          <a:p>
            <a:endParaRPr lang="tr-TR" sz="1400" dirty="0"/>
          </a:p>
          <a:p>
            <a:r>
              <a:rPr lang="tr-TR" sz="2400" dirty="0"/>
              <a:t>Yaralı uzuv kaldırılır ve desteklenir.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9EACC0B-178D-5041-AF19-CE7FA3A186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89" y="1636923"/>
            <a:ext cx="2346326" cy="1543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C3504C0D-C69D-B248-AC0B-67DDADDCF4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176" y="3324781"/>
            <a:ext cx="2342092" cy="1571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A90EB59C-3C7F-A247-B765-03B9A111AC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15" y="5040647"/>
            <a:ext cx="2273874" cy="1525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055BD0C-15D3-4B8D-B44F-0F483D6443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984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026038AE-50BE-4F95-8646-CAA3F50A95CF}"/>
              </a:ext>
            </a:extLst>
          </p:cNvPr>
          <p:cNvSpPr/>
          <p:nvPr/>
        </p:nvSpPr>
        <p:spPr>
          <a:xfrm>
            <a:off x="0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6264696" cy="10081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25" y="2132856"/>
            <a:ext cx="5688632" cy="402485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Ayak ve ayak parmak yaralanmaları;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r>
              <a:rPr lang="tr-TR" sz="2400" dirty="0"/>
              <a:t>Yaralının uzanmasına yardımcı olunur ve dikkatlice yaralı bacak desteklenir. </a:t>
            </a:r>
          </a:p>
          <a:p>
            <a:r>
              <a:rPr lang="tr-TR" sz="2400" dirty="0"/>
              <a:t>Yaralı bölge şişmeye başlamadan önce varsa ayaktaki takıları çıkarılır. </a:t>
            </a:r>
          </a:p>
          <a:p>
            <a:r>
              <a:rPr lang="tr-TR" sz="2400" dirty="0"/>
              <a:t>Ayak, ayağın tabanından ağrılı bölgenin üst kısmına kadar uzanan bir destek bandajı ile sarılır. </a:t>
            </a:r>
          </a:p>
          <a:p>
            <a:r>
              <a:rPr lang="tr-TR" sz="2400" dirty="0"/>
              <a:t>Yaralı uzuv kaldırılır ve desteklenir.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481C4A1-5740-1740-8F5E-C5CBB2A4B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03" y="1983906"/>
            <a:ext cx="2951114" cy="2015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374272D-F19F-3142-8227-BD64302A20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864" y="4221088"/>
            <a:ext cx="2942561" cy="2240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9BAC514-65C7-48AA-A875-516B5021B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944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EBE78C7-2CE9-46B3-8FB7-2C34B1B95A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98" y="1735577"/>
            <a:ext cx="5733548" cy="403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8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074158F-D75F-469D-9BEE-48590B15C2C9}"/>
              </a:ext>
            </a:extLst>
          </p:cNvPr>
          <p:cNvSpPr/>
          <p:nvPr/>
        </p:nvSpPr>
        <p:spPr>
          <a:xfrm>
            <a:off x="0" y="0"/>
            <a:ext cx="9121613" cy="1568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132856"/>
            <a:ext cx="5206644" cy="433316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tr-TR" sz="2400" dirty="0"/>
              <a:t>Kırıklar, </a:t>
            </a:r>
            <a:r>
              <a:rPr lang="tr-TR" sz="2400" b="1" dirty="0"/>
              <a:t>kapalı veya açık </a:t>
            </a:r>
            <a:r>
              <a:rPr lang="tr-TR" sz="2400" dirty="0"/>
              <a:t>oluşuna göre ikiye ayrılır.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tr-TR" sz="2400" dirty="0"/>
              <a:t>Bunlar; </a:t>
            </a:r>
            <a:endParaRPr lang="tr-TR" sz="2400" b="1" dirty="0"/>
          </a:p>
          <a:p>
            <a:pPr algn="just">
              <a:lnSpc>
                <a:spcPct val="115000"/>
              </a:lnSpc>
            </a:pPr>
            <a:r>
              <a:rPr lang="tr-TR" sz="2400" b="1" dirty="0"/>
              <a:t>Kapalı kırıklar</a:t>
            </a:r>
            <a:r>
              <a:rPr lang="tr-TR" sz="2400" dirty="0"/>
              <a:t>: Kırığın üzerindeki cilt sağlamdır. Ancak kemik uçları yakındaki dokulara ve kan damarlarına zarar vermiş olabilir. 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tr-TR" sz="2400" dirty="0"/>
          </a:p>
          <a:p>
            <a:pPr marL="0" indent="0" algn="just">
              <a:lnSpc>
                <a:spcPct val="115000"/>
              </a:lnSpc>
              <a:buNone/>
            </a:pPr>
            <a:endParaRPr lang="tr-TR" sz="2400" dirty="0"/>
          </a:p>
          <a:p>
            <a:pPr marL="0" indent="0" algn="just">
              <a:lnSpc>
                <a:spcPct val="115000"/>
              </a:lnSpc>
              <a:buNone/>
            </a:pPr>
            <a:endParaRPr lang="tr-TR" sz="2400" dirty="0"/>
          </a:p>
          <a:p>
            <a:pPr lvl="1" algn="just">
              <a:lnSpc>
                <a:spcPct val="115000"/>
              </a:lnSpc>
            </a:pP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539551" y="291729"/>
            <a:ext cx="7450231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Kırıklar</a:t>
            </a:r>
            <a:br>
              <a:rPr lang="tr-TR" sz="3600" dirty="0"/>
            </a:br>
            <a:r>
              <a:rPr lang="tr-TR" sz="2400" dirty="0"/>
              <a:t>Tipleri </a:t>
            </a:r>
            <a:endParaRPr lang="tr-TR" sz="36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8B3E2DF-087F-40C2-9CA0-8847E4CD64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23" y="2571246"/>
            <a:ext cx="3024336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95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EEC2C817-8659-48AB-B9DC-F8212E4451A8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Kırıklar</a:t>
            </a:r>
            <a:br>
              <a:rPr lang="tr-TR" sz="4000" dirty="0"/>
            </a:br>
            <a:r>
              <a:rPr lang="tr-TR" sz="2400" dirty="0"/>
              <a:t>Tipleri</a:t>
            </a:r>
            <a:endParaRPr lang="tr-TR" sz="36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DBF41BE-D5D4-4BD7-85D8-CEEFA07786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4293096"/>
            <a:ext cx="324035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8270E1BB-116A-43A7-BB58-C39770F3320B}"/>
              </a:ext>
            </a:extLst>
          </p:cNvPr>
          <p:cNvSpPr/>
          <p:nvPr/>
        </p:nvSpPr>
        <p:spPr>
          <a:xfrm>
            <a:off x="107504" y="1837176"/>
            <a:ext cx="8568952" cy="2191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</a:pPr>
            <a:r>
              <a:rPr lang="tr-TR" sz="2400" b="1" dirty="0"/>
              <a:t>Açık</a:t>
            </a:r>
            <a:r>
              <a:rPr lang="tr-TR" sz="2400" dirty="0"/>
              <a:t> </a:t>
            </a:r>
            <a:r>
              <a:rPr lang="tr-TR" sz="2400" b="1" dirty="0"/>
              <a:t>kırıklar;</a:t>
            </a:r>
            <a:r>
              <a:rPr lang="tr-TR" sz="2400" dirty="0"/>
              <a:t> Kırığın üzerindeki cilt sağlam değildir. Kırık kemik ve/veya parçaları cilt yüzeyinden görülebilir. Genellikle kırık yerinde bir kanama vardır. </a:t>
            </a:r>
            <a:r>
              <a:rPr lang="tr-TR" sz="24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Kırık kemiğin dış ortam ile olan teması nedeni ile kir, toz ve mikroplar yaraya girebilir. Bu yüzden de bu tür kırıkta enfeksiyon riski yüksektir. </a:t>
            </a:r>
            <a:endParaRPr lang="tr-T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43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927E1DA0-1CC4-407B-B8F2-E47F63BAE6D6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916832"/>
            <a:ext cx="8157592" cy="4176464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K</a:t>
            </a: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ırık yerinde veya çevresinde </a:t>
            </a:r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özellikle hareket ettirme sırasında artan </a:t>
            </a: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ağrı ve zorlanma</a:t>
            </a:r>
          </a:p>
          <a:p>
            <a:pPr algn="just"/>
            <a:r>
              <a:rPr lang="tr-TR" sz="2400" dirty="0">
                <a:effectLst/>
                <a:ea typeface="Times New Roman" panose="02020603050405020304" pitchFamily="18" charset="0"/>
              </a:rPr>
              <a:t>Kırık yerinde </a:t>
            </a:r>
            <a:r>
              <a:rPr lang="tr-TR" sz="2400" dirty="0">
                <a:ea typeface="Times New Roman" panose="02020603050405020304" pitchFamily="18" charset="0"/>
              </a:rPr>
              <a:t>hassasiyet ve dokunmakla artan ağrı (kırık şüphesi olan yere asla sert bir şekilde bastırılmamalıdır!!)</a:t>
            </a:r>
          </a:p>
          <a:p>
            <a:pPr algn="just"/>
            <a:r>
              <a:rPr lang="tr-TR" sz="2400" dirty="0">
                <a:effectLst/>
                <a:ea typeface="Times New Roman" panose="02020603050405020304" pitchFamily="18" charset="0"/>
              </a:rPr>
              <a:t>Kemik uçlarının hareket etmesine bağlı meydana gelen çıtırtı sesinin duyulması (Bu sesi duymak için uğraşılmamalıdır!! 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Kırık yerinde şekil bozukluğu, şişme ve morarma </a:t>
            </a:r>
            <a:endParaRPr lang="tr-T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solidFill>
                  <a:srgbClr val="000000"/>
                </a:solidFill>
                <a:effectLst/>
                <a:ea typeface="Roboto Regular"/>
                <a:cs typeface="Calibri" panose="020F0502020204030204" pitchFamily="34" charset="0"/>
              </a:rPr>
              <a:t>Etkilenen uzuvda kısalma, eğilme veya bükülme </a:t>
            </a:r>
            <a:endParaRPr lang="tr-T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Kırıklar</a:t>
            </a:r>
            <a:br>
              <a:rPr lang="tr-TR" sz="4000" dirty="0"/>
            </a:br>
            <a:r>
              <a:rPr lang="tr-TR" sz="2400" dirty="0"/>
              <a:t>Belirti ve Bulgular</a:t>
            </a:r>
            <a:endParaRPr lang="tr-TR" sz="36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09D4ABA-58F7-484D-AB7C-A1FA4FDAC0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6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59900F2E-DE74-4032-B70C-F93BEFB17486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8246" y="2204864"/>
            <a:ext cx="8064896" cy="352839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Kırık yerinde doğal olmayan bir hareketin hissedilmesi veya normal olan hareket yetisinin kaybedilmesi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r>
              <a:rPr lang="tr-TR" sz="2400" dirty="0"/>
              <a:t>Normal uzuv hareketlerinden zorlanma yada hiç hareket ettirememe (örneğin; yürüyememe) </a:t>
            </a:r>
          </a:p>
          <a:p>
            <a:r>
              <a:rPr lang="tr-TR" sz="2400" dirty="0"/>
              <a:t>Kırık yerinde renk değişikliği, açık yara ve kanama</a:t>
            </a:r>
          </a:p>
          <a:p>
            <a:r>
              <a:rPr lang="tr-TR" sz="2400" dirty="0"/>
              <a:t>Özellikle uyluk kemiği veya leğen kemiği kırılmışsa şok belirtileri görülebilir</a:t>
            </a:r>
          </a:p>
          <a:p>
            <a:pPr marL="0" indent="0">
              <a:buNone/>
            </a:pPr>
            <a:endParaRPr lang="tr-TR" sz="2400" dirty="0"/>
          </a:p>
          <a:p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Kırıklar</a:t>
            </a:r>
            <a:br>
              <a:rPr lang="tr-TR" sz="4000" dirty="0"/>
            </a:br>
            <a:r>
              <a:rPr lang="tr-TR" sz="2400" dirty="0"/>
              <a:t>Belirti ve Bulguları</a:t>
            </a: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8E09C32-59D4-4546-ABE8-62CA80F593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92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B69D0-984C-2666-3327-FB7A7A052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BE649F36-E894-82FA-CC40-70C16EBCEB2B}"/>
              </a:ext>
            </a:extLst>
          </p:cNvPr>
          <p:cNvSpPr/>
          <p:nvPr/>
        </p:nvSpPr>
        <p:spPr>
          <a:xfrm>
            <a:off x="13753" y="0"/>
            <a:ext cx="9121613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7FDE4F-1193-50E9-6079-A74D206F2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35" y="2132856"/>
            <a:ext cx="8064896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/>
              <a:t>  Kırıklara yönelik ilk yardımın temelde iki amacı vardır. </a:t>
            </a:r>
            <a:r>
              <a:rPr lang="tr-TR" sz="2400" dirty="0">
                <a:solidFill>
                  <a:srgbClr val="FF0000"/>
                </a:solidFill>
              </a:rPr>
              <a:t>    </a:t>
            </a:r>
          </a:p>
          <a:p>
            <a:pPr marL="0" indent="0">
              <a:buNone/>
            </a:pPr>
            <a:r>
              <a:rPr lang="tr-TR" sz="2400" dirty="0"/>
              <a:t>   </a:t>
            </a:r>
          </a:p>
          <a:p>
            <a:pPr marL="0" indent="0">
              <a:buNone/>
            </a:pPr>
            <a:endParaRPr lang="tr-TR" sz="1400" dirty="0"/>
          </a:p>
          <a:p>
            <a:r>
              <a:rPr lang="tr-TR" sz="2400" dirty="0"/>
              <a:t>Yaralanma yerinde hareketi önlemek </a:t>
            </a:r>
          </a:p>
          <a:p>
            <a:endParaRPr lang="tr-TR" sz="1100" dirty="0"/>
          </a:p>
          <a:p>
            <a:r>
              <a:rPr lang="tr-TR" sz="2400" dirty="0"/>
              <a:t>Hastaneye nakil sırasında hastayı rahat ettirmek </a:t>
            </a:r>
          </a:p>
          <a:p>
            <a:pPr marL="0" indent="0">
              <a:buNone/>
            </a:pPr>
            <a:endParaRPr lang="tr-TR" sz="2400" dirty="0"/>
          </a:p>
          <a:p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1FDFCE0C-7E89-DBD4-6DEB-2992A1E4B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7787208" cy="940966"/>
          </a:xfrm>
        </p:spPr>
        <p:txBody>
          <a:bodyPr>
            <a:normAutofit fontScale="90000"/>
          </a:bodyPr>
          <a:lstStyle/>
          <a:p>
            <a:pPr algn="l"/>
            <a:r>
              <a:rPr lang="tr-TR" sz="4000" dirty="0"/>
              <a:t>Kırıklar</a:t>
            </a:r>
            <a:br>
              <a:rPr lang="tr-TR" sz="4000" dirty="0"/>
            </a:br>
            <a:endParaRPr lang="tr-TR" sz="3600" i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8F92054-4376-31DA-84E4-D62822313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5816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2149</TotalTime>
  <Words>2165</Words>
  <Application>Microsoft Office PowerPoint</Application>
  <PresentationFormat>Ekran Gösterisi (4:3)</PresentationFormat>
  <Paragraphs>310</Paragraphs>
  <Slides>47</Slides>
  <Notes>24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53" baseType="lpstr">
      <vt:lpstr>Arial</vt:lpstr>
      <vt:lpstr>Calibri</vt:lpstr>
      <vt:lpstr>Roboto Regular</vt:lpstr>
      <vt:lpstr>Times New Roman</vt:lpstr>
      <vt:lpstr>Ofis Teması</vt:lpstr>
      <vt:lpstr>Çalışma Sayfası</vt:lpstr>
      <vt:lpstr>KIRIK, ÇIKIK, ZORLANMA VE BURKULMALARDA İLK YARDIM</vt:lpstr>
      <vt:lpstr>PowerPoint Sunusu</vt:lpstr>
      <vt:lpstr>Kırıklar Tanımlar</vt:lpstr>
      <vt:lpstr>Kırıklar Nedenleri </vt:lpstr>
      <vt:lpstr>Kırıklar Tipleri </vt:lpstr>
      <vt:lpstr>Kırıklar Tipleri</vt:lpstr>
      <vt:lpstr>Kırıklar Belirti ve Bulgular</vt:lpstr>
      <vt:lpstr>Kırıklar Belirti ve Bulguları</vt:lpstr>
      <vt:lpstr>Kırıklar </vt:lpstr>
      <vt:lpstr>Kırıklar İlk Yardım</vt:lpstr>
      <vt:lpstr>Kırıklar İlk Yardım</vt:lpstr>
      <vt:lpstr>Kırıklar İlk Yardım</vt:lpstr>
      <vt:lpstr>Kırıklar İlk Yardım</vt:lpstr>
      <vt:lpstr>Kırıklar </vt:lpstr>
      <vt:lpstr>Çıkıklar Tanımlar</vt:lpstr>
      <vt:lpstr>Çıkıklar Nedenleri</vt:lpstr>
      <vt:lpstr>Çıkıklar Belirti ve Bulgular</vt:lpstr>
      <vt:lpstr>Çıkıklar İlk Yardım </vt:lpstr>
      <vt:lpstr>Çıkıklar İlk Yardım </vt:lpstr>
      <vt:lpstr>Çıkıklar İlk Yardım </vt:lpstr>
      <vt:lpstr>Zorlanmalar ve Burkulmalar Tanımlar</vt:lpstr>
      <vt:lpstr>Zorlanma ve Burkulmalar Nedenleri</vt:lpstr>
      <vt:lpstr>Zorlanma ve Burkulmalar Belirti ve Bulgular</vt:lpstr>
      <vt:lpstr>Zorlanma ve Burkulmalar İlk yardım </vt:lpstr>
      <vt:lpstr>Zorlanma ve Burkulmalar İlk yardım </vt:lpstr>
      <vt:lpstr>Zorlanma ve Burkulmalar 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İLK YARDIM BİLGİLERİ</dc:title>
  <dc:creator>win7</dc:creator>
  <cp:lastModifiedBy>ZÜLFİNAZ KURT</cp:lastModifiedBy>
  <cp:revision>282</cp:revision>
  <dcterms:created xsi:type="dcterms:W3CDTF">2020-12-16T20:56:57Z</dcterms:created>
  <dcterms:modified xsi:type="dcterms:W3CDTF">2025-06-18T12:35:27Z</dcterms:modified>
</cp:coreProperties>
</file>