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78" r:id="rId5"/>
    <p:sldId id="263" r:id="rId6"/>
    <p:sldId id="294" r:id="rId7"/>
    <p:sldId id="295" r:id="rId8"/>
    <p:sldId id="296" r:id="rId9"/>
    <p:sldId id="267" r:id="rId10"/>
    <p:sldId id="268" r:id="rId11"/>
    <p:sldId id="303" r:id="rId12"/>
    <p:sldId id="297" r:id="rId13"/>
    <p:sldId id="298" r:id="rId14"/>
    <p:sldId id="299" r:id="rId15"/>
    <p:sldId id="300" r:id="rId16"/>
    <p:sldId id="301" r:id="rId17"/>
    <p:sldId id="302" r:id="rId18"/>
    <p:sldId id="29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04"/>
    <p:restoredTop sz="94514"/>
  </p:normalViewPr>
  <p:slideViewPr>
    <p:cSldViewPr>
      <p:cViewPr varScale="1">
        <p:scale>
          <a:sx n="108" d="100"/>
          <a:sy n="108" d="100"/>
        </p:scale>
        <p:origin x="1338"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31"/>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pic>
        <p:nvPicPr>
          <p:cNvPr id="614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1739" y="0"/>
            <a:ext cx="1262261" cy="1262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2204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62011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4"/>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44"/>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173246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184151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6"/>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12002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99991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364707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745449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1842476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2"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3375552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18.06.2025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dirty="0"/>
          </a:p>
        </p:txBody>
      </p:sp>
    </p:spTree>
    <p:extLst>
      <p:ext uri="{BB962C8B-B14F-4D97-AF65-F5344CB8AC3E}">
        <p14:creationId xmlns:p14="http://schemas.microsoft.com/office/powerpoint/2010/main" val="1110231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dirty="0"/>
              <a:t>Asıl başlık stili için tıklatın</a:t>
            </a:r>
          </a:p>
        </p:txBody>
      </p:sp>
      <p:sp>
        <p:nvSpPr>
          <p:cNvPr id="3" name="Metin Yer Tutucusu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18.06.2025</a:t>
            </a:fld>
            <a:endParaRPr lang="tr-TR" dirty="0"/>
          </a:p>
        </p:txBody>
      </p:sp>
      <p:sp>
        <p:nvSpPr>
          <p:cNvPr id="5" name="Altbilgi Yer Tutucusu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dirty="0"/>
          </a:p>
        </p:txBody>
      </p:sp>
      <p:pic>
        <p:nvPicPr>
          <p:cNvPr id="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881739" y="0"/>
            <a:ext cx="1262261" cy="1262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8925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538463F7-0BC8-4A53-92F8-E0516EF98BE3}"/>
              </a:ext>
            </a:extLst>
          </p:cNvPr>
          <p:cNvSpPr/>
          <p:nvPr/>
        </p:nvSpPr>
        <p:spPr>
          <a:xfrm>
            <a:off x="1" y="2875784"/>
            <a:ext cx="9144000" cy="220939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 name="Başlık 1"/>
          <p:cNvSpPr>
            <a:spLocks noGrp="1"/>
          </p:cNvSpPr>
          <p:nvPr>
            <p:ph type="ctrTitle"/>
          </p:nvPr>
        </p:nvSpPr>
        <p:spPr>
          <a:xfrm>
            <a:off x="539552" y="3140968"/>
            <a:ext cx="8352928" cy="794513"/>
          </a:xfrm>
        </p:spPr>
        <p:txBody>
          <a:bodyPr>
            <a:normAutofit fontScale="90000"/>
          </a:bodyPr>
          <a:lstStyle/>
          <a:p>
            <a:pPr lvl="0"/>
            <a:br>
              <a:rPr lang="tr-TR" sz="4000" b="1" dirty="0"/>
            </a:br>
            <a:r>
              <a:rPr lang="tr-TR" sz="4000" b="1" dirty="0"/>
              <a:t>BOĞULMALARDA İLK YARDIM</a:t>
            </a:r>
          </a:p>
        </p:txBody>
      </p:sp>
      <p:pic>
        <p:nvPicPr>
          <p:cNvPr id="4" name="Resim 3">
            <a:extLst>
              <a:ext uri="{FF2B5EF4-FFF2-40B4-BE49-F238E27FC236}">
                <a16:creationId xmlns:a16="http://schemas.microsoft.com/office/drawing/2014/main" id="{1D41F007-E92F-4565-ACB8-D546F8DC7E9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4371" y="309712"/>
            <a:ext cx="3237643" cy="2096616"/>
          </a:xfrm>
          <a:prstGeom prst="rect">
            <a:avLst/>
          </a:prstGeom>
        </p:spPr>
      </p:pic>
    </p:spTree>
    <p:extLst>
      <p:ext uri="{BB962C8B-B14F-4D97-AF65-F5344CB8AC3E}">
        <p14:creationId xmlns:p14="http://schemas.microsoft.com/office/powerpoint/2010/main" val="376491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179512" y="1675036"/>
            <a:ext cx="8424936" cy="4562276"/>
          </a:xfrm>
          <a:solidFill>
            <a:schemeClr val="bg1"/>
          </a:solidFill>
        </p:spPr>
        <p:txBody>
          <a:bodyPr>
            <a:normAutofit/>
          </a:bodyPr>
          <a:lstStyle/>
          <a:p>
            <a:pPr marL="0" indent="0" algn="just">
              <a:buNone/>
            </a:pPr>
            <a:endParaRPr lang="tr-TR" sz="2600" dirty="0"/>
          </a:p>
          <a:p>
            <a:pPr lvl="0" algn="just">
              <a:lnSpc>
                <a:spcPct val="90000"/>
              </a:lnSpc>
            </a:pPr>
            <a:r>
              <a:rPr lang="tr-TR" sz="2400" dirty="0"/>
              <a:t>İlkyardımcı tek başınaysa bağırır veya yardım çağırır ancak hasta/yaralı yalnız bırakılmaz.</a:t>
            </a:r>
          </a:p>
          <a:p>
            <a:pPr marL="0" lvl="0" indent="0" algn="just">
              <a:lnSpc>
                <a:spcPct val="90000"/>
              </a:lnSpc>
              <a:buNone/>
            </a:pPr>
            <a:endParaRPr lang="tr-TR" sz="2800" dirty="0"/>
          </a:p>
          <a:p>
            <a:pPr lvl="0" algn="just">
              <a:lnSpc>
                <a:spcPct val="90000"/>
              </a:lnSpc>
            </a:pPr>
            <a:r>
              <a:rPr lang="tr-TR" sz="2800" dirty="0"/>
              <a:t> </a:t>
            </a:r>
            <a:r>
              <a:rPr lang="tr-TR" sz="2400" dirty="0"/>
              <a:t>Olay yerindeki bir kişiden 112 acil yardım numarasının araması istenir ve yardım isteyip istenmediğinden emin olmak için de geri dönmesi söylenir.</a:t>
            </a:r>
          </a:p>
          <a:p>
            <a:pPr marL="0" indent="0" algn="just">
              <a:buNone/>
            </a:pPr>
            <a:endParaRPr lang="tr-TR" sz="2400"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323528" y="1340768"/>
            <a:ext cx="5688632" cy="62880"/>
          </a:xfrm>
          <a:solidFill>
            <a:schemeClr val="accent1">
              <a:lumMod val="20000"/>
              <a:lumOff val="80000"/>
            </a:schemeClr>
          </a:solidFill>
        </p:spPr>
        <p:txBody>
          <a:bodyPr>
            <a:normAutofit fontScale="90000"/>
          </a:bodyPr>
          <a:lstStyle/>
          <a:p>
            <a:pPr algn="l"/>
            <a:r>
              <a:rPr lang="tr-TR" sz="4000" dirty="0"/>
              <a:t>Boğulmalarda İlk yardım     </a:t>
            </a:r>
            <a:br>
              <a:rPr lang="tr-TR" sz="3200" b="1" dirty="0"/>
            </a:br>
            <a:br>
              <a:rPr lang="tr-TR" sz="3200" b="1" dirty="0"/>
            </a:br>
            <a:endParaRPr lang="tr-TR" sz="3600"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425871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4127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451768" y="1675036"/>
            <a:ext cx="8296696" cy="4562276"/>
          </a:xfrm>
          <a:solidFill>
            <a:schemeClr val="bg1"/>
          </a:solidFill>
        </p:spPr>
        <p:txBody>
          <a:bodyPr>
            <a:normAutofit/>
          </a:bodyPr>
          <a:lstStyle/>
          <a:p>
            <a:pPr marL="0" indent="0" algn="just">
              <a:buNone/>
            </a:pPr>
            <a:endParaRPr lang="tr-TR" sz="600" b="1" dirty="0"/>
          </a:p>
          <a:p>
            <a:pPr marL="0" indent="0" algn="just">
              <a:buNone/>
            </a:pPr>
            <a:r>
              <a:rPr lang="tr-TR" sz="2600" b="1" dirty="0"/>
              <a:t>Sudan çıkarma;</a:t>
            </a:r>
          </a:p>
          <a:p>
            <a:pPr algn="just"/>
            <a:r>
              <a:rPr lang="tr-TR" sz="2400" dirty="0"/>
              <a:t>Boğulmakta olan kişi sudan hızlı ve güvenli bir şekilde çıkarılır, ancak bu yapılırken ilkyardımcı kendini herhangi bir şekilde tehlikeye atmaz.</a:t>
            </a:r>
          </a:p>
          <a:p>
            <a:pPr algn="just"/>
            <a:r>
              <a:rPr lang="tr-TR" sz="2400" dirty="0"/>
              <a:t>Mümkünse, kurtarma işlemi suya girmeden yapılmaya çalışılır. Bu;</a:t>
            </a:r>
          </a:p>
          <a:p>
            <a:pPr marL="400050" lvl="1" indent="0" algn="just">
              <a:buNone/>
            </a:pPr>
            <a:r>
              <a:rPr lang="tr-TR" sz="2000" dirty="0"/>
              <a:t>- </a:t>
            </a:r>
            <a:r>
              <a:rPr lang="tr-TR" sz="2400" dirty="0"/>
              <a:t>Gerekliyse ve gerekli eğitim alınmışsa</a:t>
            </a:r>
          </a:p>
          <a:p>
            <a:pPr marL="400050" lvl="1" indent="0" algn="just">
              <a:buNone/>
            </a:pPr>
            <a:r>
              <a:rPr lang="tr-TR" sz="2400" dirty="0"/>
              <a:t>- Yalnız değil ve de güvenliyse</a:t>
            </a:r>
          </a:p>
          <a:p>
            <a:pPr marL="400050" lvl="1" indent="0" algn="just">
              <a:buNone/>
            </a:pPr>
            <a:r>
              <a:rPr lang="tr-TR" sz="2400" dirty="0"/>
              <a:t>- Yüzer bir cihaz veya tekne kullanabilirse yapılabilir.</a:t>
            </a:r>
          </a:p>
          <a:p>
            <a:pPr marL="0" indent="0" algn="just">
              <a:buNone/>
            </a:pPr>
            <a:endParaRPr lang="tr-TR" sz="2400"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107504" y="764704"/>
            <a:ext cx="5888880" cy="504056"/>
          </a:xfrm>
          <a:solidFill>
            <a:schemeClr val="accent1">
              <a:lumMod val="20000"/>
              <a:lumOff val="80000"/>
            </a:schemeClr>
          </a:solidFill>
        </p:spPr>
        <p:txBody>
          <a:bodyPr>
            <a:normAutofit fontScale="90000"/>
          </a:bodyPr>
          <a:lstStyle/>
          <a:p>
            <a:pPr algn="l"/>
            <a:r>
              <a:rPr lang="tr-TR" sz="4000" dirty="0"/>
              <a:t>   Boğulmalarda İlk yardım     </a:t>
            </a:r>
            <a:br>
              <a:rPr lang="tr-TR" sz="3600" b="1" dirty="0"/>
            </a:br>
            <a:endParaRPr lang="tr-TR" sz="3600"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090195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1193" y="0"/>
            <a:ext cx="9121613" cy="134376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323528" y="1747044"/>
            <a:ext cx="8512720" cy="4562276"/>
          </a:xfrm>
          <a:solidFill>
            <a:schemeClr val="bg1"/>
          </a:solidFill>
        </p:spPr>
        <p:txBody>
          <a:bodyPr>
            <a:noAutofit/>
          </a:bodyPr>
          <a:lstStyle/>
          <a:p>
            <a:pPr marL="0" indent="0" algn="just">
              <a:buNone/>
            </a:pPr>
            <a:r>
              <a:rPr lang="tr-TR" sz="2400" b="1" dirty="0"/>
              <a:t>Sudan çıkarma;</a:t>
            </a:r>
          </a:p>
          <a:p>
            <a:pPr algn="just">
              <a:lnSpc>
                <a:spcPct val="150000"/>
              </a:lnSpc>
            </a:pPr>
            <a:r>
              <a:rPr lang="tr-TR" sz="2400" dirty="0"/>
              <a:t>Suya girilirse asla baş suya batırılmamalı. Bu durumda boğulmakta olan kişiyle görsel temas kaybolabilir.</a:t>
            </a:r>
          </a:p>
          <a:p>
            <a:pPr algn="just">
              <a:lnSpc>
                <a:spcPct val="150000"/>
              </a:lnSpc>
            </a:pPr>
            <a:r>
              <a:rPr lang="tr-TR" sz="2400" dirty="0"/>
              <a:t>Boğulmakta olan kişinin tutabileceği bir ip ya da tutunabileceği tahta parçası, kürek gibi bir cisim uzatılır (eğer hala bilinci açıksa ve yardım edildiğini kavrayabiliyorsa).</a:t>
            </a:r>
          </a:p>
          <a:p>
            <a:pPr marL="0" indent="0" algn="just">
              <a:buNone/>
            </a:pPr>
            <a:endParaRPr lang="tr-TR" sz="2400"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107504" y="548680"/>
            <a:ext cx="5544616" cy="548843"/>
          </a:xfrm>
          <a:solidFill>
            <a:schemeClr val="accent1">
              <a:lumMod val="20000"/>
              <a:lumOff val="80000"/>
            </a:schemeClr>
          </a:solidFill>
        </p:spPr>
        <p:txBody>
          <a:bodyPr>
            <a:normAutofit fontScale="90000"/>
          </a:bodyPr>
          <a:lstStyle/>
          <a:p>
            <a:pPr algn="l"/>
            <a:r>
              <a:rPr lang="tr-TR" sz="4000" dirty="0">
                <a:solidFill>
                  <a:prstClr val="black"/>
                </a:solidFill>
              </a:rPr>
              <a:t> Boğulmalarda İlk yardım     </a:t>
            </a:r>
            <a:br>
              <a:rPr lang="tr-TR" sz="2900" b="1" dirty="0">
                <a:solidFill>
                  <a:prstClr val="black"/>
                </a:solidFill>
              </a:rPr>
            </a:br>
            <a:r>
              <a:rPr lang="tr-TR" sz="2900" b="1" dirty="0">
                <a:solidFill>
                  <a:prstClr val="black"/>
                </a:solidFill>
              </a:rPr>
              <a:t> </a:t>
            </a:r>
            <a:endParaRPr lang="tr-TR" sz="2900"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302909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251520" y="1823585"/>
            <a:ext cx="8496944" cy="4562276"/>
          </a:xfrm>
          <a:solidFill>
            <a:schemeClr val="bg1"/>
          </a:solidFill>
        </p:spPr>
        <p:txBody>
          <a:bodyPr>
            <a:noAutofit/>
          </a:bodyPr>
          <a:lstStyle/>
          <a:p>
            <a:pPr marL="0" indent="0" algn="just">
              <a:buNone/>
            </a:pPr>
            <a:r>
              <a:rPr lang="tr-TR" sz="2400" b="1" dirty="0"/>
              <a:t>Sudan çıkarma;</a:t>
            </a:r>
          </a:p>
          <a:p>
            <a:pPr algn="just">
              <a:lnSpc>
                <a:spcPct val="150000"/>
              </a:lnSpc>
            </a:pPr>
            <a:r>
              <a:rPr lang="tr-TR" sz="2400" dirty="0"/>
              <a:t>Eğer boğulmakta olan kişi kalp krizi geçiriyorsa hızla sudan çıkartılır ve gerekli ise </a:t>
            </a:r>
            <a:r>
              <a:rPr lang="tr-TR" sz="2400" b="1" dirty="0"/>
              <a:t>Temel Yaşam Desteğine </a:t>
            </a:r>
            <a:r>
              <a:rPr lang="tr-TR" sz="2400" dirty="0"/>
              <a:t>derhal başlanır.</a:t>
            </a:r>
          </a:p>
          <a:p>
            <a:pPr algn="just">
              <a:lnSpc>
                <a:spcPct val="150000"/>
              </a:lnSpc>
            </a:pPr>
            <a:r>
              <a:rPr lang="tr-TR" sz="2400" dirty="0"/>
              <a:t>Boğulmakta olan kişi su içerisinden çıkartılırken eğer sığ suya dalma veya suda yaralanma işaretleri taşıyorsa omurga korumaya yönelik önemler alınır.</a:t>
            </a:r>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467544" y="260648"/>
            <a:ext cx="5544616" cy="1143000"/>
          </a:xfrm>
          <a:solidFill>
            <a:schemeClr val="accent1">
              <a:lumMod val="20000"/>
              <a:lumOff val="80000"/>
            </a:schemeClr>
          </a:solidFill>
        </p:spPr>
        <p:txBody>
          <a:bodyPr>
            <a:normAutofit/>
          </a:bodyPr>
          <a:lstStyle/>
          <a:p>
            <a:pPr algn="l"/>
            <a:r>
              <a:rPr lang="tr-TR" sz="3600" dirty="0">
                <a:solidFill>
                  <a:prstClr val="black"/>
                </a:solidFill>
              </a:rPr>
              <a:t>Boğulmalarda İlk yardım     </a:t>
            </a:r>
            <a:br>
              <a:rPr lang="tr-TR" sz="2900" b="1" dirty="0">
                <a:solidFill>
                  <a:prstClr val="black"/>
                </a:solidFill>
              </a:rPr>
            </a:br>
            <a:r>
              <a:rPr lang="tr-TR" sz="2900" b="1" dirty="0">
                <a:solidFill>
                  <a:prstClr val="black"/>
                </a:solidFill>
              </a:rPr>
              <a:t> </a:t>
            </a:r>
            <a:endParaRPr lang="tr-TR" sz="3600"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810467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323528" y="1675036"/>
            <a:ext cx="8424936" cy="4922316"/>
          </a:xfrm>
          <a:solidFill>
            <a:schemeClr val="bg1"/>
          </a:solidFill>
        </p:spPr>
        <p:txBody>
          <a:bodyPr>
            <a:noAutofit/>
          </a:bodyPr>
          <a:lstStyle/>
          <a:p>
            <a:pPr marL="0" indent="0" algn="just">
              <a:buNone/>
            </a:pPr>
            <a:r>
              <a:rPr lang="tr-TR" sz="2400" b="1" dirty="0"/>
              <a:t>Su içinde kurtarma;</a:t>
            </a:r>
          </a:p>
          <a:p>
            <a:pPr algn="just"/>
            <a:r>
              <a:rPr lang="tr-TR" sz="2400" dirty="0"/>
              <a:t>Boğulmakta olan kişiye daha suyun içindeyken, mümkünse ve güvenliyse solunum desteği verilir. Su içindeyken yapılan bu uygulama kişinin hayatta kalma şansını artırır. Ancak solunum desteği veya kişinin solunum desteği verilmeden mümkün olduğunca çabuk kıyıya getirilmesi arasındaki karar; boğulmakta olan kişinin vereceği yanıt, denizdeki koşullar, kıyıya uzaklık, destek ekibi ve kurtarma botunun varlığı gibi birçok faktöre bağlıdır.</a:t>
            </a:r>
          </a:p>
          <a:p>
            <a:pPr marL="0" indent="0" algn="just">
              <a:buNone/>
            </a:pPr>
            <a:endParaRPr lang="tr-TR" sz="2400" b="1"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467544" y="260648"/>
            <a:ext cx="5544616" cy="1143000"/>
          </a:xfrm>
          <a:solidFill>
            <a:schemeClr val="accent1">
              <a:lumMod val="20000"/>
              <a:lumOff val="80000"/>
            </a:schemeClr>
          </a:solidFill>
        </p:spPr>
        <p:txBody>
          <a:bodyPr>
            <a:normAutofit/>
          </a:bodyPr>
          <a:lstStyle/>
          <a:p>
            <a:pPr algn="l"/>
            <a:r>
              <a:rPr lang="tr-TR" sz="3600" dirty="0">
                <a:solidFill>
                  <a:prstClr val="black"/>
                </a:solidFill>
              </a:rPr>
              <a:t>Boğulmalarda İlk yardım     </a:t>
            </a:r>
            <a:br>
              <a:rPr lang="tr-TR" sz="2900" b="1" dirty="0">
                <a:solidFill>
                  <a:prstClr val="black"/>
                </a:solidFill>
              </a:rPr>
            </a:br>
            <a:r>
              <a:rPr lang="tr-TR" sz="2900" b="1" dirty="0">
                <a:solidFill>
                  <a:prstClr val="black"/>
                </a:solidFill>
              </a:rPr>
              <a:t> </a:t>
            </a:r>
            <a:endParaRPr lang="tr-TR" sz="3600"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822473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323528" y="2132856"/>
            <a:ext cx="8352928" cy="4562276"/>
          </a:xfrm>
          <a:solidFill>
            <a:schemeClr val="bg1"/>
          </a:solidFill>
        </p:spPr>
        <p:txBody>
          <a:bodyPr>
            <a:noAutofit/>
          </a:bodyPr>
          <a:lstStyle/>
          <a:p>
            <a:pPr marL="0" indent="0" algn="just">
              <a:buNone/>
            </a:pPr>
            <a:r>
              <a:rPr lang="tr-TR" sz="2400" b="1" dirty="0"/>
              <a:t>Su içinde kurtarma;</a:t>
            </a:r>
          </a:p>
          <a:p>
            <a:pPr algn="just">
              <a:lnSpc>
                <a:spcPct val="150000"/>
              </a:lnSpc>
            </a:pPr>
            <a:r>
              <a:rPr lang="tr-TR" sz="2400" dirty="0"/>
              <a:t>Su içinde kurtarma işlemi devam ederken kişinin olay yerine gelen bir kurtarma botu veya helikoptere aktarılması esnasında da sağ kalım oranını artırdığından dolayı solunum desteği sürdürülür.</a:t>
            </a:r>
          </a:p>
          <a:p>
            <a:pPr marL="0" indent="0" algn="just">
              <a:buNone/>
            </a:pPr>
            <a:endParaRPr lang="tr-TR" sz="2400" b="1"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451768" y="681641"/>
            <a:ext cx="5544616" cy="504056"/>
          </a:xfrm>
          <a:solidFill>
            <a:schemeClr val="accent1">
              <a:lumMod val="20000"/>
              <a:lumOff val="80000"/>
            </a:schemeClr>
          </a:solidFill>
        </p:spPr>
        <p:txBody>
          <a:bodyPr>
            <a:normAutofit fontScale="90000"/>
          </a:bodyPr>
          <a:lstStyle/>
          <a:p>
            <a:pPr algn="l"/>
            <a:r>
              <a:rPr lang="tr-TR" sz="4000" dirty="0">
                <a:solidFill>
                  <a:prstClr val="black"/>
                </a:solidFill>
              </a:rPr>
              <a:t>Boğulmalarda İlk yardım     </a:t>
            </a:r>
            <a:br>
              <a:rPr lang="tr-TR" sz="2900" b="1" dirty="0">
                <a:solidFill>
                  <a:prstClr val="black"/>
                </a:solidFill>
              </a:rPr>
            </a:br>
            <a:endParaRPr lang="tr-TR" sz="3600"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3862414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473449" y="1991413"/>
            <a:ext cx="8296696" cy="4562276"/>
          </a:xfrm>
          <a:solidFill>
            <a:schemeClr val="bg1"/>
          </a:solidFill>
        </p:spPr>
        <p:txBody>
          <a:bodyPr>
            <a:noAutofit/>
          </a:bodyPr>
          <a:lstStyle/>
          <a:p>
            <a:pPr marL="0" indent="0" algn="just">
              <a:buNone/>
            </a:pPr>
            <a:r>
              <a:rPr lang="tr-TR" sz="2400" b="1" dirty="0"/>
              <a:t>Sudan çıkarıldıktan sonra;</a:t>
            </a:r>
          </a:p>
          <a:p>
            <a:pPr marL="0" indent="0" algn="just">
              <a:buNone/>
            </a:pPr>
            <a:endParaRPr lang="tr-TR" sz="2400" b="1" dirty="0"/>
          </a:p>
          <a:p>
            <a:pPr marL="0" indent="0">
              <a:buNone/>
            </a:pPr>
            <a:r>
              <a:rPr lang="tr-TR" sz="2400" b="1" dirty="0"/>
              <a:t>Kişi nefes alıyorsa;</a:t>
            </a:r>
          </a:p>
          <a:p>
            <a:r>
              <a:rPr lang="tr-TR" sz="2400" dirty="0"/>
              <a:t>Derlenme pozisyonuna getirilir.</a:t>
            </a:r>
          </a:p>
          <a:p>
            <a:r>
              <a:rPr lang="tr-TR" sz="2400" dirty="0"/>
              <a:t>Sıcak tutmak için bir battaniye veya ceketle örtülür.</a:t>
            </a:r>
          </a:p>
          <a:p>
            <a:r>
              <a:rPr lang="tr-TR" sz="2400" dirty="0"/>
              <a:t>Yalnız bırakılmaz ve gözlemlemeye devam edilir.</a:t>
            </a:r>
          </a:p>
          <a:p>
            <a:endParaRPr lang="tr-TR" sz="2400" dirty="0"/>
          </a:p>
          <a:p>
            <a:pPr marL="0" indent="0" algn="just">
              <a:buNone/>
            </a:pPr>
            <a:endParaRPr lang="tr-TR" sz="2400" b="1"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467544" y="260648"/>
            <a:ext cx="5544616" cy="1143000"/>
          </a:xfrm>
          <a:solidFill>
            <a:schemeClr val="accent1">
              <a:lumMod val="20000"/>
              <a:lumOff val="80000"/>
            </a:schemeClr>
          </a:solidFill>
        </p:spPr>
        <p:txBody>
          <a:bodyPr>
            <a:normAutofit/>
          </a:bodyPr>
          <a:lstStyle/>
          <a:p>
            <a:pPr algn="l"/>
            <a:r>
              <a:rPr lang="tr-TR" sz="3600" dirty="0">
                <a:solidFill>
                  <a:prstClr val="black"/>
                </a:solidFill>
              </a:rPr>
              <a:t>Boğulmalarda İlk yardım </a:t>
            </a:r>
            <a:endParaRPr lang="tr-TR"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546377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CF11E304-83FD-4C9A-8E83-EDC04B44DE9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37E52EDE-9243-4F47-BD9A-AA3D8C272064}"/>
              </a:ext>
            </a:extLst>
          </p:cNvPr>
          <p:cNvSpPr>
            <a:spLocks noGrp="1"/>
          </p:cNvSpPr>
          <p:nvPr>
            <p:ph idx="1"/>
          </p:nvPr>
        </p:nvSpPr>
        <p:spPr>
          <a:xfrm>
            <a:off x="467544" y="1653749"/>
            <a:ext cx="8296696" cy="4562276"/>
          </a:xfrm>
          <a:solidFill>
            <a:schemeClr val="bg1"/>
          </a:solidFill>
        </p:spPr>
        <p:txBody>
          <a:bodyPr>
            <a:noAutofit/>
          </a:bodyPr>
          <a:lstStyle/>
          <a:p>
            <a:pPr marL="0" indent="0" algn="just">
              <a:buNone/>
            </a:pPr>
            <a:endParaRPr lang="tr-TR" sz="1200" b="1" dirty="0"/>
          </a:p>
          <a:p>
            <a:pPr marL="0" indent="0" algn="just">
              <a:buNone/>
            </a:pPr>
            <a:r>
              <a:rPr lang="tr-TR" sz="2400" b="1" dirty="0"/>
              <a:t>Sudan çıkarıldıktan sonra;</a:t>
            </a:r>
          </a:p>
          <a:p>
            <a:pPr marL="0" indent="0" algn="just">
              <a:buNone/>
            </a:pPr>
            <a:endParaRPr lang="tr-TR" sz="2000" b="1" dirty="0"/>
          </a:p>
          <a:p>
            <a:pPr marL="0" indent="0" algn="just">
              <a:buNone/>
            </a:pPr>
            <a:r>
              <a:rPr lang="tr-TR" sz="2400" b="1" dirty="0"/>
              <a:t>Kişinin nefes alıp vermesi normal değilse ya da hiç nefes almıyorsa;</a:t>
            </a:r>
          </a:p>
          <a:p>
            <a:pPr algn="just"/>
            <a:r>
              <a:rPr lang="tr-TR" sz="2400" dirty="0"/>
              <a:t>Boğulma nedenlerini ortadan kaldırılır.</a:t>
            </a:r>
          </a:p>
          <a:p>
            <a:pPr algn="just"/>
            <a:r>
              <a:rPr lang="tr-TR" sz="2400" dirty="0"/>
              <a:t>Eğer kişi sırt üstü değilse, sırt üstü döndürülür.</a:t>
            </a:r>
          </a:p>
          <a:p>
            <a:pPr algn="just"/>
            <a:r>
              <a:rPr lang="tr-TR" sz="2400" dirty="0"/>
              <a:t>Kişinin yanına diz çökülür.</a:t>
            </a:r>
          </a:p>
          <a:p>
            <a:pPr algn="just"/>
            <a:r>
              <a:rPr lang="tr-TR" sz="2400" dirty="0"/>
              <a:t>Temel Yaşam Desteğine başlanır.</a:t>
            </a:r>
          </a:p>
          <a:p>
            <a:pPr marL="0" indent="0" algn="just">
              <a:buNone/>
            </a:pPr>
            <a:endParaRPr lang="tr-TR" sz="2400" dirty="0"/>
          </a:p>
          <a:p>
            <a:pPr marL="0" indent="0" algn="just">
              <a:buNone/>
            </a:pPr>
            <a:endParaRPr lang="tr-TR" sz="2400" b="1" dirty="0"/>
          </a:p>
        </p:txBody>
      </p:sp>
      <p:sp>
        <p:nvSpPr>
          <p:cNvPr id="4" name="Başlık 1">
            <a:extLst>
              <a:ext uri="{FF2B5EF4-FFF2-40B4-BE49-F238E27FC236}">
                <a16:creationId xmlns:a16="http://schemas.microsoft.com/office/drawing/2014/main" id="{C866CD95-7CB3-4533-96FE-B8C6B08C4714}"/>
              </a:ext>
            </a:extLst>
          </p:cNvPr>
          <p:cNvSpPr>
            <a:spLocks noGrp="1"/>
          </p:cNvSpPr>
          <p:nvPr>
            <p:ph type="title"/>
          </p:nvPr>
        </p:nvSpPr>
        <p:spPr>
          <a:xfrm>
            <a:off x="467544" y="260648"/>
            <a:ext cx="5544616" cy="1143000"/>
          </a:xfrm>
          <a:solidFill>
            <a:schemeClr val="accent1">
              <a:lumMod val="20000"/>
              <a:lumOff val="80000"/>
            </a:schemeClr>
          </a:solidFill>
        </p:spPr>
        <p:txBody>
          <a:bodyPr>
            <a:normAutofit/>
          </a:bodyPr>
          <a:lstStyle/>
          <a:p>
            <a:pPr algn="l"/>
            <a:r>
              <a:rPr lang="tr-TR" sz="3600" dirty="0">
                <a:solidFill>
                  <a:prstClr val="black"/>
                </a:solidFill>
              </a:rPr>
              <a:t>Boğulmalarda İlk yardım     </a:t>
            </a:r>
            <a:endParaRPr lang="tr-TR" i="1" dirty="0"/>
          </a:p>
        </p:txBody>
      </p:sp>
      <p:pic>
        <p:nvPicPr>
          <p:cNvPr id="7" name="Resim 6">
            <a:extLst>
              <a:ext uri="{FF2B5EF4-FFF2-40B4-BE49-F238E27FC236}">
                <a16:creationId xmlns:a16="http://schemas.microsoft.com/office/drawing/2014/main" id="{35E14886-054C-44BC-95F9-00711B4CAE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399098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20B2BAAC-214E-499A-A00C-5647B93567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7704" y="1268760"/>
            <a:ext cx="5652120" cy="3976121"/>
          </a:xfrm>
          <a:prstGeom prst="rect">
            <a:avLst/>
          </a:prstGeom>
        </p:spPr>
      </p:pic>
    </p:spTree>
    <p:extLst>
      <p:ext uri="{BB962C8B-B14F-4D97-AF65-F5344CB8AC3E}">
        <p14:creationId xmlns:p14="http://schemas.microsoft.com/office/powerpoint/2010/main" val="130478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79E328FF-5D54-465B-8C53-FA9986301664}"/>
              </a:ext>
            </a:extLst>
          </p:cNvPr>
          <p:cNvSpPr/>
          <p:nvPr/>
        </p:nvSpPr>
        <p:spPr>
          <a:xfrm>
            <a:off x="-8877" y="0"/>
            <a:ext cx="9144244"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 name="Başlık 1"/>
          <p:cNvSpPr>
            <a:spLocks noGrp="1"/>
          </p:cNvSpPr>
          <p:nvPr>
            <p:ph type="title"/>
          </p:nvPr>
        </p:nvSpPr>
        <p:spPr>
          <a:xfrm>
            <a:off x="457200" y="274638"/>
            <a:ext cx="5626968" cy="1143000"/>
          </a:xfrm>
        </p:spPr>
        <p:txBody>
          <a:bodyPr>
            <a:normAutofit/>
          </a:bodyPr>
          <a:lstStyle/>
          <a:p>
            <a:pPr algn="l"/>
            <a:r>
              <a:rPr lang="tr-TR" sz="3600" dirty="0"/>
              <a:t>Amaç Ve Öğrenim Hedefleri</a:t>
            </a:r>
          </a:p>
        </p:txBody>
      </p:sp>
      <p:sp>
        <p:nvSpPr>
          <p:cNvPr id="3" name="İçerik Yer Tutucusu 2"/>
          <p:cNvSpPr>
            <a:spLocks noGrp="1"/>
          </p:cNvSpPr>
          <p:nvPr>
            <p:ph idx="1"/>
          </p:nvPr>
        </p:nvSpPr>
        <p:spPr>
          <a:xfrm>
            <a:off x="323528" y="1764866"/>
            <a:ext cx="7848872" cy="4184414"/>
          </a:xfrm>
        </p:spPr>
        <p:txBody>
          <a:bodyPr>
            <a:normAutofit/>
          </a:bodyPr>
          <a:lstStyle/>
          <a:p>
            <a:pPr marL="0" indent="0">
              <a:buNone/>
            </a:pPr>
            <a:r>
              <a:rPr lang="tr-TR" sz="2400" b="1" dirty="0"/>
              <a:t>Amaç;</a:t>
            </a:r>
            <a:endParaRPr lang="tr-TR" sz="2400" dirty="0"/>
          </a:p>
          <a:p>
            <a:pPr marL="0" indent="0" algn="just">
              <a:buNone/>
            </a:pPr>
            <a:r>
              <a:rPr lang="tr-TR" sz="2400" dirty="0"/>
              <a:t>Katılımcılar, boğulmalarda ilk yardım uygulamaları ile ilgili bilgi, beceri ve tutum kazanacaklardır.</a:t>
            </a:r>
          </a:p>
          <a:p>
            <a:pPr marL="0" indent="0" algn="just">
              <a:buNone/>
            </a:pPr>
            <a:endParaRPr lang="tr-TR" sz="2400" dirty="0"/>
          </a:p>
          <a:p>
            <a:pPr marL="0" indent="0" algn="just">
              <a:buNone/>
            </a:pPr>
            <a:r>
              <a:rPr lang="tr-TR" sz="2400" b="1" dirty="0"/>
              <a:t>Öğrenim hedefleri;</a:t>
            </a:r>
            <a:endParaRPr lang="tr-TR" sz="2400" dirty="0"/>
          </a:p>
          <a:p>
            <a:pPr lvl="0" algn="just"/>
            <a:r>
              <a:rPr lang="tr-TR" sz="2400" dirty="0"/>
              <a:t>Boğulmanın tanımını söyleyebilmeli.</a:t>
            </a:r>
          </a:p>
          <a:p>
            <a:pPr lvl="0" algn="just"/>
            <a:r>
              <a:rPr lang="tr-TR" sz="2400" dirty="0"/>
              <a:t>Boğulmalarda genel belirtileri sayabilmeli.</a:t>
            </a:r>
          </a:p>
          <a:p>
            <a:pPr lvl="0" algn="just"/>
            <a:r>
              <a:rPr lang="tr-TR" sz="2400" dirty="0"/>
              <a:t>Boğulmalarda ilk yardım uygulayabilmeli.</a:t>
            </a:r>
          </a:p>
          <a:p>
            <a:pPr marL="0" indent="0">
              <a:buNone/>
            </a:pPr>
            <a:r>
              <a:rPr lang="tr-TR" sz="2400" dirty="0"/>
              <a:t> </a:t>
            </a:r>
          </a:p>
          <a:p>
            <a:pPr marL="0" indent="0">
              <a:buNone/>
            </a:pPr>
            <a:endParaRPr lang="tr-TR" sz="2400" dirty="0"/>
          </a:p>
          <a:p>
            <a:endParaRPr lang="tr-TR" dirty="0"/>
          </a:p>
        </p:txBody>
      </p:sp>
      <p:pic>
        <p:nvPicPr>
          <p:cNvPr id="5" name="Resim 4">
            <a:extLst>
              <a:ext uri="{FF2B5EF4-FFF2-40B4-BE49-F238E27FC236}">
                <a16:creationId xmlns:a16="http://schemas.microsoft.com/office/drawing/2014/main" id="{CCFA405F-0BCD-4D72-A4EB-4CBA11FCC2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746592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3C8B50D5-0CE6-4C27-8649-B6C206156BF0}"/>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5664CFFD-30C9-41E0-8D71-3F1B637F97C4}"/>
              </a:ext>
            </a:extLst>
          </p:cNvPr>
          <p:cNvSpPr>
            <a:spLocks noGrp="1"/>
          </p:cNvSpPr>
          <p:nvPr>
            <p:ph idx="1"/>
          </p:nvPr>
        </p:nvSpPr>
        <p:spPr>
          <a:xfrm>
            <a:off x="539552" y="2204864"/>
            <a:ext cx="8064896" cy="3816424"/>
          </a:xfrm>
        </p:spPr>
        <p:txBody>
          <a:bodyPr>
            <a:normAutofit/>
          </a:bodyPr>
          <a:lstStyle/>
          <a:p>
            <a:pPr marL="0" indent="0">
              <a:buNone/>
            </a:pPr>
            <a:r>
              <a:rPr lang="tr-TR" sz="2800" b="1" dirty="0"/>
              <a:t>Boğulma nedir;</a:t>
            </a:r>
          </a:p>
          <a:p>
            <a:pPr marL="57150" indent="0" algn="just">
              <a:buNone/>
            </a:pPr>
            <a:r>
              <a:rPr lang="tr-TR" sz="2400" dirty="0"/>
              <a:t>     Boğulma, su/sıvıya dalma, batma nedeniyle solunum bozukluğu yaşanması veya sürecin ölüm ile sonlanmasıdır. Bu tanım, vücut sıvıları (örneğin; kusmuk, tükürük) hariç tüm sıvı türlerini içerir. </a:t>
            </a:r>
          </a:p>
          <a:p>
            <a:pPr marL="57150" indent="0" algn="just">
              <a:buNone/>
            </a:pPr>
            <a:r>
              <a:rPr lang="tr-TR" sz="2400" dirty="0"/>
              <a:t>     Boğulmanın meydana gelebilmesi için kişinin yüzü (ağız ve burun) su/sıvıya batmalı veya su/sıvıyla örtülmelidir. Boğulma süreçleri; </a:t>
            </a:r>
            <a:r>
              <a:rPr lang="tr-TR" sz="2400" b="1" dirty="0"/>
              <a:t>sudan kurtulmuş</a:t>
            </a:r>
            <a:r>
              <a:rPr lang="tr-TR" sz="2400" dirty="0"/>
              <a:t>, </a:t>
            </a:r>
            <a:r>
              <a:rPr lang="tr-TR" sz="2400" b="1" dirty="0"/>
              <a:t>ölümcül olmayan boğulma</a:t>
            </a:r>
            <a:r>
              <a:rPr lang="tr-TR" sz="2400" dirty="0"/>
              <a:t> ve </a:t>
            </a:r>
            <a:r>
              <a:rPr lang="tr-TR" sz="2400" b="1" dirty="0"/>
              <a:t>ölümcül boğulma </a:t>
            </a:r>
            <a:r>
              <a:rPr lang="tr-TR" sz="2400" dirty="0"/>
              <a:t>şeklinde sonlanabilir.</a:t>
            </a:r>
          </a:p>
          <a:p>
            <a:pPr marL="457200" lvl="1" indent="0" algn="just">
              <a:buNone/>
            </a:pPr>
            <a:endParaRPr lang="tr-TR" sz="2400" dirty="0"/>
          </a:p>
        </p:txBody>
      </p:sp>
      <p:sp>
        <p:nvSpPr>
          <p:cNvPr id="4" name="Başlık 1">
            <a:extLst>
              <a:ext uri="{FF2B5EF4-FFF2-40B4-BE49-F238E27FC236}">
                <a16:creationId xmlns:a16="http://schemas.microsoft.com/office/drawing/2014/main" id="{0429E4EE-32D5-418E-81B8-7AA642885E32}"/>
              </a:ext>
            </a:extLst>
          </p:cNvPr>
          <p:cNvSpPr>
            <a:spLocks noGrp="1"/>
          </p:cNvSpPr>
          <p:nvPr>
            <p:ph type="title"/>
          </p:nvPr>
        </p:nvSpPr>
        <p:spPr>
          <a:xfrm>
            <a:off x="457200" y="274638"/>
            <a:ext cx="5770984" cy="1143000"/>
          </a:xfrm>
        </p:spPr>
        <p:txBody>
          <a:bodyPr>
            <a:noAutofit/>
          </a:bodyPr>
          <a:lstStyle/>
          <a:p>
            <a:pPr algn="l"/>
            <a:r>
              <a:rPr lang="tr-TR" sz="3600" dirty="0"/>
              <a:t>Boğulmalarda İlk yardım</a:t>
            </a:r>
            <a:endParaRPr lang="tr-TR" sz="3600" i="1" dirty="0"/>
          </a:p>
        </p:txBody>
      </p:sp>
      <p:pic>
        <p:nvPicPr>
          <p:cNvPr id="6" name="Resim 5">
            <a:extLst>
              <a:ext uri="{FF2B5EF4-FFF2-40B4-BE49-F238E27FC236}">
                <a16:creationId xmlns:a16="http://schemas.microsoft.com/office/drawing/2014/main" id="{AFC5DFA6-B020-4033-8E4E-B5C7C952A2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938961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A5962E48-D17D-47D4-827E-710387E42C43}"/>
              </a:ext>
            </a:extLst>
          </p:cNvPr>
          <p:cNvSpPr/>
          <p:nvPr/>
        </p:nvSpPr>
        <p:spPr>
          <a:xfrm>
            <a:off x="-3959" y="0"/>
            <a:ext cx="9114713" cy="119754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5664CFFD-30C9-41E0-8D71-3F1B637F97C4}"/>
              </a:ext>
            </a:extLst>
          </p:cNvPr>
          <p:cNvSpPr>
            <a:spLocks noGrp="1"/>
          </p:cNvSpPr>
          <p:nvPr>
            <p:ph idx="1"/>
          </p:nvPr>
        </p:nvSpPr>
        <p:spPr>
          <a:xfrm>
            <a:off x="467544" y="1781956"/>
            <a:ext cx="8473881" cy="4671379"/>
          </a:xfrm>
          <a:solidFill>
            <a:schemeClr val="bg1"/>
          </a:solidFill>
        </p:spPr>
        <p:txBody>
          <a:bodyPr>
            <a:normAutofit/>
          </a:bodyPr>
          <a:lstStyle/>
          <a:p>
            <a:pPr algn="just"/>
            <a:r>
              <a:rPr lang="tr-TR" sz="2400" b="1" dirty="0">
                <a:effectLst/>
                <a:ea typeface="Times New Roman" panose="02020603050405020304" pitchFamily="18" charset="0"/>
              </a:rPr>
              <a:t>Sudan </a:t>
            </a:r>
            <a:r>
              <a:rPr lang="tr-TR" sz="2400" b="1" dirty="0">
                <a:ea typeface="Times New Roman" panose="02020603050405020304" pitchFamily="18" charset="0"/>
              </a:rPr>
              <a:t>K</a:t>
            </a:r>
            <a:r>
              <a:rPr lang="tr-TR" sz="2400" b="1" dirty="0">
                <a:effectLst/>
                <a:ea typeface="Times New Roman" panose="02020603050405020304" pitchFamily="18" charset="0"/>
              </a:rPr>
              <a:t>urtulmuş;</a:t>
            </a:r>
            <a:endParaRPr lang="tr-TR" sz="2400" b="1" dirty="0">
              <a:ea typeface="Times New Roman" panose="02020603050405020304" pitchFamily="18" charset="0"/>
            </a:endParaRPr>
          </a:p>
          <a:p>
            <a:pPr marL="57150" indent="0" algn="just">
              <a:buNone/>
            </a:pPr>
            <a:r>
              <a:rPr lang="tr-TR" sz="2400" dirty="0">
                <a:effectLst/>
                <a:ea typeface="Times New Roman" panose="02020603050405020304" pitchFamily="18" charset="0"/>
              </a:rPr>
              <a:t>Suda dalma ya da batma durumunda solunumla ilgili bir bulgu oluşmaz ise ‘’sudan kurtulmuş’’ denir ve bu bir boğulma değildir.</a:t>
            </a:r>
          </a:p>
          <a:p>
            <a:pPr algn="just"/>
            <a:r>
              <a:rPr lang="tr-TR" sz="2600" b="1" dirty="0">
                <a:effectLst/>
                <a:ea typeface="Times New Roman" panose="02020603050405020304" pitchFamily="18" charset="0"/>
              </a:rPr>
              <a:t>Ölümcül </a:t>
            </a:r>
            <a:r>
              <a:rPr lang="tr-TR" sz="2600" b="1" dirty="0">
                <a:ea typeface="Times New Roman" panose="02020603050405020304" pitchFamily="18" charset="0"/>
              </a:rPr>
              <a:t>O</a:t>
            </a:r>
            <a:r>
              <a:rPr lang="tr-TR" sz="2600" b="1" dirty="0">
                <a:effectLst/>
                <a:ea typeface="Times New Roman" panose="02020603050405020304" pitchFamily="18" charset="0"/>
              </a:rPr>
              <a:t>lmayan </a:t>
            </a:r>
            <a:r>
              <a:rPr lang="tr-TR" sz="2600" b="1" dirty="0">
                <a:ea typeface="Times New Roman" panose="02020603050405020304" pitchFamily="18" charset="0"/>
              </a:rPr>
              <a:t>B</a:t>
            </a:r>
            <a:r>
              <a:rPr lang="tr-TR" sz="2600" b="1" dirty="0">
                <a:effectLst/>
                <a:ea typeface="Times New Roman" panose="02020603050405020304" pitchFamily="18" charset="0"/>
              </a:rPr>
              <a:t>oğulma;</a:t>
            </a:r>
            <a:endParaRPr lang="tr-TR" sz="2600" b="1" dirty="0">
              <a:ea typeface="Times New Roman" panose="02020603050405020304" pitchFamily="18" charset="0"/>
            </a:endParaRPr>
          </a:p>
          <a:p>
            <a:pPr marL="57150" indent="0" algn="just">
              <a:buNone/>
            </a:pPr>
            <a:r>
              <a:rPr lang="tr-TR" sz="2400" dirty="0">
                <a:effectLst/>
                <a:ea typeface="Times New Roman" panose="02020603050405020304" pitchFamily="18" charset="0"/>
              </a:rPr>
              <a:t>Hasta/yaralı herhangi bir zamanda kurtarılırsa boğulma süreci durur ve buna ‘’ölümcül olmayan boğulma’’ denir</a:t>
            </a:r>
            <a:r>
              <a:rPr lang="tr-TR" sz="2600" dirty="0">
                <a:effectLst/>
                <a:ea typeface="Times New Roman" panose="02020603050405020304" pitchFamily="18" charset="0"/>
              </a:rPr>
              <a:t>.</a:t>
            </a:r>
          </a:p>
          <a:p>
            <a:pPr algn="just"/>
            <a:r>
              <a:rPr lang="tr-TR" sz="2600" b="1" dirty="0">
                <a:effectLst/>
                <a:ea typeface="Times New Roman" panose="02020603050405020304" pitchFamily="18" charset="0"/>
              </a:rPr>
              <a:t>Ölümcül Boğulma;</a:t>
            </a:r>
            <a:endParaRPr lang="tr-TR" sz="2600" b="1" dirty="0">
              <a:ea typeface="Times New Roman" panose="02020603050405020304" pitchFamily="18" charset="0"/>
            </a:endParaRPr>
          </a:p>
          <a:p>
            <a:pPr marL="57150" indent="0" algn="just">
              <a:buNone/>
            </a:pPr>
            <a:r>
              <a:rPr lang="tr-TR" sz="2400" dirty="0">
                <a:effectLst/>
                <a:ea typeface="Times New Roman" panose="02020603050405020304" pitchFamily="18" charset="0"/>
              </a:rPr>
              <a:t>Boğulmaya bağlı herhangi bir zamanda ölüm olur ise ‘’ölümcül boğulma’’ denir.</a:t>
            </a:r>
            <a:endParaRPr lang="tr-TR" sz="2400" dirty="0"/>
          </a:p>
        </p:txBody>
      </p:sp>
      <p:sp>
        <p:nvSpPr>
          <p:cNvPr id="4" name="Başlık 1">
            <a:extLst>
              <a:ext uri="{FF2B5EF4-FFF2-40B4-BE49-F238E27FC236}">
                <a16:creationId xmlns:a16="http://schemas.microsoft.com/office/drawing/2014/main" id="{0429E4EE-32D5-418E-81B8-7AA642885E32}"/>
              </a:ext>
            </a:extLst>
          </p:cNvPr>
          <p:cNvSpPr>
            <a:spLocks noGrp="1"/>
          </p:cNvSpPr>
          <p:nvPr>
            <p:ph type="title"/>
          </p:nvPr>
        </p:nvSpPr>
        <p:spPr>
          <a:xfrm>
            <a:off x="323528" y="692696"/>
            <a:ext cx="5616624" cy="432048"/>
          </a:xfrm>
          <a:solidFill>
            <a:schemeClr val="accent1">
              <a:lumMod val="20000"/>
              <a:lumOff val="80000"/>
            </a:schemeClr>
          </a:solidFill>
        </p:spPr>
        <p:txBody>
          <a:bodyPr>
            <a:normAutofit fontScale="90000"/>
          </a:bodyPr>
          <a:lstStyle/>
          <a:p>
            <a:pPr lvl="0" algn="l">
              <a:spcBef>
                <a:spcPct val="20000"/>
              </a:spcBef>
            </a:pPr>
            <a:r>
              <a:rPr lang="tr-TR" sz="4000" dirty="0"/>
              <a:t>Boğulmalarda İlk yardım</a:t>
            </a:r>
            <a:br>
              <a:rPr lang="tr-TR" sz="3600" dirty="0"/>
            </a:br>
            <a:r>
              <a:rPr lang="tr-TR" sz="2700" dirty="0">
                <a:solidFill>
                  <a:prstClr val="black"/>
                </a:solidFill>
                <a:ea typeface="Times New Roman" panose="02020603050405020304" pitchFamily="18" charset="0"/>
                <a:cs typeface="+mn-cs"/>
              </a:rPr>
              <a:t>Boğulma süreçleri</a:t>
            </a:r>
            <a:br>
              <a:rPr lang="tr-TR" sz="3000" b="1" i="1" dirty="0">
                <a:solidFill>
                  <a:prstClr val="black"/>
                </a:solidFill>
                <a:ea typeface="Times New Roman" panose="02020603050405020304" pitchFamily="18" charset="0"/>
                <a:cs typeface="+mn-cs"/>
              </a:rPr>
            </a:br>
            <a:endParaRPr lang="tr-TR" sz="3600" i="1" dirty="0"/>
          </a:p>
        </p:txBody>
      </p:sp>
      <p:pic>
        <p:nvPicPr>
          <p:cNvPr id="6" name="Resim 5">
            <a:extLst>
              <a:ext uri="{FF2B5EF4-FFF2-40B4-BE49-F238E27FC236}">
                <a16:creationId xmlns:a16="http://schemas.microsoft.com/office/drawing/2014/main" id="{F4AD550F-C068-423E-9003-ACCC75C629D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481324"/>
            <a:ext cx="1106004" cy="716220"/>
          </a:xfrm>
          <a:prstGeom prst="rect">
            <a:avLst/>
          </a:prstGeom>
        </p:spPr>
      </p:pic>
    </p:spTree>
    <p:extLst>
      <p:ext uri="{BB962C8B-B14F-4D97-AF65-F5344CB8AC3E}">
        <p14:creationId xmlns:p14="http://schemas.microsoft.com/office/powerpoint/2010/main" val="2656572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483F8BF5-0D6C-44C8-8E44-1BA7C96D0601}"/>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CCA15E44-A1E7-45A7-A877-492BA5FE6480}"/>
              </a:ext>
            </a:extLst>
          </p:cNvPr>
          <p:cNvSpPr>
            <a:spLocks noGrp="1"/>
          </p:cNvSpPr>
          <p:nvPr>
            <p:ph idx="1"/>
          </p:nvPr>
        </p:nvSpPr>
        <p:spPr>
          <a:xfrm>
            <a:off x="467544" y="2420888"/>
            <a:ext cx="8208912" cy="2808312"/>
          </a:xfrm>
          <a:solidFill>
            <a:schemeClr val="bg1"/>
          </a:solidFill>
        </p:spPr>
        <p:txBody>
          <a:bodyPr>
            <a:normAutofit/>
          </a:bodyPr>
          <a:lstStyle/>
          <a:p>
            <a:r>
              <a:rPr lang="tr-TR" sz="2400" dirty="0"/>
              <a:t>14 yaşından küçükler</a:t>
            </a:r>
          </a:p>
          <a:p>
            <a:r>
              <a:rPr lang="tr-TR" sz="2400" dirty="0"/>
              <a:t>Riskli davranışlarda bulunma</a:t>
            </a:r>
          </a:p>
          <a:p>
            <a:r>
              <a:rPr lang="tr-TR" sz="2400" dirty="0"/>
              <a:t>Eğitim Eşlik eden ve güvenlik kontrol eksikliği</a:t>
            </a:r>
          </a:p>
          <a:p>
            <a:r>
              <a:rPr lang="tr-TR" sz="2400" dirty="0"/>
              <a:t>Alkol kullanımı</a:t>
            </a:r>
          </a:p>
          <a:p>
            <a:r>
              <a:rPr lang="tr-TR" sz="2400" dirty="0"/>
              <a:t>Nörolojik veya kardiyak hastalıklar</a:t>
            </a:r>
          </a:p>
          <a:p>
            <a:endParaRPr lang="tr-TR" dirty="0"/>
          </a:p>
        </p:txBody>
      </p:sp>
      <p:sp>
        <p:nvSpPr>
          <p:cNvPr id="4" name="Başlık 1">
            <a:extLst>
              <a:ext uri="{FF2B5EF4-FFF2-40B4-BE49-F238E27FC236}">
                <a16:creationId xmlns:a16="http://schemas.microsoft.com/office/drawing/2014/main" id="{49F4323E-BA00-45D9-9ED5-7F669BF0915D}"/>
              </a:ext>
            </a:extLst>
          </p:cNvPr>
          <p:cNvSpPr>
            <a:spLocks noGrp="1"/>
          </p:cNvSpPr>
          <p:nvPr>
            <p:ph type="title"/>
          </p:nvPr>
        </p:nvSpPr>
        <p:spPr>
          <a:xfrm>
            <a:off x="536579" y="786742"/>
            <a:ext cx="5616624" cy="576064"/>
          </a:xfrm>
          <a:solidFill>
            <a:schemeClr val="accent1">
              <a:lumMod val="20000"/>
              <a:lumOff val="80000"/>
            </a:schemeClr>
          </a:solidFill>
        </p:spPr>
        <p:txBody>
          <a:bodyPr>
            <a:normAutofit fontScale="90000"/>
          </a:bodyPr>
          <a:lstStyle/>
          <a:p>
            <a:pPr lvl="0" algn="l">
              <a:spcBef>
                <a:spcPct val="20000"/>
              </a:spcBef>
            </a:pPr>
            <a:r>
              <a:rPr lang="tr-TR" sz="4000" dirty="0"/>
              <a:t>Boğulmalarda İlk yardım</a:t>
            </a:r>
            <a:br>
              <a:rPr lang="tr-TR" sz="3600" dirty="0"/>
            </a:br>
            <a:r>
              <a:rPr lang="tr-TR" sz="2700" dirty="0">
                <a:solidFill>
                  <a:prstClr val="black"/>
                </a:solidFill>
                <a:ea typeface="+mn-ea"/>
                <a:cs typeface="+mn-cs"/>
              </a:rPr>
              <a:t>Boğulma için risk faktörleri</a:t>
            </a:r>
            <a:br>
              <a:rPr lang="tr-TR" sz="2700" dirty="0">
                <a:solidFill>
                  <a:prstClr val="black"/>
                </a:solidFill>
                <a:ea typeface="+mn-ea"/>
                <a:cs typeface="+mn-cs"/>
              </a:rPr>
            </a:br>
            <a:br>
              <a:rPr lang="tr-TR" sz="2400" dirty="0">
                <a:solidFill>
                  <a:prstClr val="black"/>
                </a:solidFill>
                <a:ea typeface="+mn-ea"/>
                <a:cs typeface="+mn-cs"/>
              </a:rPr>
            </a:br>
            <a:endParaRPr lang="tr-TR" sz="3600" i="1" dirty="0"/>
          </a:p>
        </p:txBody>
      </p:sp>
      <p:pic>
        <p:nvPicPr>
          <p:cNvPr id="6" name="Resim 5">
            <a:extLst>
              <a:ext uri="{FF2B5EF4-FFF2-40B4-BE49-F238E27FC236}">
                <a16:creationId xmlns:a16="http://schemas.microsoft.com/office/drawing/2014/main" id="{DD448A02-54D2-4075-9BD3-9BB7E769EF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405569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483F8BF5-0D6C-44C8-8E44-1BA7C96D0601}"/>
              </a:ext>
            </a:extLst>
          </p:cNvPr>
          <p:cNvSpPr/>
          <p:nvPr/>
        </p:nvSpPr>
        <p:spPr>
          <a:xfrm>
            <a:off x="1" y="0"/>
            <a:ext cx="9135366" cy="14127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CCA15E44-A1E7-45A7-A877-492BA5FE6480}"/>
              </a:ext>
            </a:extLst>
          </p:cNvPr>
          <p:cNvSpPr>
            <a:spLocks noGrp="1"/>
          </p:cNvSpPr>
          <p:nvPr>
            <p:ph idx="1"/>
          </p:nvPr>
        </p:nvSpPr>
        <p:spPr>
          <a:xfrm>
            <a:off x="179511" y="2060848"/>
            <a:ext cx="8208912" cy="4104456"/>
          </a:xfrm>
          <a:solidFill>
            <a:schemeClr val="bg1"/>
          </a:solidFill>
        </p:spPr>
        <p:txBody>
          <a:bodyPr>
            <a:normAutofit/>
          </a:bodyPr>
          <a:lstStyle/>
          <a:p>
            <a:pPr algn="just"/>
            <a:r>
              <a:rPr lang="tr-TR" sz="2400" b="1" dirty="0"/>
              <a:t>Yetişkinlerde;</a:t>
            </a:r>
            <a:r>
              <a:rPr lang="tr-TR" sz="2400" dirty="0"/>
              <a:t> Kan şekerinde düşme, bayılma, travma (yaralanma), kazalar, kalp ritim bozuklukları, alkol kullanımı, sara nöbeti, aşırı harekete bağlı yorulma, kas krampları, intihar. </a:t>
            </a:r>
          </a:p>
          <a:p>
            <a:pPr algn="just"/>
            <a:endParaRPr lang="tr-TR" sz="2000" dirty="0"/>
          </a:p>
          <a:p>
            <a:pPr algn="just"/>
            <a:r>
              <a:rPr lang="tr-TR" sz="2400" b="1" dirty="0"/>
              <a:t>Çocuklarda;</a:t>
            </a:r>
            <a:r>
              <a:rPr lang="tr-TR" sz="2400" dirty="0"/>
              <a:t> Kova, tuvalet ya da küvete düşme gibi ev kazaları.</a:t>
            </a:r>
          </a:p>
          <a:p>
            <a:pPr marL="0" indent="0">
              <a:buNone/>
            </a:pPr>
            <a:endParaRPr lang="tr-TR" dirty="0"/>
          </a:p>
          <a:p>
            <a:pPr marL="0" indent="0">
              <a:buNone/>
            </a:pPr>
            <a:endParaRPr lang="tr-TR" sz="2400" dirty="0"/>
          </a:p>
          <a:p>
            <a:endParaRPr lang="tr-TR" dirty="0"/>
          </a:p>
        </p:txBody>
      </p:sp>
      <p:sp>
        <p:nvSpPr>
          <p:cNvPr id="4" name="Başlık 1">
            <a:extLst>
              <a:ext uri="{FF2B5EF4-FFF2-40B4-BE49-F238E27FC236}">
                <a16:creationId xmlns:a16="http://schemas.microsoft.com/office/drawing/2014/main" id="{49F4323E-BA00-45D9-9ED5-7F669BF0915D}"/>
              </a:ext>
            </a:extLst>
          </p:cNvPr>
          <p:cNvSpPr>
            <a:spLocks noGrp="1"/>
          </p:cNvSpPr>
          <p:nvPr>
            <p:ph type="title"/>
          </p:nvPr>
        </p:nvSpPr>
        <p:spPr>
          <a:xfrm>
            <a:off x="395536" y="388856"/>
            <a:ext cx="5616624" cy="1023920"/>
          </a:xfrm>
          <a:solidFill>
            <a:schemeClr val="accent1">
              <a:lumMod val="20000"/>
              <a:lumOff val="80000"/>
            </a:schemeClr>
          </a:solidFill>
        </p:spPr>
        <p:txBody>
          <a:bodyPr>
            <a:normAutofit fontScale="90000"/>
          </a:bodyPr>
          <a:lstStyle/>
          <a:p>
            <a:pPr lvl="0" algn="l">
              <a:spcBef>
                <a:spcPct val="20000"/>
              </a:spcBef>
            </a:pPr>
            <a:r>
              <a:rPr lang="tr-TR" sz="4000" dirty="0"/>
              <a:t>Boğulmalarda İlk yardım</a:t>
            </a:r>
            <a:br>
              <a:rPr lang="tr-TR" sz="3600" dirty="0"/>
            </a:br>
            <a:r>
              <a:rPr lang="tr-TR" sz="2700" dirty="0">
                <a:solidFill>
                  <a:prstClr val="black"/>
                </a:solidFill>
                <a:ea typeface="+mn-ea"/>
                <a:cs typeface="+mn-cs"/>
              </a:rPr>
              <a:t>Boğulma Nedenleri</a:t>
            </a:r>
            <a:br>
              <a:rPr lang="tr-TR" sz="3200" b="1" dirty="0">
                <a:solidFill>
                  <a:prstClr val="black"/>
                </a:solidFill>
                <a:ea typeface="+mn-ea"/>
                <a:cs typeface="+mn-cs"/>
              </a:rPr>
            </a:br>
            <a:endParaRPr lang="tr-TR" sz="2800" i="1" dirty="0"/>
          </a:p>
        </p:txBody>
      </p:sp>
      <p:pic>
        <p:nvPicPr>
          <p:cNvPr id="6" name="Resim 5">
            <a:extLst>
              <a:ext uri="{FF2B5EF4-FFF2-40B4-BE49-F238E27FC236}">
                <a16:creationId xmlns:a16="http://schemas.microsoft.com/office/drawing/2014/main" id="{DD448A02-54D2-4075-9BD3-9BB7E769EF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86797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EBAB04E1-61F6-498F-A541-FA7B5871663A}"/>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 name="İçerik Yer Tutucusu 3">
            <a:extLst>
              <a:ext uri="{FF2B5EF4-FFF2-40B4-BE49-F238E27FC236}">
                <a16:creationId xmlns:a16="http://schemas.microsoft.com/office/drawing/2014/main" id="{0292554B-6F1B-4965-88C1-C20CCAD8D432}"/>
              </a:ext>
            </a:extLst>
          </p:cNvPr>
          <p:cNvSpPr>
            <a:spLocks noGrp="1"/>
          </p:cNvSpPr>
          <p:nvPr>
            <p:ph sz="half" idx="2"/>
          </p:nvPr>
        </p:nvSpPr>
        <p:spPr>
          <a:xfrm>
            <a:off x="395536" y="1653749"/>
            <a:ext cx="8208912" cy="5087619"/>
          </a:xfrm>
        </p:spPr>
        <p:txBody>
          <a:bodyPr>
            <a:normAutofit/>
          </a:bodyPr>
          <a:lstStyle/>
          <a:p>
            <a:pPr marL="0" indent="0">
              <a:buNone/>
            </a:pPr>
            <a:endParaRPr lang="tr-TR" sz="2800" b="1" dirty="0"/>
          </a:p>
          <a:p>
            <a:pPr marL="0" indent="0">
              <a:buNone/>
            </a:pPr>
            <a:r>
              <a:rPr lang="tr-TR" sz="2800" b="1" dirty="0"/>
              <a:t>Boğulmanın Vücutta Oluşturduğu Etkiler;</a:t>
            </a:r>
            <a:endParaRPr lang="tr-TR" dirty="0"/>
          </a:p>
          <a:p>
            <a:pPr marL="0" indent="0" algn="just">
              <a:lnSpc>
                <a:spcPct val="150000"/>
              </a:lnSpc>
              <a:buNone/>
            </a:pPr>
            <a:r>
              <a:rPr lang="tr-TR" dirty="0"/>
              <a:t>         Beyin hücreleri oksijensizliğe 4- 6 dakika, kalp hücreleri ise 30 dakika kadar dayanabilir. Boğulma vakalarında hızlı ve etkin Temel Yaşam Desteği, ortaya çıkması muhtemel kalıcı hücre hasarlarını önleyebilir. </a:t>
            </a:r>
          </a:p>
          <a:p>
            <a:pPr marL="0" indent="0" algn="just">
              <a:lnSpc>
                <a:spcPct val="150000"/>
              </a:lnSpc>
              <a:buNone/>
            </a:pPr>
            <a:r>
              <a:rPr lang="tr-TR" dirty="0"/>
              <a:t>         Boğulma esnasında soluk borusunun üst kısmı kasılarak fazla miktarda su/sıvının akciğerlere girişini önler. </a:t>
            </a:r>
          </a:p>
        </p:txBody>
      </p:sp>
      <p:sp>
        <p:nvSpPr>
          <p:cNvPr id="5" name="Başlık 1">
            <a:extLst>
              <a:ext uri="{FF2B5EF4-FFF2-40B4-BE49-F238E27FC236}">
                <a16:creationId xmlns:a16="http://schemas.microsoft.com/office/drawing/2014/main" id="{9330E480-4649-4669-9A1F-BF56928208F2}"/>
              </a:ext>
            </a:extLst>
          </p:cNvPr>
          <p:cNvSpPr>
            <a:spLocks noGrp="1"/>
          </p:cNvSpPr>
          <p:nvPr>
            <p:ph type="title"/>
          </p:nvPr>
        </p:nvSpPr>
        <p:spPr>
          <a:xfrm>
            <a:off x="467544" y="260648"/>
            <a:ext cx="5616624" cy="1143000"/>
          </a:xfrm>
        </p:spPr>
        <p:txBody>
          <a:bodyPr>
            <a:normAutofit/>
          </a:bodyPr>
          <a:lstStyle/>
          <a:p>
            <a:pPr algn="l"/>
            <a:r>
              <a:rPr lang="tr-TR" sz="3600" dirty="0"/>
              <a:t>Boğulmalarda İlk yardım</a:t>
            </a:r>
            <a:endParaRPr lang="tr-TR" sz="4000" i="1" dirty="0"/>
          </a:p>
        </p:txBody>
      </p:sp>
      <p:pic>
        <p:nvPicPr>
          <p:cNvPr id="8" name="Resim 7">
            <a:extLst>
              <a:ext uri="{FF2B5EF4-FFF2-40B4-BE49-F238E27FC236}">
                <a16:creationId xmlns:a16="http://schemas.microsoft.com/office/drawing/2014/main" id="{B434433E-0EA8-4CF3-B912-679ECFA36F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800930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EBAB04E1-61F6-498F-A541-FA7B5871663A}"/>
              </a:ext>
            </a:extLst>
          </p:cNvPr>
          <p:cNvSpPr/>
          <p:nvPr/>
        </p:nvSpPr>
        <p:spPr>
          <a:xfrm>
            <a:off x="1" y="0"/>
            <a:ext cx="9135366" cy="15318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 name="İçerik Yer Tutucusu 3">
            <a:extLst>
              <a:ext uri="{FF2B5EF4-FFF2-40B4-BE49-F238E27FC236}">
                <a16:creationId xmlns:a16="http://schemas.microsoft.com/office/drawing/2014/main" id="{0292554B-6F1B-4965-88C1-C20CCAD8D432}"/>
              </a:ext>
            </a:extLst>
          </p:cNvPr>
          <p:cNvSpPr>
            <a:spLocks noGrp="1"/>
          </p:cNvSpPr>
          <p:nvPr>
            <p:ph sz="half" idx="2"/>
          </p:nvPr>
        </p:nvSpPr>
        <p:spPr>
          <a:xfrm>
            <a:off x="395536" y="1653749"/>
            <a:ext cx="8208912" cy="5087619"/>
          </a:xfrm>
        </p:spPr>
        <p:txBody>
          <a:bodyPr>
            <a:normAutofit/>
          </a:bodyPr>
          <a:lstStyle/>
          <a:p>
            <a:pPr marL="0" indent="0">
              <a:buNone/>
            </a:pPr>
            <a:endParaRPr lang="tr-TR" sz="2800" b="1" dirty="0"/>
          </a:p>
          <a:p>
            <a:pPr marL="0" indent="0">
              <a:buNone/>
            </a:pPr>
            <a:r>
              <a:rPr lang="tr-TR" sz="2800" b="1" dirty="0"/>
              <a:t>Boğulmanın Vücutta Oluşturduğu Etkiler;</a:t>
            </a:r>
            <a:endParaRPr lang="tr-TR" dirty="0"/>
          </a:p>
          <a:p>
            <a:pPr marL="0" indent="0" algn="just">
              <a:lnSpc>
                <a:spcPct val="150000"/>
              </a:lnSpc>
              <a:buNone/>
            </a:pPr>
            <a:r>
              <a:rPr lang="tr-TR" dirty="0"/>
              <a:t>Ancak bu esnada su/sıvının büyük bir kısmı yutulur. </a:t>
            </a:r>
          </a:p>
          <a:p>
            <a:pPr marL="0" indent="0" algn="just">
              <a:lnSpc>
                <a:spcPct val="150000"/>
              </a:lnSpc>
              <a:buNone/>
            </a:pPr>
            <a:r>
              <a:rPr lang="tr-TR" dirty="0"/>
              <a:t>Sonuç olarak hastaların %60</a:t>
            </a:r>
            <a:r>
              <a:rPr lang="en-US" dirty="0"/>
              <a:t>’</a:t>
            </a:r>
            <a:r>
              <a:rPr lang="tr-TR" dirty="0"/>
              <a:t>ı olay sonrası kusar ve bu sırada mide içeriğinin akciğerlere kaçması solunum işlevinin daha fazla hasar görmesine neden olabilir.</a:t>
            </a:r>
          </a:p>
          <a:p>
            <a:pPr marL="0" indent="0" algn="just">
              <a:buNone/>
            </a:pPr>
            <a:endParaRPr lang="tr-TR" dirty="0"/>
          </a:p>
        </p:txBody>
      </p:sp>
      <p:sp>
        <p:nvSpPr>
          <p:cNvPr id="5" name="Başlık 1">
            <a:extLst>
              <a:ext uri="{FF2B5EF4-FFF2-40B4-BE49-F238E27FC236}">
                <a16:creationId xmlns:a16="http://schemas.microsoft.com/office/drawing/2014/main" id="{9330E480-4649-4669-9A1F-BF56928208F2}"/>
              </a:ext>
            </a:extLst>
          </p:cNvPr>
          <p:cNvSpPr>
            <a:spLocks noGrp="1"/>
          </p:cNvSpPr>
          <p:nvPr>
            <p:ph type="title"/>
          </p:nvPr>
        </p:nvSpPr>
        <p:spPr>
          <a:xfrm>
            <a:off x="467544" y="260648"/>
            <a:ext cx="5616624" cy="1143000"/>
          </a:xfrm>
        </p:spPr>
        <p:txBody>
          <a:bodyPr>
            <a:normAutofit/>
          </a:bodyPr>
          <a:lstStyle/>
          <a:p>
            <a:pPr algn="l"/>
            <a:r>
              <a:rPr lang="tr-TR" sz="3600" dirty="0"/>
              <a:t>Boğulmalarda İlk yardım</a:t>
            </a:r>
            <a:endParaRPr lang="tr-TR" sz="4000" i="1" dirty="0"/>
          </a:p>
        </p:txBody>
      </p:sp>
      <p:pic>
        <p:nvPicPr>
          <p:cNvPr id="8" name="Resim 7">
            <a:extLst>
              <a:ext uri="{FF2B5EF4-FFF2-40B4-BE49-F238E27FC236}">
                <a16:creationId xmlns:a16="http://schemas.microsoft.com/office/drawing/2014/main" id="{B434433E-0EA8-4CF3-B912-679ECFA36F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1387045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D97C8820-2B8B-49C5-83E3-6138756F2CFC}"/>
              </a:ext>
            </a:extLst>
          </p:cNvPr>
          <p:cNvSpPr/>
          <p:nvPr/>
        </p:nvSpPr>
        <p:spPr>
          <a:xfrm>
            <a:off x="0" y="0"/>
            <a:ext cx="9121613" cy="158182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 name="İçerik Yer Tutucusu 2">
            <a:extLst>
              <a:ext uri="{FF2B5EF4-FFF2-40B4-BE49-F238E27FC236}">
                <a16:creationId xmlns:a16="http://schemas.microsoft.com/office/drawing/2014/main" id="{90923AEC-D9BD-4399-84B1-129FBAAD237C}"/>
              </a:ext>
            </a:extLst>
          </p:cNvPr>
          <p:cNvSpPr>
            <a:spLocks noGrp="1"/>
          </p:cNvSpPr>
          <p:nvPr>
            <p:ph idx="1"/>
          </p:nvPr>
        </p:nvSpPr>
        <p:spPr>
          <a:xfrm>
            <a:off x="323528" y="1700808"/>
            <a:ext cx="8250088" cy="4320480"/>
          </a:xfrm>
        </p:spPr>
        <p:txBody>
          <a:bodyPr>
            <a:normAutofit lnSpcReduction="10000"/>
          </a:bodyPr>
          <a:lstStyle/>
          <a:p>
            <a:pPr algn="just"/>
            <a:endParaRPr lang="tr-TR" sz="2400" dirty="0"/>
          </a:p>
          <a:p>
            <a:pPr algn="just"/>
            <a:r>
              <a:rPr lang="tr-TR" sz="2400" dirty="0"/>
              <a:t>Ağız ve burundan köpük gelmesi</a:t>
            </a:r>
          </a:p>
          <a:p>
            <a:pPr algn="just"/>
            <a:r>
              <a:rPr lang="tr-TR" sz="2400" dirty="0"/>
              <a:t>Soluk alıp vermede güçlük</a:t>
            </a:r>
          </a:p>
          <a:p>
            <a:pPr algn="just"/>
            <a:r>
              <a:rPr lang="tr-TR" sz="2400" dirty="0"/>
              <a:t>Gürültülü, hızlı ve derin nefes alıp verme</a:t>
            </a:r>
          </a:p>
          <a:p>
            <a:pPr algn="just"/>
            <a:r>
              <a:rPr lang="tr-TR" sz="2400" dirty="0"/>
              <a:t>Solunumun tamamen durması</a:t>
            </a:r>
          </a:p>
          <a:p>
            <a:pPr algn="just"/>
            <a:r>
              <a:rPr lang="tr-TR" sz="2400" dirty="0"/>
              <a:t>Bilinç durumunda değişiklik ya da bilincin tamamen kapanması</a:t>
            </a:r>
          </a:p>
          <a:p>
            <a:pPr algn="just"/>
            <a:r>
              <a:rPr lang="tr-TR" sz="2400" dirty="0"/>
              <a:t>Kalp atımlarının yavaşlaması ya da tamamen durması</a:t>
            </a:r>
          </a:p>
          <a:p>
            <a:pPr algn="just"/>
            <a:r>
              <a:rPr lang="tr-TR" sz="2400" dirty="0"/>
              <a:t>Soğuk ve soluk cilt</a:t>
            </a:r>
          </a:p>
          <a:p>
            <a:pPr algn="just"/>
            <a:r>
              <a:rPr lang="tr-TR" sz="2400" dirty="0"/>
              <a:t>Kulak, burun, dudak ve tırnak gibi vücudun uç kısımlarında morarmadır.</a:t>
            </a:r>
          </a:p>
        </p:txBody>
      </p:sp>
      <p:sp>
        <p:nvSpPr>
          <p:cNvPr id="4" name="Başlık 1">
            <a:extLst>
              <a:ext uri="{FF2B5EF4-FFF2-40B4-BE49-F238E27FC236}">
                <a16:creationId xmlns:a16="http://schemas.microsoft.com/office/drawing/2014/main" id="{0053AF71-B24C-46B0-9699-7A39EB5A8835}"/>
              </a:ext>
            </a:extLst>
          </p:cNvPr>
          <p:cNvSpPr>
            <a:spLocks noGrp="1"/>
          </p:cNvSpPr>
          <p:nvPr>
            <p:ph type="title"/>
          </p:nvPr>
        </p:nvSpPr>
        <p:spPr>
          <a:xfrm>
            <a:off x="323528" y="621972"/>
            <a:ext cx="7416824" cy="716220"/>
          </a:xfrm>
        </p:spPr>
        <p:txBody>
          <a:bodyPr>
            <a:normAutofit fontScale="90000"/>
          </a:bodyPr>
          <a:lstStyle/>
          <a:p>
            <a:pPr lvl="0" algn="l">
              <a:spcBef>
                <a:spcPct val="20000"/>
              </a:spcBef>
            </a:pPr>
            <a:r>
              <a:rPr lang="tr-TR" sz="4000" dirty="0"/>
              <a:t>Boğulmalarda İlk yardım </a:t>
            </a:r>
            <a:br>
              <a:rPr lang="tr-TR" sz="3600" dirty="0"/>
            </a:br>
            <a:r>
              <a:rPr lang="tr-TR" sz="2700" dirty="0">
                <a:solidFill>
                  <a:prstClr val="black"/>
                </a:solidFill>
                <a:ea typeface="+mn-ea"/>
                <a:cs typeface="+mn-cs"/>
              </a:rPr>
              <a:t>Boğulma Belirti Ve Bulguları</a:t>
            </a:r>
            <a:br>
              <a:rPr lang="tr-TR" sz="2700" dirty="0">
                <a:solidFill>
                  <a:prstClr val="black"/>
                </a:solidFill>
                <a:ea typeface="+mn-ea"/>
                <a:cs typeface="+mn-cs"/>
              </a:rPr>
            </a:br>
            <a:endParaRPr lang="tr-TR" sz="2700" i="1" dirty="0"/>
          </a:p>
        </p:txBody>
      </p:sp>
      <p:pic>
        <p:nvPicPr>
          <p:cNvPr id="6" name="Resim 5">
            <a:extLst>
              <a:ext uri="{FF2B5EF4-FFF2-40B4-BE49-F238E27FC236}">
                <a16:creationId xmlns:a16="http://schemas.microsoft.com/office/drawing/2014/main" id="{9A598B1E-AEF0-4DEC-BFC3-47C42F8673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5421" y="291729"/>
            <a:ext cx="1106004" cy="716220"/>
          </a:xfrm>
          <a:prstGeom prst="rect">
            <a:avLst/>
          </a:prstGeom>
        </p:spPr>
      </p:pic>
    </p:spTree>
    <p:extLst>
      <p:ext uri="{BB962C8B-B14F-4D97-AF65-F5344CB8AC3E}">
        <p14:creationId xmlns:p14="http://schemas.microsoft.com/office/powerpoint/2010/main" val="273533189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1130</TotalTime>
  <Words>830</Words>
  <Application>Microsoft Office PowerPoint</Application>
  <PresentationFormat>Ekran Gösterisi (4:3)</PresentationFormat>
  <Paragraphs>95</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Times New Roman</vt:lpstr>
      <vt:lpstr>Ofis Teması</vt:lpstr>
      <vt:lpstr> BOĞULMALARDA İLK YARDIM</vt:lpstr>
      <vt:lpstr>Amaç Ve Öğrenim Hedefleri</vt:lpstr>
      <vt:lpstr>Boğulmalarda İlk yardım</vt:lpstr>
      <vt:lpstr>Boğulmalarda İlk yardım Boğulma süreçleri </vt:lpstr>
      <vt:lpstr>Boğulmalarda İlk yardım Boğulma için risk faktörleri  </vt:lpstr>
      <vt:lpstr>Boğulmalarda İlk yardım Boğulma Nedenleri </vt:lpstr>
      <vt:lpstr>Boğulmalarda İlk yardım</vt:lpstr>
      <vt:lpstr>Boğulmalarda İlk yardım</vt:lpstr>
      <vt:lpstr>Boğulmalarda İlk yardım  Boğulma Belirti Ve Bulguları </vt:lpstr>
      <vt:lpstr>Boğulmalarda İlk yardım       </vt:lpstr>
      <vt:lpstr>   Boğulmalarda İlk yardım      </vt:lpstr>
      <vt:lpstr> Boğulmalarda İlk yardım       </vt:lpstr>
      <vt:lpstr>Boğulmalarda İlk yardım       </vt:lpstr>
      <vt:lpstr>Boğulmalarda İlk yardım       </vt:lpstr>
      <vt:lpstr>Boğulmalarda İlk yardım      </vt:lpstr>
      <vt:lpstr>Boğulmalarda İlk yardım </vt:lpstr>
      <vt:lpstr>Boğulmalarda İlk yardım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İLK YARDIM BİLGİLERİ</dc:title>
  <dc:creator>win7</dc:creator>
  <cp:lastModifiedBy>ZÜLFİNAZ KURT</cp:lastModifiedBy>
  <cp:revision>209</cp:revision>
  <dcterms:created xsi:type="dcterms:W3CDTF">2020-12-16T20:56:57Z</dcterms:created>
  <dcterms:modified xsi:type="dcterms:W3CDTF">2025-06-18T12:15:50Z</dcterms:modified>
</cp:coreProperties>
</file>